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4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5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6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7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8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9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10.xml" ContentType="application/vnd.openxmlformats-officedocument.theme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6016" r:id="rId1"/>
    <p:sldMasterId id="2147486021" r:id="rId2"/>
    <p:sldMasterId id="2147486026" r:id="rId3"/>
    <p:sldMasterId id="2147486031" r:id="rId4"/>
    <p:sldMasterId id="2147486061" r:id="rId5"/>
    <p:sldMasterId id="2147486067" r:id="rId6"/>
    <p:sldMasterId id="2147486073" r:id="rId7"/>
    <p:sldMasterId id="2147486096" r:id="rId8"/>
    <p:sldMasterId id="2147486105" r:id="rId9"/>
    <p:sldMasterId id="2147486118" r:id="rId10"/>
    <p:sldMasterId id="2147486123" r:id="rId11"/>
  </p:sldMasterIdLst>
  <p:notesMasterIdLst>
    <p:notesMasterId r:id="rId52"/>
  </p:notesMasterIdLst>
  <p:handoutMasterIdLst>
    <p:handoutMasterId r:id="rId53"/>
  </p:handoutMasterIdLst>
  <p:sldIdLst>
    <p:sldId id="974" r:id="rId12"/>
    <p:sldId id="1406" r:id="rId13"/>
    <p:sldId id="1278" r:id="rId14"/>
    <p:sldId id="1399" r:id="rId15"/>
    <p:sldId id="1448" r:id="rId16"/>
    <p:sldId id="1447" r:id="rId17"/>
    <p:sldId id="1403" r:id="rId18"/>
    <p:sldId id="1402" r:id="rId19"/>
    <p:sldId id="1404" r:id="rId20"/>
    <p:sldId id="1408" r:id="rId21"/>
    <p:sldId id="1409" r:id="rId22"/>
    <p:sldId id="1410" r:id="rId23"/>
    <p:sldId id="1411" r:id="rId24"/>
    <p:sldId id="1412" r:id="rId25"/>
    <p:sldId id="1413" r:id="rId26"/>
    <p:sldId id="1414" r:id="rId27"/>
    <p:sldId id="1415" r:id="rId28"/>
    <p:sldId id="1416" r:id="rId29"/>
    <p:sldId id="1417" r:id="rId30"/>
    <p:sldId id="1418" r:id="rId31"/>
    <p:sldId id="1419" r:id="rId32"/>
    <p:sldId id="1405" r:id="rId33"/>
    <p:sldId id="1291" r:id="rId34"/>
    <p:sldId id="1420" r:id="rId35"/>
    <p:sldId id="1450" r:id="rId36"/>
    <p:sldId id="1449" r:id="rId37"/>
    <p:sldId id="1423" r:id="rId38"/>
    <p:sldId id="1425" r:id="rId39"/>
    <p:sldId id="1444" r:id="rId40"/>
    <p:sldId id="1431" r:id="rId41"/>
    <p:sldId id="1432" r:id="rId42"/>
    <p:sldId id="1434" r:id="rId43"/>
    <p:sldId id="1435" r:id="rId44"/>
    <p:sldId id="1436" r:id="rId45"/>
    <p:sldId id="1446" r:id="rId46"/>
    <p:sldId id="1437" r:id="rId47"/>
    <p:sldId id="1445" r:id="rId48"/>
    <p:sldId id="1438" r:id="rId49"/>
    <p:sldId id="1439" r:id="rId50"/>
    <p:sldId id="1451" r:id="rId51"/>
  </p:sldIdLst>
  <p:sldSz cx="9906000" cy="6858000" type="A4"/>
  <p:notesSz cx="9866313" cy="6735763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sz="800" kern="1200">
        <a:solidFill>
          <a:schemeClr val="tx1"/>
        </a:solidFill>
        <a:latin typeface="Verdana" pitchFamily="34" charset="0"/>
        <a:ea typeface="굴림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sz="800" kern="1200">
        <a:solidFill>
          <a:schemeClr val="tx1"/>
        </a:solidFill>
        <a:latin typeface="Verdana" pitchFamily="34" charset="0"/>
        <a:ea typeface="굴림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sz="800" kern="1200">
        <a:solidFill>
          <a:schemeClr val="tx1"/>
        </a:solidFill>
        <a:latin typeface="Verdana" pitchFamily="34" charset="0"/>
        <a:ea typeface="굴림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sz="800" kern="1200">
        <a:solidFill>
          <a:schemeClr val="tx1"/>
        </a:solidFill>
        <a:latin typeface="Verdana" pitchFamily="34" charset="0"/>
        <a:ea typeface="굴림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sz="800" kern="1200">
        <a:solidFill>
          <a:schemeClr val="tx1"/>
        </a:solidFill>
        <a:latin typeface="Verdana" pitchFamily="34" charset="0"/>
        <a:ea typeface="굴림" charset="-127"/>
        <a:cs typeface="+mn-cs"/>
      </a:defRPr>
    </a:lvl5pPr>
    <a:lvl6pPr marL="2286000" algn="l" defTabSz="914400" rtl="0" eaLnBrk="1" latinLnBrk="1" hangingPunct="1">
      <a:defRPr kumimoji="1" sz="800" kern="1200">
        <a:solidFill>
          <a:schemeClr val="tx1"/>
        </a:solidFill>
        <a:latin typeface="Verdana" pitchFamily="34" charset="0"/>
        <a:ea typeface="굴림" charset="-127"/>
        <a:cs typeface="+mn-cs"/>
      </a:defRPr>
    </a:lvl6pPr>
    <a:lvl7pPr marL="2743200" algn="l" defTabSz="914400" rtl="0" eaLnBrk="1" latinLnBrk="1" hangingPunct="1">
      <a:defRPr kumimoji="1" sz="800" kern="1200">
        <a:solidFill>
          <a:schemeClr val="tx1"/>
        </a:solidFill>
        <a:latin typeface="Verdana" pitchFamily="34" charset="0"/>
        <a:ea typeface="굴림" charset="-127"/>
        <a:cs typeface="+mn-cs"/>
      </a:defRPr>
    </a:lvl7pPr>
    <a:lvl8pPr marL="3200400" algn="l" defTabSz="914400" rtl="0" eaLnBrk="1" latinLnBrk="1" hangingPunct="1">
      <a:defRPr kumimoji="1" sz="800" kern="1200">
        <a:solidFill>
          <a:schemeClr val="tx1"/>
        </a:solidFill>
        <a:latin typeface="Verdana" pitchFamily="34" charset="0"/>
        <a:ea typeface="굴림" charset="-127"/>
        <a:cs typeface="+mn-cs"/>
      </a:defRPr>
    </a:lvl8pPr>
    <a:lvl9pPr marL="3657600" algn="l" defTabSz="914400" rtl="0" eaLnBrk="1" latinLnBrk="1" hangingPunct="1">
      <a:defRPr kumimoji="1" sz="800" kern="1200">
        <a:solidFill>
          <a:schemeClr val="tx1"/>
        </a:solidFill>
        <a:latin typeface="Verdana" pitchFamily="34" charset="0"/>
        <a:ea typeface="굴림" charset="-127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1DA13D05-41D4-4708-B3BA-541760CA6B74}">
          <p14:sldIdLst>
            <p14:sldId id="974"/>
            <p14:sldId id="1406"/>
          </p14:sldIdLst>
        </p14:section>
        <p14:section name="PC" id="{4D60BEB4-95B5-454B-87CC-E9142AF373A9}">
          <p14:sldIdLst/>
        </p14:section>
        <p14:section name="상단" id="{543BE8CD-3678-47C5-9440-900B97DAA69C}">
          <p14:sldIdLst>
            <p14:sldId id="1278"/>
          </p14:sldIdLst>
        </p14:section>
        <p14:section name="모집요강 및 지원혜택" id="{96896193-CD5B-4F90-9B81-B8B222F15356}">
          <p14:sldIdLst>
            <p14:sldId id="1399"/>
            <p14:sldId id="1448"/>
          </p14:sldIdLst>
        </p14:section>
        <p14:section name="최상위권 집결" id="{7468BF47-2FCE-4DAA-8E5F-A35A20A2C62C}">
          <p14:sldIdLst>
            <p14:sldId id="1447"/>
            <p14:sldId id="1403"/>
          </p14:sldIdLst>
        </p14:section>
        <p14:section name="수능에 최적화된 시스템" id="{2013B1B7-D143-4B60-AA66-936E44DE52F9}">
          <p14:sldIdLst>
            <p14:sldId id="1402"/>
            <p14:sldId id="1404"/>
            <p14:sldId id="1408"/>
            <p14:sldId id="1409"/>
            <p14:sldId id="1410"/>
            <p14:sldId id="1411"/>
            <p14:sldId id="1412"/>
            <p14:sldId id="1413"/>
            <p14:sldId id="1414"/>
            <p14:sldId id="1415"/>
            <p14:sldId id="1416"/>
            <p14:sldId id="1417"/>
            <p14:sldId id="1418"/>
            <p14:sldId id="1419"/>
            <p14:sldId id="1405"/>
          </p14:sldIdLst>
        </p14:section>
        <p14:section name="배너" id="{21125392-04DE-4790-BB95-5544202D9FC1}">
          <p14:sldIdLst>
            <p14:sldId id="1291"/>
          </p14:sldIdLst>
        </p14:section>
        <p14:section name="MO" id="{BB345D4E-F3D6-4CDA-9F24-4A83500C9569}">
          <p14:sldIdLst/>
        </p14:section>
        <p14:section name="모집요강 및 지원혜택" id="{72D67362-E975-4762-B596-E7C3564E8F28}">
          <p14:sldIdLst>
            <p14:sldId id="1420"/>
            <p14:sldId id="1450"/>
          </p14:sldIdLst>
        </p14:section>
        <p14:section name="최상위권 집결" id="{9D6EDD4C-F034-4BAC-B3B7-047211DCA175}">
          <p14:sldIdLst>
            <p14:sldId id="1449"/>
            <p14:sldId id="1423"/>
          </p14:sldIdLst>
        </p14:section>
        <p14:section name="수능에 최적화된 시스템" id="{D2AB0544-2669-4219-BFF8-FEB00DAB1F25}">
          <p14:sldIdLst>
            <p14:sldId id="1425"/>
            <p14:sldId id="1444"/>
            <p14:sldId id="1431"/>
            <p14:sldId id="1432"/>
            <p14:sldId id="1434"/>
            <p14:sldId id="1435"/>
            <p14:sldId id="1436"/>
            <p14:sldId id="1446"/>
            <p14:sldId id="1437"/>
            <p14:sldId id="1445"/>
            <p14:sldId id="1438"/>
            <p14:sldId id="1439"/>
            <p14:sldId id="145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298" userDrawn="1">
          <p15:clr>
            <a:srgbClr val="A4A3A4"/>
          </p15:clr>
        </p15:guide>
        <p15:guide id="3" userDrawn="1">
          <p15:clr>
            <a:srgbClr val="A4A3A4"/>
          </p15:clr>
        </p15:guide>
        <p15:guide id="4" pos="5025" userDrawn="1">
          <p15:clr>
            <a:srgbClr val="A4A3A4"/>
          </p15:clr>
        </p15:guide>
        <p15:guide id="5" pos="444" userDrawn="1">
          <p15:clr>
            <a:srgbClr val="A4A3A4"/>
          </p15:clr>
        </p15:guide>
        <p15:guide id="6" pos="4617" userDrawn="1">
          <p15:clr>
            <a:srgbClr val="A4A3A4"/>
          </p15:clr>
        </p15:guide>
        <p15:guide id="7" pos="2530" userDrawn="1">
          <p15:clr>
            <a:srgbClr val="A4A3A4"/>
          </p15:clr>
        </p15:guide>
        <p15:guide id="8" orient="horz" pos="845" userDrawn="1">
          <p15:clr>
            <a:srgbClr val="A4A3A4"/>
          </p15:clr>
        </p15:guide>
        <p15:guide id="9" orient="horz" pos="754" userDrawn="1">
          <p15:clr>
            <a:srgbClr val="A4A3A4"/>
          </p15:clr>
        </p15:guide>
        <p15:guide id="10" orient="horz" pos="34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22" userDrawn="1">
          <p15:clr>
            <a:srgbClr val="A4A3A4"/>
          </p15:clr>
        </p15:guide>
        <p15:guide id="2" pos="3108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ark HH" initials="PH" lastIdx="1" clrIdx="0">
    <p:extLst>
      <p:ext uri="{19B8F6BF-5375-455C-9EA6-DF929625EA0E}">
        <p15:presenceInfo xmlns:p15="http://schemas.microsoft.com/office/powerpoint/2012/main" userId="Park HH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414141"/>
    <a:srgbClr val="FFFFCC"/>
    <a:srgbClr val="60C99C"/>
    <a:srgbClr val="99CCFF"/>
    <a:srgbClr val="FFCCCC"/>
    <a:srgbClr val="FF6600"/>
    <a:srgbClr val="FFCC66"/>
    <a:srgbClr val="52A7D8"/>
    <a:srgbClr val="66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BDBED569-4797-4DF1-A0F4-6AAB3CD982D8}" styleName="밝은 스타일 3 - 강조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8B1032C-EA38-4F05-BA0D-38AFFFC7BED3}" styleName="밝은 스타일 3 - 강조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CAF9ED-07DC-4A11-8D7F-57B35C25682E}" styleName="보통 스타일 1 - 강조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2A488322-F2BA-4B5B-9748-0D474271808F}" styleName="보통 스타일 3 - 강조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6556" autoAdjust="0"/>
  </p:normalViewPr>
  <p:slideViewPr>
    <p:cSldViewPr>
      <p:cViewPr varScale="1">
        <p:scale>
          <a:sx n="114" d="100"/>
          <a:sy n="114" d="100"/>
        </p:scale>
        <p:origin x="1446" y="108"/>
      </p:cViewPr>
      <p:guideLst>
        <p:guide orient="horz" pos="1298"/>
        <p:guide/>
        <p:guide pos="5025"/>
        <p:guide pos="444"/>
        <p:guide pos="4617"/>
        <p:guide pos="2530"/>
        <p:guide orient="horz" pos="845"/>
        <p:guide orient="horz" pos="754"/>
        <p:guide orient="horz" pos="34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>
      <p:cViewPr varScale="1">
        <p:scale>
          <a:sx n="110" d="100"/>
          <a:sy n="110" d="100"/>
        </p:scale>
        <p:origin x="-576" y="-84"/>
      </p:cViewPr>
      <p:guideLst>
        <p:guide orient="horz" pos="2122"/>
        <p:guide pos="310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2.xml"/><Relationship Id="rId18" Type="http://schemas.openxmlformats.org/officeDocument/2006/relationships/slide" Target="slides/slide7.xml"/><Relationship Id="rId26" Type="http://schemas.openxmlformats.org/officeDocument/2006/relationships/slide" Target="slides/slide15.xml"/><Relationship Id="rId39" Type="http://schemas.openxmlformats.org/officeDocument/2006/relationships/slide" Target="slides/slide28.xml"/><Relationship Id="rId21" Type="http://schemas.openxmlformats.org/officeDocument/2006/relationships/slide" Target="slides/slide10.xml"/><Relationship Id="rId34" Type="http://schemas.openxmlformats.org/officeDocument/2006/relationships/slide" Target="slides/slide23.xml"/><Relationship Id="rId42" Type="http://schemas.openxmlformats.org/officeDocument/2006/relationships/slide" Target="slides/slide31.xml"/><Relationship Id="rId47" Type="http://schemas.openxmlformats.org/officeDocument/2006/relationships/slide" Target="slides/slide36.xml"/><Relationship Id="rId50" Type="http://schemas.openxmlformats.org/officeDocument/2006/relationships/slide" Target="slides/slide39.xml"/><Relationship Id="rId55" Type="http://schemas.openxmlformats.org/officeDocument/2006/relationships/presProps" Target="presProp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5.xml"/><Relationship Id="rId29" Type="http://schemas.openxmlformats.org/officeDocument/2006/relationships/slide" Target="slides/slide18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13.xml"/><Relationship Id="rId32" Type="http://schemas.openxmlformats.org/officeDocument/2006/relationships/slide" Target="slides/slide21.xml"/><Relationship Id="rId37" Type="http://schemas.openxmlformats.org/officeDocument/2006/relationships/slide" Target="slides/slide26.xml"/><Relationship Id="rId40" Type="http://schemas.openxmlformats.org/officeDocument/2006/relationships/slide" Target="slides/slide29.xml"/><Relationship Id="rId45" Type="http://schemas.openxmlformats.org/officeDocument/2006/relationships/slide" Target="slides/slide34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9" Type="http://schemas.openxmlformats.org/officeDocument/2006/relationships/slide" Target="slides/slide8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3.xml"/><Relationship Id="rId22" Type="http://schemas.openxmlformats.org/officeDocument/2006/relationships/slide" Target="slides/slide11.xml"/><Relationship Id="rId27" Type="http://schemas.openxmlformats.org/officeDocument/2006/relationships/slide" Target="slides/slide16.xml"/><Relationship Id="rId30" Type="http://schemas.openxmlformats.org/officeDocument/2006/relationships/slide" Target="slides/slide19.xml"/><Relationship Id="rId35" Type="http://schemas.openxmlformats.org/officeDocument/2006/relationships/slide" Target="slides/slide24.xml"/><Relationship Id="rId43" Type="http://schemas.openxmlformats.org/officeDocument/2006/relationships/slide" Target="slides/slide32.xml"/><Relationship Id="rId48" Type="http://schemas.openxmlformats.org/officeDocument/2006/relationships/slide" Target="slides/slide37.xml"/><Relationship Id="rId56" Type="http://schemas.openxmlformats.org/officeDocument/2006/relationships/viewProps" Target="viewProps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40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1.xml"/><Relationship Id="rId17" Type="http://schemas.openxmlformats.org/officeDocument/2006/relationships/slide" Target="slides/slide6.xml"/><Relationship Id="rId25" Type="http://schemas.openxmlformats.org/officeDocument/2006/relationships/slide" Target="slides/slide14.xml"/><Relationship Id="rId33" Type="http://schemas.openxmlformats.org/officeDocument/2006/relationships/slide" Target="slides/slide22.xml"/><Relationship Id="rId38" Type="http://schemas.openxmlformats.org/officeDocument/2006/relationships/slide" Target="slides/slide27.xml"/><Relationship Id="rId46" Type="http://schemas.openxmlformats.org/officeDocument/2006/relationships/slide" Target="slides/slide35.xml"/><Relationship Id="rId20" Type="http://schemas.openxmlformats.org/officeDocument/2006/relationships/slide" Target="slides/slide9.xml"/><Relationship Id="rId41" Type="http://schemas.openxmlformats.org/officeDocument/2006/relationships/slide" Target="slides/slide30.xml"/><Relationship Id="rId54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4.xml"/><Relationship Id="rId23" Type="http://schemas.openxmlformats.org/officeDocument/2006/relationships/slide" Target="slides/slide12.xml"/><Relationship Id="rId28" Type="http://schemas.openxmlformats.org/officeDocument/2006/relationships/slide" Target="slides/slide17.xml"/><Relationship Id="rId36" Type="http://schemas.openxmlformats.org/officeDocument/2006/relationships/slide" Target="slides/slide25.xml"/><Relationship Id="rId49" Type="http://schemas.openxmlformats.org/officeDocument/2006/relationships/slide" Target="slides/slide38.xml"/><Relationship Id="rId57" Type="http://schemas.openxmlformats.org/officeDocument/2006/relationships/theme" Target="theme/theme1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20.xml"/><Relationship Id="rId44" Type="http://schemas.openxmlformats.org/officeDocument/2006/relationships/slide" Target="slides/slide33.xml"/><Relationship Id="rId52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026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" y="3"/>
            <a:ext cx="4275346" cy="372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1" tIns="45707" rIns="91411" bIns="45707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4099" name="Rectangle 1027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590968" y="3"/>
            <a:ext cx="4275346" cy="372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1" tIns="45707" rIns="91411" bIns="45707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F0D0CC07-318B-43CC-9255-700E3BB2F83E}" type="datetime4">
              <a:rPr lang="ko-KR" altLang="en-US"/>
              <a:pPr>
                <a:defRPr/>
              </a:pPr>
              <a:t>2023년 11월 27일</a:t>
            </a:fld>
            <a:endParaRPr lang="en-US" altLang="ko-KR" dirty="0"/>
          </a:p>
        </p:txBody>
      </p:sp>
      <p:sp>
        <p:nvSpPr>
          <p:cNvPr id="4100" name="Rectangle 1028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2" y="6363121"/>
            <a:ext cx="4275346" cy="3726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1" tIns="45707" rIns="91411" bIns="45707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4101" name="Rectangle 1029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590968" y="6363121"/>
            <a:ext cx="4275346" cy="3726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1" tIns="45707" rIns="91411" bIns="45707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CBB4C062-12E1-4114-A67E-6EA2FD09BFFB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23923665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" y="3"/>
            <a:ext cx="4275346" cy="372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1" tIns="45707" rIns="91411" bIns="45707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590968" y="3"/>
            <a:ext cx="4275346" cy="372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1" tIns="45707" rIns="91411" bIns="45707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6CCBF37D-0A02-43A1-AB9A-8F422BAA5BA4}" type="datetime4">
              <a:rPr lang="ko-KR" altLang="en-US"/>
              <a:pPr>
                <a:defRPr/>
              </a:pPr>
              <a:t>2023년 11월 27일</a:t>
            </a:fld>
            <a:endParaRPr lang="en-US" altLang="ko-KR" dirty="0"/>
          </a:p>
        </p:txBody>
      </p:sp>
      <p:sp>
        <p:nvSpPr>
          <p:cNvPr id="2048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094038" y="523875"/>
            <a:ext cx="3678237" cy="25463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24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315623" y="3218204"/>
            <a:ext cx="7235073" cy="29936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1" tIns="45707" rIns="91411" bIns="4570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1024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2" y="6363121"/>
            <a:ext cx="4275346" cy="3726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1" tIns="45707" rIns="91411" bIns="45707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1024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590968" y="6363121"/>
            <a:ext cx="4275346" cy="3726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1" tIns="45707" rIns="91411" bIns="45707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2A96F623-FD5F-42B4-952B-E28C1D2FD2A1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524236663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8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8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8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8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58844" y="125425"/>
            <a:ext cx="5102225" cy="288925"/>
          </a:xfrm>
          <a:prstGeom prst="rect">
            <a:avLst/>
          </a:prstGeom>
        </p:spPr>
        <p:txBody>
          <a:bodyPr/>
          <a:lstStyle>
            <a:lvl1pPr>
              <a:defRPr b="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58844" y="125427"/>
            <a:ext cx="5102225" cy="288925"/>
          </a:xfrm>
          <a:prstGeom prst="rect">
            <a:avLst/>
          </a:prstGeom>
        </p:spPr>
        <p:txBody>
          <a:bodyPr/>
          <a:lstStyle>
            <a:lvl1pPr>
              <a:defRPr b="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2458940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43251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644674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58840" y="125424"/>
            <a:ext cx="5102224" cy="288925"/>
          </a:xfrm>
          <a:prstGeom prst="rect">
            <a:avLst/>
          </a:prstGeom>
        </p:spPr>
        <p:txBody>
          <a:bodyPr/>
          <a:lstStyle>
            <a:lvl1pPr>
              <a:defRPr b="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026141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0284455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344940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4318916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Line 5"/>
          <p:cNvSpPr>
            <a:spLocks noChangeShapeType="1"/>
          </p:cNvSpPr>
          <p:nvPr userDrawn="1"/>
        </p:nvSpPr>
        <p:spPr bwMode="auto">
          <a:xfrm>
            <a:off x="488950" y="2405063"/>
            <a:ext cx="8737600" cy="0"/>
          </a:xfrm>
          <a:prstGeom prst="line">
            <a:avLst/>
          </a:prstGeom>
          <a:noFill/>
          <a:ln w="57150" cmpd="thinThick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kumimoji="0" lang="ko-KR" altLang="en-US" sz="1800" dirty="0">
              <a:solidFill>
                <a:prstClr val="black"/>
              </a:solidFill>
              <a:latin typeface="Calibri"/>
              <a:ea typeface="맑은 고딕"/>
            </a:endParaRPr>
          </a:p>
        </p:txBody>
      </p:sp>
      <p:sp>
        <p:nvSpPr>
          <p:cNvPr id="8" name="Rectangle 23"/>
          <p:cNvSpPr>
            <a:spLocks noChangeArrowheads="1"/>
          </p:cNvSpPr>
          <p:nvPr userDrawn="1"/>
        </p:nvSpPr>
        <p:spPr bwMode="auto">
          <a:xfrm>
            <a:off x="4" y="4724400"/>
            <a:ext cx="9906000" cy="2133600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800" dirty="0">
              <a:solidFill>
                <a:prstClr val="black"/>
              </a:solidFill>
              <a:latin typeface="Calibri"/>
              <a:ea typeface="돋움체" pitchFamily="49" charset="-127"/>
            </a:endParaRPr>
          </a:p>
        </p:txBody>
      </p:sp>
      <p:pic>
        <p:nvPicPr>
          <p:cNvPr id="9" name="Picture 53" descr="megalogo"/>
          <p:cNvPicPr>
            <a:picLocks noChangeAspect="1" noChangeArrowheads="1"/>
          </p:cNvPicPr>
          <p:nvPr userDrawn="1"/>
        </p:nvPicPr>
        <p:blipFill>
          <a:blip r:embed="rId2" cstate="print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5929" y="1963738"/>
            <a:ext cx="1698626" cy="385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40415832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표 7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862279994"/>
              </p:ext>
            </p:extLst>
          </p:nvPr>
        </p:nvGraphicFramePr>
        <p:xfrm>
          <a:off x="3" y="0"/>
          <a:ext cx="9911743" cy="6865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94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534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194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194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9999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16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spc="-5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Navigation</a:t>
                      </a:r>
                      <a:endParaRPr lang="ko-KR" altLang="en-US" sz="900" b="1" spc="-5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b="1" spc="-5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spc="-5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Page No.</a:t>
                      </a:r>
                      <a:endParaRPr lang="ko-KR" altLang="en-US" sz="900" b="1" spc="-5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spc="-5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spc="-5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lang="ko-KR" altLang="en-US" sz="900" b="1" spc="-5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49200">
                <a:tc gridSpan="4">
                  <a:txBody>
                    <a:bodyPr/>
                    <a:lstStyle/>
                    <a:p>
                      <a:pPr algn="ctr" latinLnBrk="1"/>
                      <a:endParaRPr lang="ko-KR" altLang="en-US" sz="900" b="0" spc="-5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spc="-5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1" name="Title Placeholder 1"/>
          <p:cNvSpPr>
            <a:spLocks noGrp="1"/>
          </p:cNvSpPr>
          <p:nvPr>
            <p:ph type="title"/>
          </p:nvPr>
        </p:nvSpPr>
        <p:spPr>
          <a:xfrm>
            <a:off x="719950" y="1"/>
            <a:ext cx="5933770" cy="2140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1000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4" name="Text Box 157"/>
          <p:cNvSpPr txBox="1">
            <a:spLocks noChangeArrowheads="1"/>
          </p:cNvSpPr>
          <p:nvPr userDrawn="1"/>
        </p:nvSpPr>
        <p:spPr bwMode="auto">
          <a:xfrm>
            <a:off x="7396123" y="-16471"/>
            <a:ext cx="706287" cy="2330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90000" tIns="46800" rIns="90000" bIns="46800">
            <a:spAutoFit/>
          </a:bodyPr>
          <a:lstStyle>
            <a:lvl1pPr eaLnBrk="0" hangingPunct="0">
              <a:defRPr kumimoji="1" sz="800">
                <a:solidFill>
                  <a:schemeClr val="tx1"/>
                </a:solidFill>
                <a:latin typeface="Verdana" pitchFamily="34" charset="0"/>
                <a:ea typeface="돋움체" pitchFamily="49" charset="-127"/>
              </a:defRPr>
            </a:lvl1pPr>
            <a:lvl2pPr marL="742950" indent="-285750" eaLnBrk="0" hangingPunct="0">
              <a:defRPr kumimoji="1" sz="800">
                <a:solidFill>
                  <a:schemeClr val="tx1"/>
                </a:solidFill>
                <a:latin typeface="Verdana" pitchFamily="34" charset="0"/>
                <a:ea typeface="돋움체" pitchFamily="49" charset="-127"/>
              </a:defRPr>
            </a:lvl2pPr>
            <a:lvl3pPr marL="1143000" indent="-228600" eaLnBrk="0" hangingPunct="0">
              <a:defRPr kumimoji="1" sz="800">
                <a:solidFill>
                  <a:schemeClr val="tx1"/>
                </a:solidFill>
                <a:latin typeface="Verdana" pitchFamily="34" charset="0"/>
                <a:ea typeface="돋움체" pitchFamily="49" charset="-127"/>
              </a:defRPr>
            </a:lvl3pPr>
            <a:lvl4pPr marL="1600200" indent="-228600" eaLnBrk="0" hangingPunct="0">
              <a:defRPr kumimoji="1" sz="800">
                <a:solidFill>
                  <a:schemeClr val="tx1"/>
                </a:solidFill>
                <a:latin typeface="Verdana" pitchFamily="34" charset="0"/>
                <a:ea typeface="돋움체" pitchFamily="49" charset="-127"/>
              </a:defRPr>
            </a:lvl4pPr>
            <a:lvl5pPr marL="2057400" indent="-228600" eaLnBrk="0" hangingPunct="0">
              <a:defRPr kumimoji="1" sz="800">
                <a:solidFill>
                  <a:schemeClr val="tx1"/>
                </a:solidFill>
                <a:latin typeface="Verdana" pitchFamily="34" charset="0"/>
                <a:ea typeface="돋움체" pitchFamily="49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Verdana" pitchFamily="34" charset="0"/>
                <a:ea typeface="돋움체" pitchFamily="49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Verdana" pitchFamily="34" charset="0"/>
                <a:ea typeface="돋움체" pitchFamily="49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Verdana" pitchFamily="34" charset="0"/>
                <a:ea typeface="돋움체" pitchFamily="49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Verdana" pitchFamily="34" charset="0"/>
                <a:ea typeface="돋움체" pitchFamily="49" charset="-127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fld id="{24D5A0FE-482E-45D8-A812-A033F8BB599D}" type="slidenum">
              <a:rPr lang="en-US" altLang="ko-KR" sz="900" spc="-5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altLang="ko-KR" sz="900" spc="-5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1798444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6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68761319"/>
              </p:ext>
            </p:extLst>
          </p:nvPr>
        </p:nvGraphicFramePr>
        <p:xfrm>
          <a:off x="3" y="0"/>
          <a:ext cx="9911744" cy="6865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94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534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194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52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6697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16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spc="-5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Navigation</a:t>
                      </a:r>
                      <a:endParaRPr lang="ko-KR" altLang="en-US" sz="900" b="1" spc="-5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b="1" spc="-5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spc="-5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Page No.</a:t>
                      </a:r>
                      <a:endParaRPr lang="ko-KR" altLang="en-US" sz="900" b="1" spc="-5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1" spc="-5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spc="-5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lang="ko-KR" altLang="en-US" sz="900" b="1" spc="-5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49200">
                <a:tc gridSpan="5">
                  <a:txBody>
                    <a:bodyPr/>
                    <a:lstStyle/>
                    <a:p>
                      <a:pPr algn="ctr" latinLnBrk="1"/>
                      <a:endParaRPr lang="ko-KR" altLang="en-US" sz="900" b="0" spc="-5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b="0" spc="-5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719950" y="1"/>
            <a:ext cx="5933770" cy="2140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1000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4" name="Text Box 157"/>
          <p:cNvSpPr txBox="1">
            <a:spLocks noChangeArrowheads="1"/>
          </p:cNvSpPr>
          <p:nvPr userDrawn="1"/>
        </p:nvSpPr>
        <p:spPr bwMode="auto">
          <a:xfrm>
            <a:off x="7396123" y="-16471"/>
            <a:ext cx="706287" cy="2330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90000" tIns="46800" rIns="90000" bIns="46800">
            <a:spAutoFit/>
          </a:bodyPr>
          <a:lstStyle>
            <a:lvl1pPr eaLnBrk="0" hangingPunct="0">
              <a:defRPr kumimoji="1" sz="800">
                <a:solidFill>
                  <a:schemeClr val="tx1"/>
                </a:solidFill>
                <a:latin typeface="Verdana" pitchFamily="34" charset="0"/>
                <a:ea typeface="돋움체" pitchFamily="49" charset="-127"/>
              </a:defRPr>
            </a:lvl1pPr>
            <a:lvl2pPr marL="742950" indent="-285750" eaLnBrk="0" hangingPunct="0">
              <a:defRPr kumimoji="1" sz="800">
                <a:solidFill>
                  <a:schemeClr val="tx1"/>
                </a:solidFill>
                <a:latin typeface="Verdana" pitchFamily="34" charset="0"/>
                <a:ea typeface="돋움체" pitchFamily="49" charset="-127"/>
              </a:defRPr>
            </a:lvl2pPr>
            <a:lvl3pPr marL="1143000" indent="-228600" eaLnBrk="0" hangingPunct="0">
              <a:defRPr kumimoji="1" sz="800">
                <a:solidFill>
                  <a:schemeClr val="tx1"/>
                </a:solidFill>
                <a:latin typeface="Verdana" pitchFamily="34" charset="0"/>
                <a:ea typeface="돋움체" pitchFamily="49" charset="-127"/>
              </a:defRPr>
            </a:lvl3pPr>
            <a:lvl4pPr marL="1600200" indent="-228600" eaLnBrk="0" hangingPunct="0">
              <a:defRPr kumimoji="1" sz="800">
                <a:solidFill>
                  <a:schemeClr val="tx1"/>
                </a:solidFill>
                <a:latin typeface="Verdana" pitchFamily="34" charset="0"/>
                <a:ea typeface="돋움체" pitchFamily="49" charset="-127"/>
              </a:defRPr>
            </a:lvl4pPr>
            <a:lvl5pPr marL="2057400" indent="-228600" eaLnBrk="0" hangingPunct="0">
              <a:defRPr kumimoji="1" sz="800">
                <a:solidFill>
                  <a:schemeClr val="tx1"/>
                </a:solidFill>
                <a:latin typeface="Verdana" pitchFamily="34" charset="0"/>
                <a:ea typeface="돋움체" pitchFamily="49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Verdana" pitchFamily="34" charset="0"/>
                <a:ea typeface="돋움체" pitchFamily="49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Verdana" pitchFamily="34" charset="0"/>
                <a:ea typeface="돋움체" pitchFamily="49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Verdana" pitchFamily="34" charset="0"/>
                <a:ea typeface="돋움체" pitchFamily="49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Verdana" pitchFamily="34" charset="0"/>
                <a:ea typeface="돋움체" pitchFamily="49" charset="-127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fld id="{24D5A0FE-482E-45D8-A812-A033F8BB599D}" type="slidenum">
              <a:rPr lang="en-US" altLang="ko-KR" sz="900" spc="-5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altLang="ko-KR" sz="900" spc="-5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48689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58844" y="125425"/>
            <a:ext cx="5102225" cy="288925"/>
          </a:xfrm>
          <a:prstGeom prst="rect">
            <a:avLst/>
          </a:prstGeom>
        </p:spPr>
        <p:txBody>
          <a:bodyPr/>
          <a:lstStyle>
            <a:lvl1pPr>
              <a:defRPr b="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54285462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229401463"/>
              </p:ext>
            </p:extLst>
          </p:nvPr>
        </p:nvGraphicFramePr>
        <p:xfrm>
          <a:off x="4" y="0"/>
          <a:ext cx="9911743" cy="6865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117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865200"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spc="-5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4724802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.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200025" y="4178593"/>
            <a:ext cx="64472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000" b="1" dirty="0">
                <a:solidFill>
                  <a:prstClr val="black">
                    <a:lumMod val="50000"/>
                    <a:lumOff val="50000"/>
                  </a:prstClr>
                </a:solidFill>
                <a:latin typeface="맑은 고딕"/>
                <a:ea typeface="맑은 고딕"/>
              </a:rPr>
              <a:t>Version</a:t>
            </a:r>
            <a:endParaRPr kumimoji="0" lang="ko-KR" altLang="en-US" sz="1000" b="1" dirty="0">
              <a:solidFill>
                <a:prstClr val="black">
                  <a:lumMod val="50000"/>
                  <a:lumOff val="50000"/>
                </a:prstClr>
              </a:solidFill>
              <a:latin typeface="맑은 고딕"/>
              <a:ea typeface="맑은 고딕"/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200032" y="4447774"/>
            <a:ext cx="81945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000" b="1" dirty="0">
                <a:solidFill>
                  <a:prstClr val="black">
                    <a:lumMod val="50000"/>
                    <a:lumOff val="50000"/>
                  </a:prstClr>
                </a:solidFill>
                <a:latin typeface="맑은 고딕"/>
                <a:ea typeface="맑은 고딕"/>
              </a:rPr>
              <a:t>Document</a:t>
            </a:r>
            <a:endParaRPr kumimoji="0" lang="ko-KR" altLang="en-US" sz="1000" b="1" dirty="0">
              <a:solidFill>
                <a:prstClr val="black">
                  <a:lumMod val="50000"/>
                  <a:lumOff val="50000"/>
                </a:prstClr>
              </a:solidFill>
              <a:latin typeface="맑은 고딕"/>
              <a:ea typeface="맑은 고딕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200026" y="4718780"/>
            <a:ext cx="5485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000" b="1" dirty="0">
                <a:solidFill>
                  <a:prstClr val="black">
                    <a:lumMod val="50000"/>
                    <a:lumOff val="50000"/>
                  </a:prstClr>
                </a:solidFill>
                <a:latin typeface="맑은 고딕"/>
                <a:ea typeface="맑은 고딕"/>
              </a:rPr>
              <a:t>Editor</a:t>
            </a:r>
            <a:endParaRPr kumimoji="0" lang="ko-KR" altLang="en-US" sz="1000" b="1" dirty="0">
              <a:solidFill>
                <a:prstClr val="black">
                  <a:lumMod val="50000"/>
                  <a:lumOff val="50000"/>
                </a:prstClr>
              </a:solidFill>
              <a:latin typeface="맑은 고딕"/>
              <a:ea typeface="맑은 고딕"/>
            </a:endParaRPr>
          </a:p>
        </p:txBody>
      </p:sp>
      <p:sp>
        <p:nvSpPr>
          <p:cNvPr id="10" name="텍스트 개체 틀 26"/>
          <p:cNvSpPr>
            <a:spLocks noGrp="1"/>
          </p:cNvSpPr>
          <p:nvPr>
            <p:ph type="body" sz="quarter" idx="10"/>
          </p:nvPr>
        </p:nvSpPr>
        <p:spPr>
          <a:xfrm>
            <a:off x="1050961" y="4186887"/>
            <a:ext cx="2242922" cy="230832"/>
          </a:xfrm>
          <a:prstGeom prst="rect">
            <a:avLst/>
          </a:prstGeom>
        </p:spPr>
        <p:txBody>
          <a:bodyPr wrap="none" anchor="b">
            <a:spAutoFit/>
          </a:bodyPr>
          <a:lstStyle>
            <a:lvl1pPr marL="0" indent="0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11" name="텍스트 개체 틀 26"/>
          <p:cNvSpPr>
            <a:spLocks noGrp="1"/>
          </p:cNvSpPr>
          <p:nvPr>
            <p:ph type="body" sz="quarter" idx="11"/>
          </p:nvPr>
        </p:nvSpPr>
        <p:spPr>
          <a:xfrm>
            <a:off x="1050961" y="4456676"/>
            <a:ext cx="2242922" cy="230832"/>
          </a:xfrm>
          <a:prstGeom prst="rect">
            <a:avLst/>
          </a:prstGeom>
        </p:spPr>
        <p:txBody>
          <a:bodyPr wrap="none" anchor="b">
            <a:spAutoFit/>
          </a:bodyPr>
          <a:lstStyle>
            <a:lvl1pPr marL="0" indent="0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12" name="텍스트 개체 틀 26"/>
          <p:cNvSpPr>
            <a:spLocks noGrp="1"/>
          </p:cNvSpPr>
          <p:nvPr>
            <p:ph type="body" sz="quarter" idx="12"/>
          </p:nvPr>
        </p:nvSpPr>
        <p:spPr>
          <a:xfrm>
            <a:off x="1050961" y="4726466"/>
            <a:ext cx="2242922" cy="230832"/>
          </a:xfrm>
          <a:prstGeom prst="rect">
            <a:avLst/>
          </a:prstGeom>
        </p:spPr>
        <p:txBody>
          <a:bodyPr wrap="none" anchor="b">
            <a:spAutoFit/>
          </a:bodyPr>
          <a:lstStyle>
            <a:lvl1pPr marL="0" indent="0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13" name="TextBox 12"/>
          <p:cNvSpPr txBox="1"/>
          <p:nvPr userDrawn="1"/>
        </p:nvSpPr>
        <p:spPr>
          <a:xfrm>
            <a:off x="200025" y="3909404"/>
            <a:ext cx="47000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000" b="1" dirty="0">
                <a:solidFill>
                  <a:prstClr val="black">
                    <a:lumMod val="50000"/>
                    <a:lumOff val="50000"/>
                  </a:prstClr>
                </a:solidFill>
                <a:latin typeface="맑은 고딕"/>
                <a:ea typeface="맑은 고딕"/>
              </a:rPr>
              <a:t>Date</a:t>
            </a:r>
            <a:endParaRPr kumimoji="0" lang="ko-KR" altLang="en-US" sz="1000" b="1" dirty="0">
              <a:solidFill>
                <a:prstClr val="black">
                  <a:lumMod val="50000"/>
                  <a:lumOff val="50000"/>
                </a:prstClr>
              </a:solidFill>
              <a:latin typeface="맑은 고딕"/>
              <a:ea typeface="맑은 고딕"/>
            </a:endParaRPr>
          </a:p>
        </p:txBody>
      </p:sp>
      <p:sp>
        <p:nvSpPr>
          <p:cNvPr id="14" name="텍스트 개체 틀 26"/>
          <p:cNvSpPr>
            <a:spLocks noGrp="1"/>
          </p:cNvSpPr>
          <p:nvPr>
            <p:ph type="body" sz="quarter" idx="13"/>
          </p:nvPr>
        </p:nvSpPr>
        <p:spPr>
          <a:xfrm>
            <a:off x="1050961" y="3917098"/>
            <a:ext cx="2242922" cy="230832"/>
          </a:xfrm>
          <a:prstGeom prst="rect">
            <a:avLst/>
          </a:prstGeom>
        </p:spPr>
        <p:txBody>
          <a:bodyPr wrap="none" anchor="b">
            <a:spAutoFit/>
          </a:bodyPr>
          <a:lstStyle>
            <a:lvl1pPr marL="0" indent="0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15" name="제목 6"/>
          <p:cNvSpPr>
            <a:spLocks noGrp="1"/>
          </p:cNvSpPr>
          <p:nvPr>
            <p:ph type="title"/>
          </p:nvPr>
        </p:nvSpPr>
        <p:spPr>
          <a:xfrm>
            <a:off x="216263" y="2171708"/>
            <a:ext cx="6802972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ko-KR" altLang="en-US" sz="2800">
                <a:latin typeface="+mn-lt"/>
                <a:ea typeface="+mn-ea"/>
                <a:cs typeface="+mn-cs"/>
              </a:defRPr>
            </a:lvl1pPr>
          </a:lstStyle>
          <a:p>
            <a:pPr marL="0" lvl="0"/>
            <a:r>
              <a:rPr lang="ko-KR" altLang="en-US" dirty="0"/>
              <a:t>마스터 제목 스타일 편집</a:t>
            </a:r>
          </a:p>
        </p:txBody>
      </p:sp>
      <p:sp>
        <p:nvSpPr>
          <p:cNvPr id="16" name="직사각형 15"/>
          <p:cNvSpPr/>
          <p:nvPr userDrawn="1"/>
        </p:nvSpPr>
        <p:spPr>
          <a:xfrm>
            <a:off x="200027" y="6452056"/>
            <a:ext cx="275588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dirty="0">
                <a:solidFill>
                  <a:prstClr val="black">
                    <a:lumMod val="50000"/>
                    <a:lumOff val="50000"/>
                  </a:prstClr>
                </a:solidFill>
                <a:latin typeface="맑은 고딕" pitchFamily="50" charset="-127"/>
                <a:ea typeface="맑은 고딕" pitchFamily="50" charset="-127"/>
              </a:rPr>
              <a:t>Copyright © </a:t>
            </a:r>
            <a:r>
              <a:rPr kumimoji="0" lang="en-US" altLang="ko-KR" dirty="0" err="1">
                <a:solidFill>
                  <a:prstClr val="black">
                    <a:lumMod val="50000"/>
                    <a:lumOff val="50000"/>
                  </a:prstClr>
                </a:solidFill>
                <a:latin typeface="맑은 고딕" pitchFamily="50" charset="-127"/>
                <a:ea typeface="맑은 고딕" pitchFamily="50" charset="-127"/>
              </a:rPr>
              <a:t>megastudyEdu.co.,Ltd</a:t>
            </a:r>
            <a:r>
              <a:rPr kumimoji="0" lang="en-US" altLang="ko-KR" dirty="0">
                <a:solidFill>
                  <a:prstClr val="black">
                    <a:lumMod val="50000"/>
                    <a:lumOff val="50000"/>
                  </a:prstClr>
                </a:solidFill>
                <a:latin typeface="맑은 고딕" pitchFamily="50" charset="-127"/>
                <a:ea typeface="맑은 고딕" pitchFamily="50" charset="-127"/>
              </a:rPr>
              <a:t>. All rights reserved.</a:t>
            </a:r>
          </a:p>
        </p:txBody>
      </p:sp>
      <p:pic>
        <p:nvPicPr>
          <p:cNvPr id="18" name="Picture 2" descr="C:\Users\user\Desktop\logo_footer.gif"/>
          <p:cNvPicPr>
            <a:picLocks noChangeAspect="1" noChangeArrowheads="1"/>
          </p:cNvPicPr>
          <p:nvPr userDrawn="1"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62" y="260648"/>
            <a:ext cx="1451956" cy="201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770418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. Histo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 userDrawn="1"/>
        </p:nvSpPr>
        <p:spPr>
          <a:xfrm>
            <a:off x="200024" y="188913"/>
            <a:ext cx="2095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800" dirty="0">
                <a:solidFill>
                  <a:prstClr val="black"/>
                </a:solidFill>
                <a:latin typeface="맑은 고딕"/>
                <a:ea typeface="맑은 고딕"/>
              </a:rPr>
              <a:t>Document History</a:t>
            </a:r>
            <a:endParaRPr kumimoji="0" lang="ko-KR" altLang="en-US" sz="1800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pic>
        <p:nvPicPr>
          <p:cNvPr id="5" name="Picture 2" descr="C:\Users\user\Desktop\logo_footer.gif"/>
          <p:cNvPicPr>
            <a:picLocks noChangeAspect="1" noChangeArrowheads="1"/>
          </p:cNvPicPr>
          <p:nvPr userDrawn="1"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6938" y="6537460"/>
            <a:ext cx="835149" cy="115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표 6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18592266"/>
              </p:ext>
            </p:extLst>
          </p:nvPr>
        </p:nvGraphicFramePr>
        <p:xfrm>
          <a:off x="201976" y="1186343"/>
          <a:ext cx="9504001" cy="5112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68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68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567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368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368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Date</a:t>
                      </a:r>
                      <a:endParaRPr lang="ko-KR" altLang="en-US" sz="900" b="1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Version</a:t>
                      </a:r>
                      <a:endParaRPr lang="ko-KR" altLang="en-US" sz="900" b="1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Description</a:t>
                      </a:r>
                      <a:endParaRPr lang="ko-KR" altLang="en-US" sz="900" b="1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Editor</a:t>
                      </a:r>
                      <a:endParaRPr lang="ko-KR" altLang="en-US" sz="900" b="1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/>
                        <a:t>비고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6562885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. 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 userDrawn="1"/>
        </p:nvSpPr>
        <p:spPr>
          <a:xfrm>
            <a:off x="200027" y="188913"/>
            <a:ext cx="1173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800" dirty="0">
                <a:solidFill>
                  <a:prstClr val="black"/>
                </a:solidFill>
                <a:latin typeface="맑은 고딕"/>
                <a:ea typeface="맑은 고딕"/>
              </a:rPr>
              <a:t>I N D E X</a:t>
            </a:r>
            <a:endParaRPr kumimoji="0" lang="ko-KR" altLang="en-US" sz="1800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pic>
        <p:nvPicPr>
          <p:cNvPr id="5" name="Picture 2" descr="C:\Users\user\Desktop\logo_footer.gif"/>
          <p:cNvPicPr>
            <a:picLocks noChangeAspect="1" noChangeArrowheads="1"/>
          </p:cNvPicPr>
          <p:nvPr userDrawn="1"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6938" y="6537460"/>
            <a:ext cx="835149" cy="115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200026" y="850675"/>
            <a:ext cx="9505950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457200" indent="-457200">
              <a:buFont typeface="+mj-ea"/>
              <a:buAutoNum type="circleNumDbPlain"/>
              <a:defRPr lang="ko-KR" altLang="en-US" sz="2400" b="1">
                <a:latin typeface="+mn-lt"/>
                <a:ea typeface="+mn-ea"/>
                <a:cs typeface="+mn-cs"/>
              </a:defRPr>
            </a:lvl1pPr>
          </a:lstStyle>
          <a:p>
            <a:pPr marL="0"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176094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. 중간 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200026" y="850675"/>
            <a:ext cx="9505950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ko-KR" altLang="en-US" sz="2400" b="1">
                <a:latin typeface="+mn-lt"/>
                <a:ea typeface="+mn-ea"/>
                <a:cs typeface="+mn-cs"/>
              </a:defRPr>
            </a:lvl1pPr>
          </a:lstStyle>
          <a:p>
            <a:pPr marL="0" lvl="0"/>
            <a:r>
              <a:rPr lang="ko-KR" altLang="en-US" dirty="0"/>
              <a:t>마스터 제목 스타일 편집</a:t>
            </a:r>
          </a:p>
        </p:txBody>
      </p:sp>
      <p:sp>
        <p:nvSpPr>
          <p:cNvPr id="4" name="내용 개체 틀 8"/>
          <p:cNvSpPr>
            <a:spLocks noGrp="1"/>
          </p:cNvSpPr>
          <p:nvPr>
            <p:ph sz="quarter" idx="10"/>
          </p:nvPr>
        </p:nvSpPr>
        <p:spPr>
          <a:xfrm>
            <a:off x="200026" y="1892144"/>
            <a:ext cx="9505950" cy="4584856"/>
          </a:xfrm>
          <a:prstGeom prst="rect">
            <a:avLst/>
          </a:prstGeom>
        </p:spPr>
        <p:txBody>
          <a:bodyPr/>
          <a:lstStyle>
            <a:lvl1pPr marL="182558" indent="-182558">
              <a:buFont typeface="+mj-lt"/>
              <a:buAutoNum type="arabicPeriod"/>
              <a:defRPr sz="1200"/>
            </a:lvl1pPr>
            <a:lvl2pPr marL="269868" indent="-87311">
              <a:buFont typeface="맑은 고딕" panose="020B0503020000020004" pitchFamily="50" charset="-127"/>
              <a:buChar char="-"/>
              <a:defRPr sz="1000"/>
            </a:lvl2pPr>
            <a:lvl3pPr marL="357179" indent="-87311">
              <a:defRPr sz="800"/>
            </a:lvl3pPr>
            <a:lvl4pPr marL="449251" indent="-95248">
              <a:defRPr sz="800"/>
            </a:lvl4pPr>
            <a:lvl5pPr marL="539737" indent="-87311">
              <a:tabLst>
                <a:tab pos="623872" algn="l"/>
              </a:tabLst>
              <a:defRPr sz="8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cxnSp>
        <p:nvCxnSpPr>
          <p:cNvPr id="5" name="직선 연결선 4"/>
          <p:cNvCxnSpPr/>
          <p:nvPr userDrawn="1"/>
        </p:nvCxnSpPr>
        <p:spPr>
          <a:xfrm>
            <a:off x="200025" y="1701645"/>
            <a:ext cx="9705976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263087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02. 상세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 userDrawn="1"/>
        </p:nvCxnSpPr>
        <p:spPr>
          <a:xfrm>
            <a:off x="200026" y="643171"/>
            <a:ext cx="7226906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/>
          <p:cNvCxnSpPr/>
          <p:nvPr userDrawn="1"/>
        </p:nvCxnSpPr>
        <p:spPr>
          <a:xfrm>
            <a:off x="7617977" y="643171"/>
            <a:ext cx="2088000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제목 8"/>
          <p:cNvSpPr>
            <a:spLocks noGrp="1"/>
          </p:cNvSpPr>
          <p:nvPr>
            <p:ph type="title"/>
          </p:nvPr>
        </p:nvSpPr>
        <p:spPr>
          <a:xfrm>
            <a:off x="200026" y="259203"/>
            <a:ext cx="7226906" cy="383968"/>
          </a:xfrm>
          <a:prstGeom prst="rect">
            <a:avLst/>
          </a:prstGeom>
        </p:spPr>
        <p:txBody>
          <a:bodyPr anchor="ctr"/>
          <a:lstStyle>
            <a:lvl1pPr>
              <a:defRPr sz="1600"/>
            </a:lvl1pPr>
          </a:lstStyle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62262326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 userDrawn="1"/>
        </p:nvSpPr>
        <p:spPr>
          <a:xfrm>
            <a:off x="3993122" y="3006562"/>
            <a:ext cx="19197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2400" dirty="0">
                <a:solidFill>
                  <a:prstClr val="black"/>
                </a:solidFill>
                <a:latin typeface="맑은 고딕"/>
                <a:ea typeface="맑은 고딕"/>
              </a:rPr>
              <a:t>THANK YOU</a:t>
            </a:r>
            <a:endParaRPr kumimoji="0" lang="ko-KR" altLang="en-US" sz="2400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pic>
        <p:nvPicPr>
          <p:cNvPr id="5" name="Picture 2" descr="C:\Users\user\Desktop\logo_footer.gif"/>
          <p:cNvPicPr>
            <a:picLocks noChangeAspect="1" noChangeArrowheads="1"/>
          </p:cNvPicPr>
          <p:nvPr userDrawn="1"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1647" y="3573016"/>
            <a:ext cx="1442711" cy="199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738348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2130429"/>
            <a:ext cx="84201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Rectangle 183"/>
          <p:cNvSpPr>
            <a:spLocks noGrp="1" noChangeArrowheads="1"/>
          </p:cNvSpPr>
          <p:nvPr>
            <p:ph type="dt" sz="half" idx="10"/>
          </p:nvPr>
        </p:nvSpPr>
        <p:spPr>
          <a:xfrm>
            <a:off x="8059738" y="6472242"/>
            <a:ext cx="1727200" cy="2111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1C2D09A-B23F-4838-9A46-305592FB9CDC}" type="datetime4">
              <a:rPr lang="ko-KR" altLang="en-US">
                <a:solidFill>
                  <a:srgbClr val="000000"/>
                </a:solidFill>
                <a:ea typeface="굴림" pitchFamily="50" charset="-127"/>
              </a:rPr>
              <a:pPr>
                <a:defRPr/>
              </a:pPr>
              <a:t>2023년 11월 27일</a:t>
            </a:fld>
            <a:endParaRPr lang="en-US" altLang="ko-KR" dirty="0">
              <a:solidFill>
                <a:srgbClr val="000000"/>
              </a:solidFill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138786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5300" y="1600204"/>
            <a:ext cx="89154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183"/>
          <p:cNvSpPr>
            <a:spLocks noGrp="1" noChangeArrowheads="1"/>
          </p:cNvSpPr>
          <p:nvPr>
            <p:ph type="dt" sz="half" idx="10"/>
          </p:nvPr>
        </p:nvSpPr>
        <p:spPr>
          <a:xfrm>
            <a:off x="8059738" y="6472242"/>
            <a:ext cx="1727200" cy="2111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3C731AB-6BBB-424D-B8FE-566526ABB69E}" type="datetime4">
              <a:rPr lang="ko-KR" altLang="en-US">
                <a:solidFill>
                  <a:srgbClr val="000000"/>
                </a:solidFill>
                <a:ea typeface="굴림" pitchFamily="50" charset="-127"/>
              </a:rPr>
              <a:pPr>
                <a:defRPr/>
              </a:pPr>
              <a:t>2023년 11월 27일</a:t>
            </a:fld>
            <a:endParaRPr lang="en-US" altLang="ko-KR" dirty="0">
              <a:solidFill>
                <a:srgbClr val="000000"/>
              </a:solidFill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620554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2638" y="4406904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2638" y="2906713"/>
            <a:ext cx="84201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Rectangle 183"/>
          <p:cNvSpPr>
            <a:spLocks noGrp="1" noChangeArrowheads="1"/>
          </p:cNvSpPr>
          <p:nvPr>
            <p:ph type="dt" sz="half" idx="10"/>
          </p:nvPr>
        </p:nvSpPr>
        <p:spPr>
          <a:xfrm>
            <a:off x="8059738" y="6472242"/>
            <a:ext cx="1727200" cy="2111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F0F1D7-B6C6-4E8B-B567-3E5B550C9D9C}" type="datetime4">
              <a:rPr lang="ko-KR" altLang="en-US">
                <a:solidFill>
                  <a:srgbClr val="000000"/>
                </a:solidFill>
                <a:ea typeface="굴림" pitchFamily="50" charset="-127"/>
              </a:rPr>
              <a:pPr>
                <a:defRPr/>
              </a:pPr>
              <a:t>2023년 11월 27일</a:t>
            </a:fld>
            <a:endParaRPr lang="en-US" altLang="ko-KR" dirty="0">
              <a:solidFill>
                <a:srgbClr val="000000"/>
              </a:solidFill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090691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1055176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95301" y="1600204"/>
            <a:ext cx="4381501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29199" y="1600204"/>
            <a:ext cx="4381501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Rectangle 183"/>
          <p:cNvSpPr>
            <a:spLocks noGrp="1" noChangeArrowheads="1"/>
          </p:cNvSpPr>
          <p:nvPr>
            <p:ph type="dt" sz="half" idx="10"/>
          </p:nvPr>
        </p:nvSpPr>
        <p:spPr>
          <a:xfrm>
            <a:off x="8059738" y="6472242"/>
            <a:ext cx="1727200" cy="2111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6E9865C-2F1B-4DE1-8EF3-4891B7344C31}" type="datetime4">
              <a:rPr lang="ko-KR" altLang="en-US">
                <a:solidFill>
                  <a:srgbClr val="000000"/>
                </a:solidFill>
                <a:ea typeface="굴림" pitchFamily="50" charset="-127"/>
              </a:rPr>
              <a:pPr>
                <a:defRPr/>
              </a:pPr>
              <a:t>2023년 11월 27일</a:t>
            </a:fld>
            <a:endParaRPr lang="en-US" altLang="ko-KR" dirty="0">
              <a:solidFill>
                <a:srgbClr val="000000"/>
              </a:solidFill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801441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73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73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32378" y="1535113"/>
            <a:ext cx="437832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32378" y="2174875"/>
            <a:ext cx="437832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Rectangle 183"/>
          <p:cNvSpPr>
            <a:spLocks noGrp="1" noChangeArrowheads="1"/>
          </p:cNvSpPr>
          <p:nvPr>
            <p:ph type="dt" sz="half" idx="10"/>
          </p:nvPr>
        </p:nvSpPr>
        <p:spPr>
          <a:xfrm>
            <a:off x="8059738" y="6472242"/>
            <a:ext cx="1727200" cy="2111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C248ACF-4ECD-4184-AAFB-D12C202B65DA}" type="datetime4">
              <a:rPr lang="ko-KR" altLang="en-US">
                <a:solidFill>
                  <a:srgbClr val="000000"/>
                </a:solidFill>
                <a:ea typeface="굴림" pitchFamily="50" charset="-127"/>
              </a:rPr>
              <a:pPr>
                <a:defRPr/>
              </a:pPr>
              <a:t>2023년 11월 27일</a:t>
            </a:fld>
            <a:endParaRPr lang="en-US" altLang="ko-KR" dirty="0">
              <a:solidFill>
                <a:srgbClr val="000000"/>
              </a:solidFill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4771953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3592" y="4"/>
            <a:ext cx="5957600" cy="21190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07616182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83"/>
          <p:cNvSpPr>
            <a:spLocks noGrp="1" noChangeArrowheads="1"/>
          </p:cNvSpPr>
          <p:nvPr>
            <p:ph type="dt" sz="half" idx="10"/>
          </p:nvPr>
        </p:nvSpPr>
        <p:spPr>
          <a:xfrm>
            <a:off x="8059738" y="6472242"/>
            <a:ext cx="1727200" cy="2111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707B956-9B36-47ED-A3A8-7DA05C772012}" type="datetime4">
              <a:rPr lang="ko-KR" altLang="en-US">
                <a:solidFill>
                  <a:srgbClr val="000000"/>
                </a:solidFill>
                <a:ea typeface="굴림" pitchFamily="50" charset="-127"/>
              </a:rPr>
              <a:pPr>
                <a:defRPr/>
              </a:pPr>
              <a:t>2023년 11월 27일</a:t>
            </a:fld>
            <a:endParaRPr lang="en-US" altLang="ko-KR" dirty="0">
              <a:solidFill>
                <a:srgbClr val="000000"/>
              </a:solidFill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2711149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2" y="273050"/>
            <a:ext cx="3259138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3499" y="273054"/>
            <a:ext cx="5537201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95302" y="1435103"/>
            <a:ext cx="3259138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Rectangle 183"/>
          <p:cNvSpPr>
            <a:spLocks noGrp="1" noChangeArrowheads="1"/>
          </p:cNvSpPr>
          <p:nvPr>
            <p:ph type="dt" sz="half" idx="10"/>
          </p:nvPr>
        </p:nvSpPr>
        <p:spPr>
          <a:xfrm>
            <a:off x="8059738" y="6472242"/>
            <a:ext cx="1727200" cy="2111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BBCC9A4-EE95-4021-8E3F-550E86B4B179}" type="datetime4">
              <a:rPr lang="ko-KR" altLang="en-US">
                <a:solidFill>
                  <a:srgbClr val="000000"/>
                </a:solidFill>
                <a:ea typeface="굴림" pitchFamily="50" charset="-127"/>
              </a:rPr>
              <a:pPr>
                <a:defRPr/>
              </a:pPr>
              <a:t>2023년 11월 27일</a:t>
            </a:fld>
            <a:endParaRPr lang="en-US" altLang="ko-KR" dirty="0">
              <a:solidFill>
                <a:srgbClr val="000000"/>
              </a:solidFill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9118331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1513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513" y="612775"/>
            <a:ext cx="59436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513" y="5367338"/>
            <a:ext cx="59436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Rectangle 183"/>
          <p:cNvSpPr>
            <a:spLocks noGrp="1" noChangeArrowheads="1"/>
          </p:cNvSpPr>
          <p:nvPr>
            <p:ph type="dt" sz="half" idx="10"/>
          </p:nvPr>
        </p:nvSpPr>
        <p:spPr>
          <a:xfrm>
            <a:off x="8059738" y="6472242"/>
            <a:ext cx="1727200" cy="2111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3D5A688-8D22-4C54-97B1-5D3FB6246096}" type="datetime4">
              <a:rPr lang="ko-KR" altLang="en-US">
                <a:solidFill>
                  <a:srgbClr val="000000"/>
                </a:solidFill>
                <a:ea typeface="굴림" pitchFamily="50" charset="-127"/>
              </a:rPr>
              <a:pPr>
                <a:defRPr/>
              </a:pPr>
              <a:t>2023년 11월 27일</a:t>
            </a:fld>
            <a:endParaRPr lang="en-US" altLang="ko-KR" dirty="0">
              <a:solidFill>
                <a:srgbClr val="000000"/>
              </a:solidFill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3609183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95300" y="1600204"/>
            <a:ext cx="89154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183"/>
          <p:cNvSpPr>
            <a:spLocks noGrp="1" noChangeArrowheads="1"/>
          </p:cNvSpPr>
          <p:nvPr>
            <p:ph type="dt" sz="half" idx="10"/>
          </p:nvPr>
        </p:nvSpPr>
        <p:spPr>
          <a:xfrm>
            <a:off x="8059738" y="6472242"/>
            <a:ext cx="1727200" cy="2111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B7D5628-438A-49C4-8032-07E8F625F399}" type="datetime4">
              <a:rPr lang="ko-KR" altLang="en-US">
                <a:solidFill>
                  <a:srgbClr val="000000"/>
                </a:solidFill>
                <a:ea typeface="굴림" pitchFamily="50" charset="-127"/>
              </a:rPr>
              <a:pPr>
                <a:defRPr/>
              </a:pPr>
              <a:t>2023년 11월 27일</a:t>
            </a:fld>
            <a:endParaRPr lang="en-US" altLang="ko-KR" dirty="0">
              <a:solidFill>
                <a:srgbClr val="000000"/>
              </a:solidFill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4772610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181850" y="144463"/>
            <a:ext cx="2228850" cy="5981700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95302" y="144463"/>
            <a:ext cx="6534150" cy="59817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183"/>
          <p:cNvSpPr>
            <a:spLocks noGrp="1" noChangeArrowheads="1"/>
          </p:cNvSpPr>
          <p:nvPr>
            <p:ph type="dt" sz="half" idx="10"/>
          </p:nvPr>
        </p:nvSpPr>
        <p:spPr>
          <a:xfrm>
            <a:off x="8059738" y="6472242"/>
            <a:ext cx="1727200" cy="2111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0CE119D-B1C8-4BF0-BA68-D791AFF22E86}" type="datetime4">
              <a:rPr lang="ko-KR" altLang="en-US">
                <a:solidFill>
                  <a:srgbClr val="000000"/>
                </a:solidFill>
                <a:ea typeface="굴림" pitchFamily="50" charset="-127"/>
              </a:rPr>
              <a:pPr>
                <a:defRPr/>
              </a:pPr>
              <a:t>2023년 11월 27일</a:t>
            </a:fld>
            <a:endParaRPr lang="en-US" altLang="ko-KR" dirty="0">
              <a:solidFill>
                <a:srgbClr val="000000"/>
              </a:solidFill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2277744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제목 및 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65215" y="144467"/>
            <a:ext cx="4824412" cy="2889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표 개체 틀 2"/>
          <p:cNvSpPr>
            <a:spLocks noGrp="1"/>
          </p:cNvSpPr>
          <p:nvPr>
            <p:ph type="tbl" idx="1"/>
          </p:nvPr>
        </p:nvSpPr>
        <p:spPr>
          <a:xfrm>
            <a:off x="495300" y="1600204"/>
            <a:ext cx="8915400" cy="4525963"/>
          </a:xfrm>
          <a:prstGeom prst="rect">
            <a:avLst/>
          </a:prstGeom>
        </p:spPr>
        <p:txBody>
          <a:bodyPr/>
          <a:lstStyle/>
          <a:p>
            <a:pPr lvl="0"/>
            <a:endParaRPr lang="ko-KR" altLang="en-US" noProof="0" dirty="0"/>
          </a:p>
        </p:txBody>
      </p:sp>
      <p:sp>
        <p:nvSpPr>
          <p:cNvPr id="4" name="Rectangle 183"/>
          <p:cNvSpPr>
            <a:spLocks noGrp="1" noChangeArrowheads="1"/>
          </p:cNvSpPr>
          <p:nvPr>
            <p:ph type="dt" sz="half" idx="10"/>
          </p:nvPr>
        </p:nvSpPr>
        <p:spPr>
          <a:xfrm>
            <a:off x="8059738" y="6472242"/>
            <a:ext cx="1727200" cy="2111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A504BFC-327D-4F0A-9CB6-7A5110DFB30F}" type="datetime4">
              <a:rPr lang="ko-KR" altLang="en-US">
                <a:solidFill>
                  <a:srgbClr val="000000"/>
                </a:solidFill>
                <a:ea typeface="굴림" pitchFamily="50" charset="-127"/>
              </a:rPr>
              <a:pPr>
                <a:defRPr/>
              </a:pPr>
              <a:t>2023년 11월 27일</a:t>
            </a:fld>
            <a:endParaRPr lang="en-US" altLang="ko-KR" dirty="0">
              <a:solidFill>
                <a:srgbClr val="000000"/>
              </a:solidFill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677340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. 상세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 userDrawn="1"/>
        </p:nvCxnSpPr>
        <p:spPr>
          <a:xfrm>
            <a:off x="200026" y="643171"/>
            <a:ext cx="7226906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/>
          <p:cNvCxnSpPr/>
          <p:nvPr userDrawn="1"/>
        </p:nvCxnSpPr>
        <p:spPr>
          <a:xfrm>
            <a:off x="7617977" y="643171"/>
            <a:ext cx="2088000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제목 8"/>
          <p:cNvSpPr>
            <a:spLocks noGrp="1"/>
          </p:cNvSpPr>
          <p:nvPr>
            <p:ph type="title"/>
          </p:nvPr>
        </p:nvSpPr>
        <p:spPr>
          <a:xfrm>
            <a:off x="200026" y="259203"/>
            <a:ext cx="7226906" cy="383968"/>
          </a:xfrm>
          <a:prstGeom prst="rect">
            <a:avLst/>
          </a:prstGeom>
        </p:spPr>
        <p:txBody>
          <a:bodyPr anchor="ctr"/>
          <a:lstStyle>
            <a:lvl1pPr>
              <a:defRPr sz="16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10" name="텍스트 개체 틀 6"/>
          <p:cNvSpPr>
            <a:spLocks noGrp="1"/>
          </p:cNvSpPr>
          <p:nvPr>
            <p:ph type="body" sz="quarter" idx="10"/>
          </p:nvPr>
        </p:nvSpPr>
        <p:spPr>
          <a:xfrm>
            <a:off x="7617977" y="806685"/>
            <a:ext cx="2088000" cy="5637658"/>
          </a:xfrm>
          <a:prstGeom prst="rect">
            <a:avLst/>
          </a:prstGeom>
        </p:spPr>
        <p:txBody>
          <a:bodyPr>
            <a:normAutofit/>
          </a:bodyPr>
          <a:lstStyle>
            <a:lvl1pPr marL="182563" indent="-182563">
              <a:buFont typeface="+mj-lt"/>
              <a:buAutoNum type="arabicPeriod"/>
              <a:defRPr sz="900" b="1">
                <a:latin typeface="+mn-ea"/>
                <a:ea typeface="+mn-ea"/>
              </a:defRPr>
            </a:lvl1pPr>
            <a:lvl2pPr marL="269875" indent="-90488">
              <a:buFont typeface="Calibri" panose="020F0502020204030204" pitchFamily="34" charset="0"/>
              <a:buChar char="-"/>
              <a:defRPr sz="800">
                <a:latin typeface="+mn-ea"/>
                <a:ea typeface="+mn-ea"/>
              </a:defRPr>
            </a:lvl2pPr>
            <a:lvl3pPr marL="357188" indent="-84138">
              <a:defRPr sz="700">
                <a:latin typeface="+mn-ea"/>
                <a:ea typeface="+mn-ea"/>
              </a:defRPr>
            </a:lvl3pPr>
            <a:lvl4pPr marL="444500" indent="-90488">
              <a:buFont typeface="Arial" panose="020B0604020202020204" pitchFamily="34" charset="0"/>
              <a:buChar char="•"/>
              <a:defRPr sz="600">
                <a:latin typeface="+mn-ea"/>
                <a:ea typeface="+mn-ea"/>
              </a:defRPr>
            </a:lvl4pPr>
            <a:lvl5pPr marL="539750" indent="-92075">
              <a:defRPr sz="600">
                <a:latin typeface="+mn-ea"/>
                <a:ea typeface="+mn-ea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30961680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4" y="2130437"/>
            <a:ext cx="8420100" cy="1470025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5" y="3886200"/>
            <a:ext cx="6934201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46083432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. 상세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 userDrawn="1"/>
        </p:nvCxnSpPr>
        <p:spPr>
          <a:xfrm>
            <a:off x="200026" y="643171"/>
            <a:ext cx="7226906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/>
          <p:cNvCxnSpPr/>
          <p:nvPr userDrawn="1"/>
        </p:nvCxnSpPr>
        <p:spPr>
          <a:xfrm>
            <a:off x="7617977" y="643171"/>
            <a:ext cx="2088000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제목 8"/>
          <p:cNvSpPr>
            <a:spLocks noGrp="1"/>
          </p:cNvSpPr>
          <p:nvPr>
            <p:ph type="title"/>
          </p:nvPr>
        </p:nvSpPr>
        <p:spPr>
          <a:xfrm>
            <a:off x="200026" y="259203"/>
            <a:ext cx="7226906" cy="383968"/>
          </a:xfrm>
          <a:prstGeom prst="rect">
            <a:avLst/>
          </a:prstGeom>
        </p:spPr>
        <p:txBody>
          <a:bodyPr anchor="ctr"/>
          <a:lstStyle>
            <a:lvl1pPr>
              <a:defRPr sz="1600"/>
            </a:lvl1pPr>
          </a:lstStyle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58734077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. 상세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 userDrawn="1"/>
        </p:nvCxnSpPr>
        <p:spPr>
          <a:xfrm>
            <a:off x="200026" y="643171"/>
            <a:ext cx="7226906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/>
          <p:cNvCxnSpPr/>
          <p:nvPr userDrawn="1"/>
        </p:nvCxnSpPr>
        <p:spPr>
          <a:xfrm>
            <a:off x="7617977" y="643171"/>
            <a:ext cx="2088000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 userDrawn="1"/>
        </p:nvCxnSpPr>
        <p:spPr>
          <a:xfrm>
            <a:off x="200026" y="419765"/>
            <a:ext cx="7226906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 userDrawn="1"/>
        </p:nvCxnSpPr>
        <p:spPr>
          <a:xfrm>
            <a:off x="7617977" y="419765"/>
            <a:ext cx="2088000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 userDrawn="1"/>
        </p:nvCxnSpPr>
        <p:spPr>
          <a:xfrm>
            <a:off x="200026" y="196358"/>
            <a:ext cx="7226906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 userDrawn="1"/>
        </p:nvCxnSpPr>
        <p:spPr>
          <a:xfrm>
            <a:off x="7617977" y="196358"/>
            <a:ext cx="2088000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 userDrawn="1"/>
        </p:nvSpPr>
        <p:spPr>
          <a:xfrm>
            <a:off x="192092" y="194755"/>
            <a:ext cx="56938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b="1" dirty="0">
                <a:solidFill>
                  <a:prstClr val="black"/>
                </a:solidFill>
                <a:latin typeface="맑은 고딕"/>
                <a:ea typeface="맑은 고딕"/>
              </a:rPr>
              <a:t>Chapter</a:t>
            </a:r>
            <a:endParaRPr kumimoji="0" lang="ko-KR" altLang="en-US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sp>
        <p:nvSpPr>
          <p:cNvPr id="24" name="TextBox 23"/>
          <p:cNvSpPr txBox="1"/>
          <p:nvPr userDrawn="1"/>
        </p:nvSpPr>
        <p:spPr>
          <a:xfrm>
            <a:off x="192088" y="421884"/>
            <a:ext cx="74411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b="1" dirty="0">
                <a:solidFill>
                  <a:prstClr val="black"/>
                </a:solidFill>
                <a:latin typeface="맑은 고딕"/>
                <a:ea typeface="맑은 고딕"/>
              </a:rPr>
              <a:t>Description</a:t>
            </a:r>
            <a:endParaRPr kumimoji="0" lang="ko-KR" altLang="en-US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cxnSp>
        <p:nvCxnSpPr>
          <p:cNvPr id="25" name="직선 연결선 24"/>
          <p:cNvCxnSpPr/>
          <p:nvPr userDrawn="1"/>
        </p:nvCxnSpPr>
        <p:spPr>
          <a:xfrm>
            <a:off x="968236" y="448436"/>
            <a:ext cx="0" cy="162357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 userDrawn="1"/>
        </p:nvCxnSpPr>
        <p:spPr>
          <a:xfrm>
            <a:off x="968236" y="221307"/>
            <a:ext cx="0" cy="162357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텍스트 개체 틀 2"/>
          <p:cNvSpPr>
            <a:spLocks noGrp="1"/>
          </p:cNvSpPr>
          <p:nvPr>
            <p:ph type="body" sz="quarter" idx="12"/>
          </p:nvPr>
        </p:nvSpPr>
        <p:spPr>
          <a:xfrm>
            <a:off x="970988" y="421884"/>
            <a:ext cx="6455943" cy="216000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marL="0" indent="0">
              <a:spcBef>
                <a:spcPts val="0"/>
              </a:spcBef>
              <a:buNone/>
              <a:defRPr sz="800" baseline="0"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28" name="텍스트 개체 틀 2"/>
          <p:cNvSpPr>
            <a:spLocks noGrp="1"/>
          </p:cNvSpPr>
          <p:nvPr>
            <p:ph type="body" sz="quarter" idx="13"/>
          </p:nvPr>
        </p:nvSpPr>
        <p:spPr>
          <a:xfrm>
            <a:off x="970987" y="194755"/>
            <a:ext cx="5471057" cy="216000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marL="0" indent="0">
              <a:spcBef>
                <a:spcPts val="0"/>
              </a:spcBef>
              <a:buNone/>
              <a:defRPr sz="800" baseline="0"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29" name="TextBox 28"/>
          <p:cNvSpPr txBox="1"/>
          <p:nvPr userDrawn="1"/>
        </p:nvSpPr>
        <p:spPr>
          <a:xfrm>
            <a:off x="6995403" y="194755"/>
            <a:ext cx="43152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dirty="0">
                <a:solidFill>
                  <a:prstClr val="black"/>
                </a:solidFill>
                <a:latin typeface="맑은 고딕"/>
                <a:ea typeface="맑은 고딕"/>
              </a:rPr>
              <a:t>00.00</a:t>
            </a:r>
            <a:endParaRPr kumimoji="0" lang="ko-KR" altLang="en-US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sp>
        <p:nvSpPr>
          <p:cNvPr id="30" name="TextBox 29"/>
          <p:cNvSpPr txBox="1"/>
          <p:nvPr userDrawn="1"/>
        </p:nvSpPr>
        <p:spPr>
          <a:xfrm>
            <a:off x="6442049" y="194755"/>
            <a:ext cx="55335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b="1" dirty="0">
                <a:solidFill>
                  <a:prstClr val="black"/>
                </a:solidFill>
                <a:latin typeface="맑은 고딕"/>
                <a:ea typeface="맑은 고딕"/>
              </a:rPr>
              <a:t>Version</a:t>
            </a:r>
            <a:endParaRPr kumimoji="0" lang="ko-KR" altLang="en-US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cxnSp>
        <p:nvCxnSpPr>
          <p:cNvPr id="31" name="직선 연결선 30"/>
          <p:cNvCxnSpPr/>
          <p:nvPr userDrawn="1"/>
        </p:nvCxnSpPr>
        <p:spPr>
          <a:xfrm>
            <a:off x="6995403" y="227145"/>
            <a:ext cx="0" cy="162357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 userDrawn="1"/>
        </p:nvCxnSpPr>
        <p:spPr>
          <a:xfrm>
            <a:off x="6442045" y="221303"/>
            <a:ext cx="0" cy="162357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 userDrawn="1"/>
        </p:nvSpPr>
        <p:spPr>
          <a:xfrm>
            <a:off x="7629508" y="194755"/>
            <a:ext cx="29367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b="1" dirty="0">
                <a:solidFill>
                  <a:prstClr val="black"/>
                </a:solidFill>
                <a:latin typeface="맑은 고딕"/>
                <a:ea typeface="맑은 고딕"/>
              </a:rPr>
              <a:t>ID</a:t>
            </a:r>
            <a:endParaRPr kumimoji="0" lang="ko-KR" altLang="en-US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sp>
        <p:nvSpPr>
          <p:cNvPr id="34" name="TextBox 33"/>
          <p:cNvSpPr txBox="1"/>
          <p:nvPr userDrawn="1"/>
        </p:nvSpPr>
        <p:spPr>
          <a:xfrm>
            <a:off x="7629509" y="421885"/>
            <a:ext cx="41870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b="1" dirty="0">
                <a:solidFill>
                  <a:prstClr val="black"/>
                </a:solidFill>
                <a:latin typeface="맑은 고딕"/>
                <a:ea typeface="맑은 고딕"/>
              </a:rPr>
              <a:t>Type</a:t>
            </a:r>
            <a:endParaRPr kumimoji="0" lang="ko-KR" altLang="en-US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cxnSp>
        <p:nvCxnSpPr>
          <p:cNvPr id="35" name="직선 연결선 34"/>
          <p:cNvCxnSpPr/>
          <p:nvPr userDrawn="1"/>
        </p:nvCxnSpPr>
        <p:spPr>
          <a:xfrm>
            <a:off x="8048213" y="448436"/>
            <a:ext cx="0" cy="162357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 userDrawn="1"/>
        </p:nvCxnSpPr>
        <p:spPr>
          <a:xfrm>
            <a:off x="8048212" y="221307"/>
            <a:ext cx="0" cy="162357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8059748" y="421884"/>
            <a:ext cx="1646228" cy="216000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marL="0" indent="0">
              <a:spcBef>
                <a:spcPts val="0"/>
              </a:spcBef>
              <a:buNone/>
              <a:defRPr sz="800" baseline="0"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38" name="텍스트 개체 틀 2"/>
          <p:cNvSpPr>
            <a:spLocks noGrp="1"/>
          </p:cNvSpPr>
          <p:nvPr>
            <p:ph type="body" sz="quarter" idx="15"/>
          </p:nvPr>
        </p:nvSpPr>
        <p:spPr>
          <a:xfrm>
            <a:off x="8059748" y="194755"/>
            <a:ext cx="1646229" cy="216000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marL="0" indent="0">
              <a:spcBef>
                <a:spcPts val="0"/>
              </a:spcBef>
              <a:buNone/>
              <a:defRPr sz="800" baseline="0"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278179514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. 상세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 userDrawn="1"/>
        </p:nvCxnSpPr>
        <p:spPr>
          <a:xfrm>
            <a:off x="200026" y="643171"/>
            <a:ext cx="7226906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/>
          <p:cNvCxnSpPr/>
          <p:nvPr userDrawn="1"/>
        </p:nvCxnSpPr>
        <p:spPr>
          <a:xfrm>
            <a:off x="7617977" y="643171"/>
            <a:ext cx="2088000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 userDrawn="1"/>
        </p:nvCxnSpPr>
        <p:spPr>
          <a:xfrm>
            <a:off x="200026" y="419765"/>
            <a:ext cx="7226906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 userDrawn="1"/>
        </p:nvCxnSpPr>
        <p:spPr>
          <a:xfrm>
            <a:off x="7617977" y="419765"/>
            <a:ext cx="2088000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 userDrawn="1"/>
        </p:nvCxnSpPr>
        <p:spPr>
          <a:xfrm>
            <a:off x="200026" y="196358"/>
            <a:ext cx="7226906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 userDrawn="1"/>
        </p:nvCxnSpPr>
        <p:spPr>
          <a:xfrm>
            <a:off x="7617977" y="196358"/>
            <a:ext cx="2088000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 userDrawn="1"/>
        </p:nvSpPr>
        <p:spPr>
          <a:xfrm>
            <a:off x="192092" y="194755"/>
            <a:ext cx="56938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b="1" dirty="0">
                <a:solidFill>
                  <a:prstClr val="black"/>
                </a:solidFill>
                <a:latin typeface="맑은 고딕"/>
                <a:ea typeface="맑은 고딕"/>
              </a:rPr>
              <a:t>Chapter</a:t>
            </a:r>
            <a:endParaRPr kumimoji="0" lang="ko-KR" altLang="en-US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sp>
        <p:nvSpPr>
          <p:cNvPr id="24" name="TextBox 23"/>
          <p:cNvSpPr txBox="1"/>
          <p:nvPr userDrawn="1"/>
        </p:nvSpPr>
        <p:spPr>
          <a:xfrm>
            <a:off x="192088" y="421884"/>
            <a:ext cx="74411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b="1" dirty="0">
                <a:solidFill>
                  <a:prstClr val="black"/>
                </a:solidFill>
                <a:latin typeface="맑은 고딕"/>
                <a:ea typeface="맑은 고딕"/>
              </a:rPr>
              <a:t>Description</a:t>
            </a:r>
            <a:endParaRPr kumimoji="0" lang="ko-KR" altLang="en-US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cxnSp>
        <p:nvCxnSpPr>
          <p:cNvPr id="25" name="직선 연결선 24"/>
          <p:cNvCxnSpPr/>
          <p:nvPr userDrawn="1"/>
        </p:nvCxnSpPr>
        <p:spPr>
          <a:xfrm>
            <a:off x="968236" y="448436"/>
            <a:ext cx="0" cy="162357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 userDrawn="1"/>
        </p:nvCxnSpPr>
        <p:spPr>
          <a:xfrm>
            <a:off x="968236" y="221307"/>
            <a:ext cx="0" cy="162357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텍스트 개체 틀 2"/>
          <p:cNvSpPr>
            <a:spLocks noGrp="1"/>
          </p:cNvSpPr>
          <p:nvPr>
            <p:ph type="body" sz="quarter" idx="12"/>
          </p:nvPr>
        </p:nvSpPr>
        <p:spPr>
          <a:xfrm>
            <a:off x="970988" y="421884"/>
            <a:ext cx="6455943" cy="216000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marL="0" indent="0">
              <a:spcBef>
                <a:spcPts val="0"/>
              </a:spcBef>
              <a:buNone/>
              <a:defRPr sz="800" baseline="0"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28" name="텍스트 개체 틀 2"/>
          <p:cNvSpPr>
            <a:spLocks noGrp="1"/>
          </p:cNvSpPr>
          <p:nvPr>
            <p:ph type="body" sz="quarter" idx="13"/>
          </p:nvPr>
        </p:nvSpPr>
        <p:spPr>
          <a:xfrm>
            <a:off x="970987" y="194755"/>
            <a:ext cx="5471057" cy="216000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marL="0" indent="0">
              <a:spcBef>
                <a:spcPts val="0"/>
              </a:spcBef>
              <a:buNone/>
              <a:defRPr sz="800" baseline="0"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29" name="TextBox 28"/>
          <p:cNvSpPr txBox="1"/>
          <p:nvPr userDrawn="1"/>
        </p:nvSpPr>
        <p:spPr>
          <a:xfrm>
            <a:off x="6995403" y="194755"/>
            <a:ext cx="43152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dirty="0">
                <a:solidFill>
                  <a:prstClr val="black"/>
                </a:solidFill>
                <a:latin typeface="맑은 고딕"/>
                <a:ea typeface="맑은 고딕"/>
              </a:rPr>
              <a:t>00.00</a:t>
            </a:r>
            <a:endParaRPr kumimoji="0" lang="ko-KR" altLang="en-US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sp>
        <p:nvSpPr>
          <p:cNvPr id="30" name="TextBox 29"/>
          <p:cNvSpPr txBox="1"/>
          <p:nvPr userDrawn="1"/>
        </p:nvSpPr>
        <p:spPr>
          <a:xfrm>
            <a:off x="6442049" y="194755"/>
            <a:ext cx="55335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b="1" dirty="0">
                <a:solidFill>
                  <a:prstClr val="black"/>
                </a:solidFill>
                <a:latin typeface="맑은 고딕"/>
                <a:ea typeface="맑은 고딕"/>
              </a:rPr>
              <a:t>Version</a:t>
            </a:r>
            <a:endParaRPr kumimoji="0" lang="ko-KR" altLang="en-US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cxnSp>
        <p:nvCxnSpPr>
          <p:cNvPr id="31" name="직선 연결선 30"/>
          <p:cNvCxnSpPr/>
          <p:nvPr userDrawn="1"/>
        </p:nvCxnSpPr>
        <p:spPr>
          <a:xfrm>
            <a:off x="6995403" y="227145"/>
            <a:ext cx="0" cy="162357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 userDrawn="1"/>
        </p:nvCxnSpPr>
        <p:spPr>
          <a:xfrm>
            <a:off x="6442045" y="221303"/>
            <a:ext cx="0" cy="162357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 userDrawn="1"/>
        </p:nvSpPr>
        <p:spPr>
          <a:xfrm>
            <a:off x="7629508" y="194755"/>
            <a:ext cx="29367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b="1" dirty="0">
                <a:solidFill>
                  <a:prstClr val="black"/>
                </a:solidFill>
                <a:latin typeface="맑은 고딕"/>
                <a:ea typeface="맑은 고딕"/>
              </a:rPr>
              <a:t>ID</a:t>
            </a:r>
            <a:endParaRPr kumimoji="0" lang="ko-KR" altLang="en-US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sp>
        <p:nvSpPr>
          <p:cNvPr id="34" name="TextBox 33"/>
          <p:cNvSpPr txBox="1"/>
          <p:nvPr userDrawn="1"/>
        </p:nvSpPr>
        <p:spPr>
          <a:xfrm>
            <a:off x="7629509" y="421885"/>
            <a:ext cx="41870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b="1" dirty="0">
                <a:solidFill>
                  <a:prstClr val="black"/>
                </a:solidFill>
                <a:latin typeface="맑은 고딕"/>
                <a:ea typeface="맑은 고딕"/>
              </a:rPr>
              <a:t>Type</a:t>
            </a:r>
            <a:endParaRPr kumimoji="0" lang="ko-KR" altLang="en-US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cxnSp>
        <p:nvCxnSpPr>
          <p:cNvPr id="35" name="직선 연결선 34"/>
          <p:cNvCxnSpPr/>
          <p:nvPr userDrawn="1"/>
        </p:nvCxnSpPr>
        <p:spPr>
          <a:xfrm>
            <a:off x="8048213" y="448436"/>
            <a:ext cx="0" cy="162357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 userDrawn="1"/>
        </p:nvCxnSpPr>
        <p:spPr>
          <a:xfrm>
            <a:off x="8048212" y="221307"/>
            <a:ext cx="0" cy="162357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8059748" y="421884"/>
            <a:ext cx="1646228" cy="216000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marL="0" indent="0">
              <a:spcBef>
                <a:spcPts val="0"/>
              </a:spcBef>
              <a:buNone/>
              <a:defRPr sz="800" baseline="0"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38" name="텍스트 개체 틀 2"/>
          <p:cNvSpPr>
            <a:spLocks noGrp="1"/>
          </p:cNvSpPr>
          <p:nvPr>
            <p:ph type="body" sz="quarter" idx="15"/>
          </p:nvPr>
        </p:nvSpPr>
        <p:spPr>
          <a:xfrm>
            <a:off x="8059748" y="194755"/>
            <a:ext cx="1657761" cy="216000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marL="0" indent="0">
              <a:spcBef>
                <a:spcPts val="0"/>
              </a:spcBef>
              <a:buNone/>
              <a:defRPr sz="800" baseline="0"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411437759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.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200025" y="4178593"/>
            <a:ext cx="64472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000" b="1" dirty="0">
                <a:solidFill>
                  <a:prstClr val="black">
                    <a:lumMod val="50000"/>
                    <a:lumOff val="50000"/>
                  </a:prstClr>
                </a:solidFill>
                <a:latin typeface="맑은 고딕"/>
                <a:ea typeface="맑은 고딕"/>
              </a:rPr>
              <a:t>Version</a:t>
            </a:r>
            <a:endParaRPr kumimoji="0" lang="ko-KR" altLang="en-US" sz="1000" b="1" dirty="0">
              <a:solidFill>
                <a:prstClr val="black">
                  <a:lumMod val="50000"/>
                  <a:lumOff val="50000"/>
                </a:prstClr>
              </a:solidFill>
              <a:latin typeface="맑은 고딕"/>
              <a:ea typeface="맑은 고딕"/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200032" y="4447774"/>
            <a:ext cx="81945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000" b="1" dirty="0">
                <a:solidFill>
                  <a:prstClr val="black">
                    <a:lumMod val="50000"/>
                    <a:lumOff val="50000"/>
                  </a:prstClr>
                </a:solidFill>
                <a:latin typeface="맑은 고딕"/>
                <a:ea typeface="맑은 고딕"/>
              </a:rPr>
              <a:t>Document</a:t>
            </a:r>
            <a:endParaRPr kumimoji="0" lang="ko-KR" altLang="en-US" sz="1000" b="1" dirty="0">
              <a:solidFill>
                <a:prstClr val="black">
                  <a:lumMod val="50000"/>
                  <a:lumOff val="50000"/>
                </a:prstClr>
              </a:solidFill>
              <a:latin typeface="맑은 고딕"/>
              <a:ea typeface="맑은 고딕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200026" y="4718780"/>
            <a:ext cx="5485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000" b="1" dirty="0">
                <a:solidFill>
                  <a:prstClr val="black">
                    <a:lumMod val="50000"/>
                    <a:lumOff val="50000"/>
                  </a:prstClr>
                </a:solidFill>
                <a:latin typeface="맑은 고딕"/>
                <a:ea typeface="맑은 고딕"/>
              </a:rPr>
              <a:t>Editor</a:t>
            </a:r>
            <a:endParaRPr kumimoji="0" lang="ko-KR" altLang="en-US" sz="1000" b="1" dirty="0">
              <a:solidFill>
                <a:prstClr val="black">
                  <a:lumMod val="50000"/>
                  <a:lumOff val="50000"/>
                </a:prstClr>
              </a:solidFill>
              <a:latin typeface="맑은 고딕"/>
              <a:ea typeface="맑은 고딕"/>
            </a:endParaRPr>
          </a:p>
        </p:txBody>
      </p:sp>
      <p:sp>
        <p:nvSpPr>
          <p:cNvPr id="10" name="텍스트 개체 틀 26"/>
          <p:cNvSpPr>
            <a:spLocks noGrp="1"/>
          </p:cNvSpPr>
          <p:nvPr>
            <p:ph type="body" sz="quarter" idx="10"/>
          </p:nvPr>
        </p:nvSpPr>
        <p:spPr>
          <a:xfrm>
            <a:off x="1050961" y="4186887"/>
            <a:ext cx="2242922" cy="230832"/>
          </a:xfrm>
          <a:prstGeom prst="rect">
            <a:avLst/>
          </a:prstGeom>
        </p:spPr>
        <p:txBody>
          <a:bodyPr wrap="none" anchor="b">
            <a:spAutoFit/>
          </a:bodyPr>
          <a:lstStyle>
            <a:lvl1pPr marL="0" indent="0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11" name="텍스트 개체 틀 26"/>
          <p:cNvSpPr>
            <a:spLocks noGrp="1"/>
          </p:cNvSpPr>
          <p:nvPr>
            <p:ph type="body" sz="quarter" idx="11"/>
          </p:nvPr>
        </p:nvSpPr>
        <p:spPr>
          <a:xfrm>
            <a:off x="1050961" y="4456676"/>
            <a:ext cx="2242922" cy="230832"/>
          </a:xfrm>
          <a:prstGeom prst="rect">
            <a:avLst/>
          </a:prstGeom>
        </p:spPr>
        <p:txBody>
          <a:bodyPr wrap="none" anchor="b">
            <a:spAutoFit/>
          </a:bodyPr>
          <a:lstStyle>
            <a:lvl1pPr marL="0" indent="0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12" name="텍스트 개체 틀 26"/>
          <p:cNvSpPr>
            <a:spLocks noGrp="1"/>
          </p:cNvSpPr>
          <p:nvPr>
            <p:ph type="body" sz="quarter" idx="12"/>
          </p:nvPr>
        </p:nvSpPr>
        <p:spPr>
          <a:xfrm>
            <a:off x="1050961" y="4726466"/>
            <a:ext cx="2242922" cy="230832"/>
          </a:xfrm>
          <a:prstGeom prst="rect">
            <a:avLst/>
          </a:prstGeom>
        </p:spPr>
        <p:txBody>
          <a:bodyPr wrap="none" anchor="b">
            <a:spAutoFit/>
          </a:bodyPr>
          <a:lstStyle>
            <a:lvl1pPr marL="0" indent="0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13" name="TextBox 12"/>
          <p:cNvSpPr txBox="1"/>
          <p:nvPr userDrawn="1"/>
        </p:nvSpPr>
        <p:spPr>
          <a:xfrm>
            <a:off x="200025" y="3909404"/>
            <a:ext cx="47000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000" b="1" dirty="0">
                <a:solidFill>
                  <a:prstClr val="black">
                    <a:lumMod val="50000"/>
                    <a:lumOff val="50000"/>
                  </a:prstClr>
                </a:solidFill>
                <a:latin typeface="맑은 고딕"/>
                <a:ea typeface="맑은 고딕"/>
              </a:rPr>
              <a:t>Date</a:t>
            </a:r>
            <a:endParaRPr kumimoji="0" lang="ko-KR" altLang="en-US" sz="1000" b="1" dirty="0">
              <a:solidFill>
                <a:prstClr val="black">
                  <a:lumMod val="50000"/>
                  <a:lumOff val="50000"/>
                </a:prstClr>
              </a:solidFill>
              <a:latin typeface="맑은 고딕"/>
              <a:ea typeface="맑은 고딕"/>
            </a:endParaRPr>
          </a:p>
        </p:txBody>
      </p:sp>
      <p:sp>
        <p:nvSpPr>
          <p:cNvPr id="14" name="텍스트 개체 틀 26"/>
          <p:cNvSpPr>
            <a:spLocks noGrp="1"/>
          </p:cNvSpPr>
          <p:nvPr>
            <p:ph type="body" sz="quarter" idx="13"/>
          </p:nvPr>
        </p:nvSpPr>
        <p:spPr>
          <a:xfrm>
            <a:off x="1050961" y="3917098"/>
            <a:ext cx="2242922" cy="230832"/>
          </a:xfrm>
          <a:prstGeom prst="rect">
            <a:avLst/>
          </a:prstGeom>
        </p:spPr>
        <p:txBody>
          <a:bodyPr wrap="none" anchor="b">
            <a:spAutoFit/>
          </a:bodyPr>
          <a:lstStyle>
            <a:lvl1pPr marL="0" indent="0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15" name="제목 6"/>
          <p:cNvSpPr>
            <a:spLocks noGrp="1"/>
          </p:cNvSpPr>
          <p:nvPr>
            <p:ph type="title"/>
          </p:nvPr>
        </p:nvSpPr>
        <p:spPr>
          <a:xfrm>
            <a:off x="216263" y="2171708"/>
            <a:ext cx="6802972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ko-KR" altLang="en-US" sz="2800">
                <a:latin typeface="+mn-lt"/>
                <a:ea typeface="+mn-ea"/>
                <a:cs typeface="+mn-cs"/>
              </a:defRPr>
            </a:lvl1pPr>
          </a:lstStyle>
          <a:p>
            <a:pPr marL="0" lvl="0"/>
            <a:r>
              <a:rPr lang="ko-KR" altLang="en-US" dirty="0"/>
              <a:t>마스터 제목 스타일 편집</a:t>
            </a:r>
          </a:p>
        </p:txBody>
      </p:sp>
      <p:sp>
        <p:nvSpPr>
          <p:cNvPr id="16" name="직사각형 15"/>
          <p:cNvSpPr/>
          <p:nvPr userDrawn="1"/>
        </p:nvSpPr>
        <p:spPr>
          <a:xfrm>
            <a:off x="200027" y="6452056"/>
            <a:ext cx="275588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dirty="0">
                <a:solidFill>
                  <a:prstClr val="black">
                    <a:lumMod val="50000"/>
                    <a:lumOff val="50000"/>
                  </a:prstClr>
                </a:solidFill>
                <a:latin typeface="맑은 고딕" pitchFamily="50" charset="-127"/>
                <a:ea typeface="맑은 고딕" pitchFamily="50" charset="-127"/>
              </a:rPr>
              <a:t>Copyright © </a:t>
            </a:r>
            <a:r>
              <a:rPr kumimoji="0" lang="en-US" altLang="ko-KR" dirty="0" err="1">
                <a:solidFill>
                  <a:prstClr val="black">
                    <a:lumMod val="50000"/>
                    <a:lumOff val="50000"/>
                  </a:prstClr>
                </a:solidFill>
                <a:latin typeface="맑은 고딕" pitchFamily="50" charset="-127"/>
                <a:ea typeface="맑은 고딕" pitchFamily="50" charset="-127"/>
              </a:rPr>
              <a:t>megastudyEdu.co.,Ltd</a:t>
            </a:r>
            <a:r>
              <a:rPr kumimoji="0" lang="en-US" altLang="ko-KR" dirty="0">
                <a:solidFill>
                  <a:prstClr val="black">
                    <a:lumMod val="50000"/>
                    <a:lumOff val="50000"/>
                  </a:prstClr>
                </a:solidFill>
                <a:latin typeface="맑은 고딕" pitchFamily="50" charset="-127"/>
                <a:ea typeface="맑은 고딕" pitchFamily="50" charset="-127"/>
              </a:rPr>
              <a:t>. All rights reserved.</a:t>
            </a:r>
          </a:p>
        </p:txBody>
      </p:sp>
      <p:pic>
        <p:nvPicPr>
          <p:cNvPr id="18" name="Picture 2" descr="C:\Users\user\Desktop\logo_footer.gif"/>
          <p:cNvPicPr>
            <a:picLocks noChangeAspect="1" noChangeArrowheads="1"/>
          </p:cNvPicPr>
          <p:nvPr userDrawn="1"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62" y="260648"/>
            <a:ext cx="1451956" cy="201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799081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. Histo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 userDrawn="1"/>
        </p:nvSpPr>
        <p:spPr>
          <a:xfrm>
            <a:off x="200024" y="188913"/>
            <a:ext cx="2095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800" dirty="0">
                <a:solidFill>
                  <a:prstClr val="black"/>
                </a:solidFill>
                <a:latin typeface="맑은 고딕"/>
                <a:ea typeface="맑은 고딕"/>
              </a:rPr>
              <a:t>Document History</a:t>
            </a:r>
            <a:endParaRPr kumimoji="0" lang="ko-KR" altLang="en-US" sz="1800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pic>
        <p:nvPicPr>
          <p:cNvPr id="5" name="Picture 2" descr="C:\Users\user\Desktop\logo_footer.gif"/>
          <p:cNvPicPr>
            <a:picLocks noChangeAspect="1" noChangeArrowheads="1"/>
          </p:cNvPicPr>
          <p:nvPr userDrawn="1"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6938" y="6537460"/>
            <a:ext cx="835149" cy="115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표 6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618511187"/>
              </p:ext>
            </p:extLst>
          </p:nvPr>
        </p:nvGraphicFramePr>
        <p:xfrm>
          <a:off x="201976" y="1186343"/>
          <a:ext cx="9504001" cy="5112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68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68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567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368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368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Date</a:t>
                      </a:r>
                      <a:endParaRPr lang="ko-KR" altLang="en-US" sz="900" b="1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Version</a:t>
                      </a:r>
                      <a:endParaRPr lang="ko-KR" altLang="en-US" sz="900" b="1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Description</a:t>
                      </a:r>
                      <a:endParaRPr lang="ko-KR" altLang="en-US" sz="900" b="1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Editor</a:t>
                      </a:r>
                      <a:endParaRPr lang="ko-KR" altLang="en-US" sz="900" b="1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/>
                        <a:t>비고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3838610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. 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 userDrawn="1"/>
        </p:nvSpPr>
        <p:spPr>
          <a:xfrm>
            <a:off x="200027" y="188913"/>
            <a:ext cx="1173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800" dirty="0">
                <a:solidFill>
                  <a:prstClr val="black"/>
                </a:solidFill>
                <a:latin typeface="맑은 고딕"/>
                <a:ea typeface="맑은 고딕"/>
              </a:rPr>
              <a:t>I N D E X</a:t>
            </a:r>
            <a:endParaRPr kumimoji="0" lang="ko-KR" altLang="en-US" sz="1800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pic>
        <p:nvPicPr>
          <p:cNvPr id="5" name="Picture 2" descr="C:\Users\user\Desktop\logo_footer.gif"/>
          <p:cNvPicPr>
            <a:picLocks noChangeAspect="1" noChangeArrowheads="1"/>
          </p:cNvPicPr>
          <p:nvPr userDrawn="1"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6938" y="6537460"/>
            <a:ext cx="835149" cy="115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200026" y="850675"/>
            <a:ext cx="9505950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457200" indent="-457200">
              <a:buFont typeface="+mj-ea"/>
              <a:buAutoNum type="circleNumDbPlain"/>
              <a:defRPr lang="ko-KR" altLang="en-US" sz="2400" b="1">
                <a:latin typeface="+mn-lt"/>
                <a:ea typeface="+mn-ea"/>
                <a:cs typeface="+mn-cs"/>
              </a:defRPr>
            </a:lvl1pPr>
          </a:lstStyle>
          <a:p>
            <a:pPr marL="0"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2139450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. 중간 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200026" y="850675"/>
            <a:ext cx="9505950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ko-KR" altLang="en-US" sz="2400" b="1">
                <a:latin typeface="+mn-lt"/>
                <a:ea typeface="+mn-ea"/>
                <a:cs typeface="+mn-cs"/>
              </a:defRPr>
            </a:lvl1pPr>
          </a:lstStyle>
          <a:p>
            <a:pPr marL="0" lvl="0"/>
            <a:r>
              <a:rPr lang="ko-KR" altLang="en-US" dirty="0"/>
              <a:t>마스터 제목 스타일 편집</a:t>
            </a:r>
          </a:p>
        </p:txBody>
      </p:sp>
      <p:sp>
        <p:nvSpPr>
          <p:cNvPr id="4" name="내용 개체 틀 8"/>
          <p:cNvSpPr>
            <a:spLocks noGrp="1"/>
          </p:cNvSpPr>
          <p:nvPr>
            <p:ph sz="quarter" idx="10"/>
          </p:nvPr>
        </p:nvSpPr>
        <p:spPr>
          <a:xfrm>
            <a:off x="200026" y="1892144"/>
            <a:ext cx="9505950" cy="4584856"/>
          </a:xfrm>
          <a:prstGeom prst="rect">
            <a:avLst/>
          </a:prstGeom>
        </p:spPr>
        <p:txBody>
          <a:bodyPr/>
          <a:lstStyle>
            <a:lvl1pPr marL="182558" indent="-182558">
              <a:buFont typeface="+mj-lt"/>
              <a:buAutoNum type="arabicPeriod"/>
              <a:defRPr sz="1200"/>
            </a:lvl1pPr>
            <a:lvl2pPr marL="269868" indent="-87311">
              <a:buFont typeface="맑은 고딕" panose="020B0503020000020004" pitchFamily="50" charset="-127"/>
              <a:buChar char="-"/>
              <a:defRPr sz="1000"/>
            </a:lvl2pPr>
            <a:lvl3pPr marL="357179" indent="-87311">
              <a:defRPr sz="800"/>
            </a:lvl3pPr>
            <a:lvl4pPr marL="449251" indent="-95248">
              <a:defRPr sz="800"/>
            </a:lvl4pPr>
            <a:lvl5pPr marL="539737" indent="-87311">
              <a:tabLst>
                <a:tab pos="623872" algn="l"/>
              </a:tabLst>
              <a:defRPr sz="8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cxnSp>
        <p:nvCxnSpPr>
          <p:cNvPr id="5" name="직선 연결선 4"/>
          <p:cNvCxnSpPr/>
          <p:nvPr userDrawn="1"/>
        </p:nvCxnSpPr>
        <p:spPr>
          <a:xfrm>
            <a:off x="200025" y="1701645"/>
            <a:ext cx="9705976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841128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02. 상세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 userDrawn="1"/>
        </p:nvCxnSpPr>
        <p:spPr>
          <a:xfrm>
            <a:off x="200026" y="643171"/>
            <a:ext cx="7226906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/>
          <p:cNvCxnSpPr/>
          <p:nvPr userDrawn="1"/>
        </p:nvCxnSpPr>
        <p:spPr>
          <a:xfrm>
            <a:off x="7617977" y="643171"/>
            <a:ext cx="2088000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제목 8"/>
          <p:cNvSpPr>
            <a:spLocks noGrp="1"/>
          </p:cNvSpPr>
          <p:nvPr>
            <p:ph type="title"/>
          </p:nvPr>
        </p:nvSpPr>
        <p:spPr>
          <a:xfrm>
            <a:off x="200026" y="259203"/>
            <a:ext cx="7226906" cy="383968"/>
          </a:xfrm>
          <a:prstGeom prst="rect">
            <a:avLst/>
          </a:prstGeom>
        </p:spPr>
        <p:txBody>
          <a:bodyPr anchor="ctr"/>
          <a:lstStyle>
            <a:lvl1pPr>
              <a:defRPr sz="1600"/>
            </a:lvl1pPr>
          </a:lstStyle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54178418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 userDrawn="1"/>
        </p:nvSpPr>
        <p:spPr>
          <a:xfrm>
            <a:off x="3993122" y="3006562"/>
            <a:ext cx="19197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2400" dirty="0">
                <a:solidFill>
                  <a:prstClr val="black"/>
                </a:solidFill>
                <a:latin typeface="맑은 고딕"/>
                <a:ea typeface="맑은 고딕"/>
              </a:rPr>
              <a:t>THANK YOU</a:t>
            </a:r>
            <a:endParaRPr kumimoji="0" lang="ko-KR" altLang="en-US" sz="2400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pic>
        <p:nvPicPr>
          <p:cNvPr id="5" name="Picture 2" descr="C:\Users\user\Desktop\logo_footer.gif"/>
          <p:cNvPicPr>
            <a:picLocks noChangeAspect="1" noChangeArrowheads="1"/>
          </p:cNvPicPr>
          <p:nvPr userDrawn="1"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1647" y="3573016"/>
            <a:ext cx="1442711" cy="199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91011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58844" y="125425"/>
            <a:ext cx="5102225" cy="288925"/>
          </a:xfrm>
          <a:prstGeom prst="rect">
            <a:avLst/>
          </a:prstGeom>
        </p:spPr>
        <p:txBody>
          <a:bodyPr/>
          <a:lstStyle>
            <a:lvl1pPr>
              <a:defRPr b="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0436653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4" y="2130437"/>
            <a:ext cx="8420100" cy="1470025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5" y="3886200"/>
            <a:ext cx="6934201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7391945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58844" y="125425"/>
            <a:ext cx="5102225" cy="288925"/>
          </a:xfrm>
          <a:prstGeom prst="rect">
            <a:avLst/>
          </a:prstGeom>
        </p:spPr>
        <p:txBody>
          <a:bodyPr/>
          <a:lstStyle>
            <a:lvl1pPr>
              <a:defRPr b="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4972368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05719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58844" y="125425"/>
            <a:ext cx="5102225" cy="288925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5302" y="1600206"/>
            <a:ext cx="8915401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24393791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1.xml"/><Relationship Id="rId2" Type="http://schemas.openxmlformats.org/officeDocument/2006/relationships/slideLayout" Target="../slideLayouts/slideLayout40.xml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2.gif"/><Relationship Id="rId5" Type="http://schemas.openxmlformats.org/officeDocument/2006/relationships/theme" Target="../theme/theme10.xml"/><Relationship Id="rId4" Type="http://schemas.openxmlformats.org/officeDocument/2006/relationships/slideLayout" Target="../slideLayouts/slideLayout42.xml"/></Relationships>
</file>

<file path=ppt/slideMasters/_rels/slideMaster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5.xml"/><Relationship Id="rId7" Type="http://schemas.openxmlformats.org/officeDocument/2006/relationships/theme" Target="../theme/theme11.xml"/><Relationship Id="rId2" Type="http://schemas.openxmlformats.org/officeDocument/2006/relationships/slideLayout" Target="../slideLayouts/slideLayout44.xml"/><Relationship Id="rId1" Type="http://schemas.openxmlformats.org/officeDocument/2006/relationships/slideLayout" Target="../slideLayouts/slideLayout43.xml"/><Relationship Id="rId6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6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.pn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png"/><Relationship Id="rId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.png"/><Relationship Id="rId4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.png"/><Relationship Id="rId5" Type="http://schemas.openxmlformats.org/officeDocument/2006/relationships/theme" Target="../theme/theme6.xml"/><Relationship Id="rId4" Type="http://schemas.openxmlformats.org/officeDocument/2006/relationships/slideLayout" Target="../slideLayouts/slideLayout16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5" Type="http://schemas.openxmlformats.org/officeDocument/2006/relationships/theme" Target="../theme/theme7.xml"/><Relationship Id="rId4" Type="http://schemas.openxmlformats.org/officeDocument/2006/relationships/slideLayout" Target="../slideLayouts/slideLayout20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7" Type="http://schemas.openxmlformats.org/officeDocument/2006/relationships/theme" Target="../theme/theme8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4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theme" Target="../theme/theme9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45"/>
          <p:cNvSpPr>
            <a:spLocks noChangeArrowheads="1"/>
          </p:cNvSpPr>
          <p:nvPr/>
        </p:nvSpPr>
        <p:spPr bwMode="auto">
          <a:xfrm>
            <a:off x="7620004" y="522288"/>
            <a:ext cx="2238375" cy="157162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 dirty="0">
              <a:solidFill>
                <a:srgbClr val="000000"/>
              </a:solidFill>
              <a:ea typeface="돋움체" pitchFamily="49" charset="-127"/>
            </a:endParaRPr>
          </a:p>
        </p:txBody>
      </p:sp>
      <p:sp>
        <p:nvSpPr>
          <p:cNvPr id="1027" name="Text Box 33"/>
          <p:cNvSpPr txBox="1">
            <a:spLocks noChangeArrowheads="1"/>
          </p:cNvSpPr>
          <p:nvPr/>
        </p:nvSpPr>
        <p:spPr bwMode="auto">
          <a:xfrm>
            <a:off x="7610477" y="519113"/>
            <a:ext cx="2078038" cy="159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tIns="18000" bIns="18000">
            <a:spAutoFit/>
          </a:bodyPr>
          <a:lstStyle/>
          <a:p>
            <a:pPr algn="just">
              <a:spcBef>
                <a:spcPct val="50000"/>
              </a:spcBef>
            </a:pPr>
            <a:r>
              <a:rPr lang="en-US" altLang="ko-KR" b="1" dirty="0">
                <a:solidFill>
                  <a:srgbClr val="FFFFFF"/>
                </a:solidFill>
                <a:ea typeface="돋움" pitchFamily="50" charset="-127"/>
              </a:rPr>
              <a:t>Description</a:t>
            </a:r>
          </a:p>
        </p:txBody>
      </p:sp>
      <p:sp>
        <p:nvSpPr>
          <p:cNvPr id="1028" name="Rectangle 112"/>
          <p:cNvSpPr>
            <a:spLocks noChangeArrowheads="1"/>
          </p:cNvSpPr>
          <p:nvPr/>
        </p:nvSpPr>
        <p:spPr bwMode="auto">
          <a:xfrm>
            <a:off x="158751" y="152400"/>
            <a:ext cx="7289800" cy="6553200"/>
          </a:xfrm>
          <a:prstGeom prst="rect">
            <a:avLst/>
          </a:prstGeom>
          <a:noFill/>
          <a:ln w="28575">
            <a:solidFill>
              <a:srgbClr val="292929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 dirty="0">
              <a:solidFill>
                <a:srgbClr val="000000"/>
              </a:solidFill>
              <a:ea typeface="돋움체" pitchFamily="49" charset="-127"/>
            </a:endParaRPr>
          </a:p>
        </p:txBody>
      </p:sp>
      <p:sp>
        <p:nvSpPr>
          <p:cNvPr id="1029" name="Line 177"/>
          <p:cNvSpPr>
            <a:spLocks noChangeShapeType="1"/>
          </p:cNvSpPr>
          <p:nvPr/>
        </p:nvSpPr>
        <p:spPr bwMode="auto">
          <a:xfrm>
            <a:off x="881063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 dirty="0"/>
          </a:p>
        </p:txBody>
      </p:sp>
      <p:sp>
        <p:nvSpPr>
          <p:cNvPr id="1030" name="Text Box 178"/>
          <p:cNvSpPr txBox="1">
            <a:spLocks noChangeArrowheads="1"/>
          </p:cNvSpPr>
          <p:nvPr/>
        </p:nvSpPr>
        <p:spPr bwMode="auto">
          <a:xfrm>
            <a:off x="128594" y="150815"/>
            <a:ext cx="820737" cy="233014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ko-KR" sz="900" dirty="0">
                <a:solidFill>
                  <a:srgbClr val="000000"/>
                </a:solidFill>
                <a:ea typeface="돋움체" pitchFamily="49" charset="-127"/>
              </a:rPr>
              <a:t>Navigation</a:t>
            </a:r>
          </a:p>
        </p:txBody>
      </p:sp>
      <p:pic>
        <p:nvPicPr>
          <p:cNvPr id="1031" name="Picture 184" descr="megalogo"/>
          <p:cNvPicPr>
            <a:picLocks noChangeAspect="1" noChangeArrowheads="1"/>
          </p:cNvPicPr>
          <p:nvPr/>
        </p:nvPicPr>
        <p:blipFill>
          <a:blip r:embed="rId3" cstate="print">
            <a:grayscl/>
          </a:blip>
          <a:srcRect/>
          <a:stretch>
            <a:fillRect/>
          </a:stretch>
        </p:blipFill>
        <p:spPr bwMode="auto">
          <a:xfrm>
            <a:off x="7889876" y="115900"/>
            <a:ext cx="1638300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2" name="Line 176"/>
          <p:cNvSpPr>
            <a:spLocks noChangeShapeType="1"/>
          </p:cNvSpPr>
          <p:nvPr/>
        </p:nvSpPr>
        <p:spPr bwMode="auto">
          <a:xfrm>
            <a:off x="163515" y="393700"/>
            <a:ext cx="7272337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 dirty="0"/>
          </a:p>
        </p:txBody>
      </p:sp>
      <p:sp>
        <p:nvSpPr>
          <p:cNvPr id="1033" name="Line 22"/>
          <p:cNvSpPr>
            <a:spLocks noChangeShapeType="1"/>
          </p:cNvSpPr>
          <p:nvPr/>
        </p:nvSpPr>
        <p:spPr bwMode="auto">
          <a:xfrm flipV="1">
            <a:off x="7620000" y="38100"/>
            <a:ext cx="0" cy="6777038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en-US" dirty="0"/>
          </a:p>
        </p:txBody>
      </p:sp>
      <p:sp>
        <p:nvSpPr>
          <p:cNvPr id="1034" name="Rectangle 21"/>
          <p:cNvSpPr>
            <a:spLocks noChangeArrowheads="1"/>
          </p:cNvSpPr>
          <p:nvPr/>
        </p:nvSpPr>
        <p:spPr bwMode="auto">
          <a:xfrm>
            <a:off x="25401" y="38100"/>
            <a:ext cx="9829801" cy="678180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 dirty="0">
              <a:solidFill>
                <a:srgbClr val="000000"/>
              </a:solidFill>
              <a:ea typeface="돋움체" pitchFamily="49" charset="-127"/>
            </a:endParaRPr>
          </a:p>
        </p:txBody>
      </p:sp>
      <p:sp>
        <p:nvSpPr>
          <p:cNvPr id="16" name="날짜 개체 틀 2"/>
          <p:cNvSpPr>
            <a:spLocks noGrp="1"/>
          </p:cNvSpPr>
          <p:nvPr/>
        </p:nvSpPr>
        <p:spPr bwMode="auto">
          <a:xfrm>
            <a:off x="6480179" y="193675"/>
            <a:ext cx="1116013" cy="1714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fld id="{4FEAC176-FF0C-4D54-94AA-1D1798A811F4}" type="datetime4">
              <a:rPr lang="ko-KR" altLang="en-US" smtClean="0"/>
              <a:pPr>
                <a:defRPr/>
              </a:pPr>
              <a:t>2023년 11월 27일</a:t>
            </a:fld>
            <a:endParaRPr lang="en-US" altLang="ko-KR" dirty="0"/>
          </a:p>
        </p:txBody>
      </p:sp>
      <p:sp>
        <p:nvSpPr>
          <p:cNvPr id="17" name="Text Box 157"/>
          <p:cNvSpPr txBox="1">
            <a:spLocks noChangeArrowheads="1"/>
          </p:cNvSpPr>
          <p:nvPr/>
        </p:nvSpPr>
        <p:spPr bwMode="auto">
          <a:xfrm>
            <a:off x="5678947" y="158751"/>
            <a:ext cx="382133" cy="2330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0000" tIns="46800" rIns="90000" bIns="4680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 algn="r">
              <a:defRPr/>
            </a:pPr>
            <a:fld id="{322536FA-33F4-48DE-BDF7-713FE1D976B6}" type="slidenum">
              <a:rPr lang="en-US" altLang="ko-KR" sz="900">
                <a:ea typeface="굴림" pitchFamily="50" charset="-127"/>
              </a:rPr>
              <a:pPr algn="r">
                <a:defRPr/>
              </a:pPr>
              <a:t>‹#›</a:t>
            </a:fld>
            <a:endParaRPr lang="en-US" altLang="ko-KR" sz="900" dirty="0">
              <a:ea typeface="굴림" pitchFamily="50" charset="-127"/>
            </a:endParaRPr>
          </a:p>
        </p:txBody>
      </p:sp>
      <p:sp>
        <p:nvSpPr>
          <p:cNvPr id="18" name="Line 179"/>
          <p:cNvSpPr>
            <a:spLocks noChangeShapeType="1"/>
          </p:cNvSpPr>
          <p:nvPr/>
        </p:nvSpPr>
        <p:spPr bwMode="auto">
          <a:xfrm>
            <a:off x="6480175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19" name="Text Box 180"/>
          <p:cNvSpPr txBox="1">
            <a:spLocks noChangeArrowheads="1"/>
          </p:cNvSpPr>
          <p:nvPr/>
        </p:nvSpPr>
        <p:spPr bwMode="auto">
          <a:xfrm>
            <a:off x="5946775" y="158762"/>
            <a:ext cx="676275" cy="233363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ko-KR" sz="900" dirty="0"/>
              <a:t>Date</a:t>
            </a:r>
          </a:p>
        </p:txBody>
      </p:sp>
      <p:sp>
        <p:nvSpPr>
          <p:cNvPr id="22" name="Line 181"/>
          <p:cNvSpPr>
            <a:spLocks noChangeShapeType="1"/>
          </p:cNvSpPr>
          <p:nvPr/>
        </p:nvSpPr>
        <p:spPr bwMode="auto">
          <a:xfrm>
            <a:off x="6072188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23" name="Line 179"/>
          <p:cNvSpPr>
            <a:spLocks noChangeShapeType="1"/>
          </p:cNvSpPr>
          <p:nvPr/>
        </p:nvSpPr>
        <p:spPr bwMode="auto">
          <a:xfrm>
            <a:off x="5694363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24" name="Text Box 180"/>
          <p:cNvSpPr txBox="1">
            <a:spLocks noChangeArrowheads="1"/>
          </p:cNvSpPr>
          <p:nvPr/>
        </p:nvSpPr>
        <p:spPr bwMode="auto">
          <a:xfrm>
            <a:off x="5132388" y="158762"/>
            <a:ext cx="676275" cy="233363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ko-KR" sz="900" dirty="0"/>
              <a:t>Page</a:t>
            </a:r>
          </a:p>
        </p:txBody>
      </p:sp>
      <p:sp>
        <p:nvSpPr>
          <p:cNvPr id="25" name="Line 181"/>
          <p:cNvSpPr>
            <a:spLocks noChangeShapeType="1"/>
          </p:cNvSpPr>
          <p:nvPr/>
        </p:nvSpPr>
        <p:spPr bwMode="auto">
          <a:xfrm>
            <a:off x="5238750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26" name="Line 179"/>
          <p:cNvSpPr>
            <a:spLocks noChangeShapeType="1"/>
          </p:cNvSpPr>
          <p:nvPr/>
        </p:nvSpPr>
        <p:spPr bwMode="auto">
          <a:xfrm>
            <a:off x="4873625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27" name="Text Box 180"/>
          <p:cNvSpPr txBox="1">
            <a:spLocks noChangeArrowheads="1"/>
          </p:cNvSpPr>
          <p:nvPr/>
        </p:nvSpPr>
        <p:spPr bwMode="auto">
          <a:xfrm>
            <a:off x="4356104" y="158762"/>
            <a:ext cx="676275" cy="233363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ko-KR" sz="900" dirty="0"/>
              <a:t>Ver.</a:t>
            </a:r>
          </a:p>
        </p:txBody>
      </p:sp>
      <p:sp>
        <p:nvSpPr>
          <p:cNvPr id="28" name="Text Box 180"/>
          <p:cNvSpPr txBox="1">
            <a:spLocks noChangeArrowheads="1"/>
          </p:cNvSpPr>
          <p:nvPr/>
        </p:nvSpPr>
        <p:spPr bwMode="auto">
          <a:xfrm>
            <a:off x="4837113" y="150813"/>
            <a:ext cx="431800" cy="234950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ko-KR" sz="900" dirty="0"/>
              <a:t>1.0</a:t>
            </a:r>
          </a:p>
        </p:txBody>
      </p:sp>
      <p:sp>
        <p:nvSpPr>
          <p:cNvPr id="29" name="Line 181"/>
          <p:cNvSpPr>
            <a:spLocks noChangeShapeType="1"/>
          </p:cNvSpPr>
          <p:nvPr/>
        </p:nvSpPr>
        <p:spPr bwMode="auto">
          <a:xfrm>
            <a:off x="4519613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017" r:id="rId1"/>
  </p:sldLayoutIdLst>
  <p:hf sldNum="0" hdr="0" ftr="0"/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kumimoji="1" sz="900" b="1">
          <a:solidFill>
            <a:schemeClr val="tx2"/>
          </a:solidFill>
          <a:latin typeface="맑은 고딕" pitchFamily="50" charset="-127"/>
          <a:ea typeface="맑은 고딕" pitchFamily="50" charset="-127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kumimoji="1" sz="900" b="1">
          <a:solidFill>
            <a:schemeClr val="tx2"/>
          </a:solidFill>
          <a:latin typeface="맑은 고딕" pitchFamily="50" charset="-127"/>
          <a:ea typeface="맑은 고딕" pitchFamily="50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kumimoji="1" sz="900" b="1">
          <a:solidFill>
            <a:schemeClr val="tx2"/>
          </a:solidFill>
          <a:latin typeface="맑은 고딕" pitchFamily="50" charset="-127"/>
          <a:ea typeface="맑은 고딕" pitchFamily="50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kumimoji="1" sz="900" b="1">
          <a:solidFill>
            <a:schemeClr val="tx2"/>
          </a:solidFill>
          <a:latin typeface="맑은 고딕" pitchFamily="50" charset="-127"/>
          <a:ea typeface="맑은 고딕" pitchFamily="50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kumimoji="1" sz="900" b="1">
          <a:solidFill>
            <a:schemeClr val="tx2"/>
          </a:solidFill>
          <a:latin typeface="맑은 고딕" pitchFamily="50" charset="-127"/>
          <a:ea typeface="맑은 고딕" pitchFamily="50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kumimoji="1" sz="900">
          <a:solidFill>
            <a:schemeClr val="tx2"/>
          </a:solidFill>
          <a:latin typeface="Verdana" pitchFamily="34" charset="0"/>
          <a:ea typeface="굴림" pitchFamily="50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kumimoji="1" sz="900">
          <a:solidFill>
            <a:schemeClr val="tx2"/>
          </a:solidFill>
          <a:latin typeface="Verdana" pitchFamily="34" charset="0"/>
          <a:ea typeface="굴림" pitchFamily="50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kumimoji="1" sz="900">
          <a:solidFill>
            <a:schemeClr val="tx2"/>
          </a:solidFill>
          <a:latin typeface="Verdana" pitchFamily="34" charset="0"/>
          <a:ea typeface="굴림" pitchFamily="50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kumimoji="1" sz="900">
          <a:solidFill>
            <a:schemeClr val="tx2"/>
          </a:solidFill>
          <a:latin typeface="Verdana" pitchFamily="34" charset="0"/>
          <a:ea typeface="굴림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190500" y="6452056"/>
            <a:ext cx="7344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ko-KR" altLang="en-US" dirty="0">
                <a:solidFill>
                  <a:prstClr val="black">
                    <a:lumMod val="50000"/>
                    <a:lumOff val="50000"/>
                  </a:prstClr>
                </a:solidFill>
                <a:latin typeface="맑은 고딕"/>
                <a:ea typeface="맑은 고딕"/>
              </a:rPr>
              <a:t>프로젝트 명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9391466" y="6453644"/>
            <a:ext cx="31450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</a:pPr>
            <a:fld id="{BEE5ACFB-DC40-4CFD-8FDB-9A4B34883F1B}" type="slidenum">
              <a:rPr kumimoji="0" lang="ko-KR" altLang="en-US" smtClean="0">
                <a:solidFill>
                  <a:prstClr val="black">
                    <a:lumMod val="50000"/>
                    <a:lumOff val="50000"/>
                  </a:prstClr>
                </a:solidFill>
                <a:latin typeface="맑은 고딕"/>
                <a:ea typeface="맑은 고딕"/>
              </a:rPr>
              <a:pPr algn="r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kumimoji="0" lang="ko-KR" altLang="en-US" dirty="0">
              <a:solidFill>
                <a:prstClr val="black">
                  <a:lumMod val="50000"/>
                  <a:lumOff val="50000"/>
                </a:prstClr>
              </a:solidFill>
              <a:latin typeface="맑은 고딕"/>
              <a:ea typeface="맑은 고딕"/>
            </a:endParaRPr>
          </a:p>
        </p:txBody>
      </p:sp>
      <p:pic>
        <p:nvPicPr>
          <p:cNvPr id="5" name="Picture 2" descr="C:\Users\user\Desktop\logo_footer.gif"/>
          <p:cNvPicPr>
            <a:picLocks noChangeAspect="1" noChangeArrowheads="1"/>
          </p:cNvPicPr>
          <p:nvPr userDrawn="1"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6938" y="6537460"/>
            <a:ext cx="835149" cy="115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5714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119" r:id="rId1"/>
    <p:sldLayoutId id="2147486120" r:id="rId2"/>
    <p:sldLayoutId id="2147486121" r:id="rId3"/>
    <p:sldLayoutId id="2147486122" r:id="rId4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6114" userDrawn="1">
          <p15:clr>
            <a:srgbClr val="F26B43"/>
          </p15:clr>
        </p15:guide>
        <p15:guide id="2" pos="126" userDrawn="1">
          <p15:clr>
            <a:srgbClr val="F26B43"/>
          </p15:clr>
        </p15:guide>
        <p15:guide id="3" orient="horz" pos="119" userDrawn="1">
          <p15:clr>
            <a:srgbClr val="F26B43"/>
          </p15:clr>
        </p15:guide>
        <p15:guide id="4" orient="horz" pos="4201" userDrawn="1">
          <p15:clr>
            <a:srgbClr val="F26B43"/>
          </p15:clr>
        </p15:guide>
      </p15:sldGuideLst>
    </p:ext>
  </p:extLst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386740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124" r:id="rId1"/>
    <p:sldLayoutId id="2147486125" r:id="rId2"/>
    <p:sldLayoutId id="2147486126" r:id="rId3"/>
    <p:sldLayoutId id="2147486127" r:id="rId4"/>
    <p:sldLayoutId id="2147486130" r:id="rId5"/>
    <p:sldLayoutId id="2147486131" r:id="rId6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6114" userDrawn="1">
          <p15:clr>
            <a:srgbClr val="F26B43"/>
          </p15:clr>
        </p15:guide>
        <p15:guide id="2" pos="126" userDrawn="1">
          <p15:clr>
            <a:srgbClr val="F26B43"/>
          </p15:clr>
        </p15:guide>
        <p15:guide id="3" orient="horz" pos="119" userDrawn="1">
          <p15:clr>
            <a:srgbClr val="F26B43"/>
          </p15:clr>
        </p15:guide>
        <p15:guide id="4" orient="horz" pos="4201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45"/>
          <p:cNvSpPr>
            <a:spLocks noChangeArrowheads="1"/>
          </p:cNvSpPr>
          <p:nvPr/>
        </p:nvSpPr>
        <p:spPr bwMode="auto">
          <a:xfrm>
            <a:off x="7620004" y="522288"/>
            <a:ext cx="2238375" cy="157162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 dirty="0">
              <a:solidFill>
                <a:srgbClr val="000000"/>
              </a:solidFill>
              <a:ea typeface="돋움체" pitchFamily="49" charset="-127"/>
            </a:endParaRPr>
          </a:p>
        </p:txBody>
      </p:sp>
      <p:sp>
        <p:nvSpPr>
          <p:cNvPr id="1027" name="Text Box 33"/>
          <p:cNvSpPr txBox="1">
            <a:spLocks noChangeArrowheads="1"/>
          </p:cNvSpPr>
          <p:nvPr/>
        </p:nvSpPr>
        <p:spPr bwMode="auto">
          <a:xfrm>
            <a:off x="7610477" y="519113"/>
            <a:ext cx="2078038" cy="159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tIns="18000" bIns="18000">
            <a:spAutoFit/>
          </a:bodyPr>
          <a:lstStyle/>
          <a:p>
            <a:pPr algn="just">
              <a:spcBef>
                <a:spcPct val="50000"/>
              </a:spcBef>
            </a:pPr>
            <a:r>
              <a:rPr lang="en-US" altLang="ko-KR" b="1" dirty="0">
                <a:solidFill>
                  <a:srgbClr val="FFFFFF"/>
                </a:solidFill>
                <a:ea typeface="돋움" pitchFamily="50" charset="-127"/>
              </a:rPr>
              <a:t>Description</a:t>
            </a:r>
          </a:p>
        </p:txBody>
      </p:sp>
      <p:sp>
        <p:nvSpPr>
          <p:cNvPr id="1028" name="Rectangle 112"/>
          <p:cNvSpPr>
            <a:spLocks noChangeArrowheads="1"/>
          </p:cNvSpPr>
          <p:nvPr/>
        </p:nvSpPr>
        <p:spPr bwMode="auto">
          <a:xfrm>
            <a:off x="158751" y="152400"/>
            <a:ext cx="7289800" cy="6553200"/>
          </a:xfrm>
          <a:prstGeom prst="rect">
            <a:avLst/>
          </a:prstGeom>
          <a:noFill/>
          <a:ln w="28575">
            <a:solidFill>
              <a:srgbClr val="292929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 dirty="0">
              <a:solidFill>
                <a:srgbClr val="000000"/>
              </a:solidFill>
              <a:ea typeface="돋움체" pitchFamily="49" charset="-127"/>
            </a:endParaRPr>
          </a:p>
        </p:txBody>
      </p:sp>
      <p:sp>
        <p:nvSpPr>
          <p:cNvPr id="1029" name="Line 177"/>
          <p:cNvSpPr>
            <a:spLocks noChangeShapeType="1"/>
          </p:cNvSpPr>
          <p:nvPr/>
        </p:nvSpPr>
        <p:spPr bwMode="auto">
          <a:xfrm>
            <a:off x="881063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1030" name="Text Box 178"/>
          <p:cNvSpPr txBox="1">
            <a:spLocks noChangeArrowheads="1"/>
          </p:cNvSpPr>
          <p:nvPr/>
        </p:nvSpPr>
        <p:spPr bwMode="auto">
          <a:xfrm>
            <a:off x="128594" y="150815"/>
            <a:ext cx="820737" cy="233014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ko-KR" sz="900" dirty="0">
                <a:solidFill>
                  <a:srgbClr val="000000"/>
                </a:solidFill>
                <a:ea typeface="돋움체" pitchFamily="49" charset="-127"/>
              </a:rPr>
              <a:t>Navigation</a:t>
            </a:r>
          </a:p>
        </p:txBody>
      </p:sp>
      <p:pic>
        <p:nvPicPr>
          <p:cNvPr id="1031" name="Picture 184" descr="megalogo"/>
          <p:cNvPicPr>
            <a:picLocks noChangeAspect="1" noChangeArrowheads="1"/>
          </p:cNvPicPr>
          <p:nvPr/>
        </p:nvPicPr>
        <p:blipFill>
          <a:blip r:embed="rId5" cstate="print">
            <a:grayscl/>
          </a:blip>
          <a:srcRect/>
          <a:stretch>
            <a:fillRect/>
          </a:stretch>
        </p:blipFill>
        <p:spPr bwMode="auto">
          <a:xfrm>
            <a:off x="7889876" y="115900"/>
            <a:ext cx="1638300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2" name="Line 176"/>
          <p:cNvSpPr>
            <a:spLocks noChangeShapeType="1"/>
          </p:cNvSpPr>
          <p:nvPr/>
        </p:nvSpPr>
        <p:spPr bwMode="auto">
          <a:xfrm>
            <a:off x="163515" y="393700"/>
            <a:ext cx="7272337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1033" name="Line 22"/>
          <p:cNvSpPr>
            <a:spLocks noChangeShapeType="1"/>
          </p:cNvSpPr>
          <p:nvPr/>
        </p:nvSpPr>
        <p:spPr bwMode="auto">
          <a:xfrm flipV="1">
            <a:off x="7620000" y="38100"/>
            <a:ext cx="0" cy="6777038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1034" name="Rectangle 21"/>
          <p:cNvSpPr>
            <a:spLocks noChangeArrowheads="1"/>
          </p:cNvSpPr>
          <p:nvPr/>
        </p:nvSpPr>
        <p:spPr bwMode="auto">
          <a:xfrm>
            <a:off x="25401" y="38100"/>
            <a:ext cx="9829801" cy="678180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 dirty="0">
              <a:solidFill>
                <a:srgbClr val="000000"/>
              </a:solidFill>
              <a:ea typeface="돋움체" pitchFamily="49" charset="-127"/>
            </a:endParaRPr>
          </a:p>
        </p:txBody>
      </p:sp>
      <p:sp>
        <p:nvSpPr>
          <p:cNvPr id="16" name="날짜 개체 틀 2"/>
          <p:cNvSpPr>
            <a:spLocks noGrp="1"/>
          </p:cNvSpPr>
          <p:nvPr/>
        </p:nvSpPr>
        <p:spPr bwMode="auto">
          <a:xfrm>
            <a:off x="6480179" y="193675"/>
            <a:ext cx="1116013" cy="1714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fld id="{4FEAC176-FF0C-4D54-94AA-1D1798A811F4}" type="datetime4">
              <a:rPr lang="ko-KR" altLang="en-US" smtClean="0">
                <a:solidFill>
                  <a:srgbClr val="000000"/>
                </a:solidFill>
              </a:rPr>
              <a:pPr>
                <a:defRPr/>
              </a:pPr>
              <a:t>2023년 11월 27일</a:t>
            </a:fld>
            <a:endParaRPr lang="en-US" altLang="ko-KR" dirty="0">
              <a:solidFill>
                <a:srgbClr val="000000"/>
              </a:solidFill>
            </a:endParaRPr>
          </a:p>
        </p:txBody>
      </p:sp>
      <p:sp>
        <p:nvSpPr>
          <p:cNvPr id="17" name="Text Box 157"/>
          <p:cNvSpPr txBox="1">
            <a:spLocks noChangeArrowheads="1"/>
          </p:cNvSpPr>
          <p:nvPr/>
        </p:nvSpPr>
        <p:spPr bwMode="auto">
          <a:xfrm>
            <a:off x="5678947" y="158751"/>
            <a:ext cx="382133" cy="2330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0000" tIns="46800" rIns="90000" bIns="4680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 algn="r">
              <a:defRPr/>
            </a:pPr>
            <a:fld id="{322536FA-33F4-48DE-BDF7-713FE1D976B6}" type="slidenum">
              <a:rPr lang="en-US" altLang="ko-KR" sz="900">
                <a:solidFill>
                  <a:srgbClr val="000000"/>
                </a:solidFill>
                <a:ea typeface="굴림" pitchFamily="50" charset="-127"/>
              </a:rPr>
              <a:pPr algn="r">
                <a:defRPr/>
              </a:pPr>
              <a:t>‹#›</a:t>
            </a:fld>
            <a:endParaRPr lang="en-US" altLang="ko-KR" sz="900" dirty="0">
              <a:solidFill>
                <a:srgbClr val="000000"/>
              </a:solidFill>
              <a:ea typeface="굴림" pitchFamily="50" charset="-127"/>
            </a:endParaRPr>
          </a:p>
        </p:txBody>
      </p:sp>
      <p:sp>
        <p:nvSpPr>
          <p:cNvPr id="18" name="Line 179"/>
          <p:cNvSpPr>
            <a:spLocks noChangeShapeType="1"/>
          </p:cNvSpPr>
          <p:nvPr/>
        </p:nvSpPr>
        <p:spPr bwMode="auto">
          <a:xfrm>
            <a:off x="6480175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19" name="Text Box 180"/>
          <p:cNvSpPr txBox="1">
            <a:spLocks noChangeArrowheads="1"/>
          </p:cNvSpPr>
          <p:nvPr/>
        </p:nvSpPr>
        <p:spPr bwMode="auto">
          <a:xfrm>
            <a:off x="5946775" y="158762"/>
            <a:ext cx="676275" cy="233363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ko-KR" sz="900" dirty="0">
                <a:solidFill>
                  <a:srgbClr val="000000"/>
                </a:solidFill>
              </a:rPr>
              <a:t>Date</a:t>
            </a:r>
          </a:p>
        </p:txBody>
      </p:sp>
      <p:sp>
        <p:nvSpPr>
          <p:cNvPr id="22" name="Line 181"/>
          <p:cNvSpPr>
            <a:spLocks noChangeShapeType="1"/>
          </p:cNvSpPr>
          <p:nvPr/>
        </p:nvSpPr>
        <p:spPr bwMode="auto">
          <a:xfrm>
            <a:off x="6072188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23" name="Line 179"/>
          <p:cNvSpPr>
            <a:spLocks noChangeShapeType="1"/>
          </p:cNvSpPr>
          <p:nvPr/>
        </p:nvSpPr>
        <p:spPr bwMode="auto">
          <a:xfrm>
            <a:off x="5694363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24" name="Text Box 180"/>
          <p:cNvSpPr txBox="1">
            <a:spLocks noChangeArrowheads="1"/>
          </p:cNvSpPr>
          <p:nvPr/>
        </p:nvSpPr>
        <p:spPr bwMode="auto">
          <a:xfrm>
            <a:off x="5132388" y="158762"/>
            <a:ext cx="676275" cy="233363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ko-KR" sz="900" dirty="0">
                <a:solidFill>
                  <a:srgbClr val="000000"/>
                </a:solidFill>
              </a:rPr>
              <a:t>Page</a:t>
            </a:r>
          </a:p>
        </p:txBody>
      </p:sp>
      <p:sp>
        <p:nvSpPr>
          <p:cNvPr id="25" name="Line 181"/>
          <p:cNvSpPr>
            <a:spLocks noChangeShapeType="1"/>
          </p:cNvSpPr>
          <p:nvPr/>
        </p:nvSpPr>
        <p:spPr bwMode="auto">
          <a:xfrm>
            <a:off x="5238750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26" name="Line 179"/>
          <p:cNvSpPr>
            <a:spLocks noChangeShapeType="1"/>
          </p:cNvSpPr>
          <p:nvPr/>
        </p:nvSpPr>
        <p:spPr bwMode="auto">
          <a:xfrm>
            <a:off x="4873625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27" name="Text Box 180"/>
          <p:cNvSpPr txBox="1">
            <a:spLocks noChangeArrowheads="1"/>
          </p:cNvSpPr>
          <p:nvPr/>
        </p:nvSpPr>
        <p:spPr bwMode="auto">
          <a:xfrm>
            <a:off x="4356104" y="158762"/>
            <a:ext cx="676275" cy="233363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ko-KR" sz="900" dirty="0">
                <a:solidFill>
                  <a:srgbClr val="000000"/>
                </a:solidFill>
              </a:rPr>
              <a:t>Ver.</a:t>
            </a:r>
          </a:p>
        </p:txBody>
      </p:sp>
      <p:sp>
        <p:nvSpPr>
          <p:cNvPr id="28" name="Text Box 180"/>
          <p:cNvSpPr txBox="1">
            <a:spLocks noChangeArrowheads="1"/>
          </p:cNvSpPr>
          <p:nvPr/>
        </p:nvSpPr>
        <p:spPr bwMode="auto">
          <a:xfrm>
            <a:off x="4837113" y="150813"/>
            <a:ext cx="431800" cy="234950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ko-KR" sz="900" dirty="0">
                <a:solidFill>
                  <a:srgbClr val="000000"/>
                </a:solidFill>
              </a:rPr>
              <a:t>1.0</a:t>
            </a:r>
          </a:p>
        </p:txBody>
      </p:sp>
      <p:sp>
        <p:nvSpPr>
          <p:cNvPr id="29" name="Line 181"/>
          <p:cNvSpPr>
            <a:spLocks noChangeShapeType="1"/>
          </p:cNvSpPr>
          <p:nvPr/>
        </p:nvSpPr>
        <p:spPr bwMode="auto">
          <a:xfrm>
            <a:off x="4519613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endParaRPr lang="ko-KR" alt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48724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022" r:id="rId1"/>
    <p:sldLayoutId id="2147486023" r:id="rId2"/>
    <p:sldLayoutId id="2147486024" r:id="rId3"/>
  </p:sldLayoutIdLst>
  <p:hf sldNum="0" hdr="0" ftr="0"/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kumimoji="1" sz="900" b="1">
          <a:solidFill>
            <a:schemeClr val="tx2"/>
          </a:solidFill>
          <a:latin typeface="맑은 고딕" pitchFamily="50" charset="-127"/>
          <a:ea typeface="맑은 고딕" pitchFamily="50" charset="-127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kumimoji="1" sz="900" b="1">
          <a:solidFill>
            <a:schemeClr val="tx2"/>
          </a:solidFill>
          <a:latin typeface="맑은 고딕" pitchFamily="50" charset="-127"/>
          <a:ea typeface="맑은 고딕" pitchFamily="50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kumimoji="1" sz="900" b="1">
          <a:solidFill>
            <a:schemeClr val="tx2"/>
          </a:solidFill>
          <a:latin typeface="맑은 고딕" pitchFamily="50" charset="-127"/>
          <a:ea typeface="맑은 고딕" pitchFamily="50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kumimoji="1" sz="900" b="1">
          <a:solidFill>
            <a:schemeClr val="tx2"/>
          </a:solidFill>
          <a:latin typeface="맑은 고딕" pitchFamily="50" charset="-127"/>
          <a:ea typeface="맑은 고딕" pitchFamily="50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kumimoji="1" sz="900" b="1">
          <a:solidFill>
            <a:schemeClr val="tx2"/>
          </a:solidFill>
          <a:latin typeface="맑은 고딕" pitchFamily="50" charset="-127"/>
          <a:ea typeface="맑은 고딕" pitchFamily="50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kumimoji="1" sz="900">
          <a:solidFill>
            <a:schemeClr val="tx2"/>
          </a:solidFill>
          <a:latin typeface="Verdana" pitchFamily="34" charset="0"/>
          <a:ea typeface="굴림" pitchFamily="50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kumimoji="1" sz="900">
          <a:solidFill>
            <a:schemeClr val="tx2"/>
          </a:solidFill>
          <a:latin typeface="Verdana" pitchFamily="34" charset="0"/>
          <a:ea typeface="굴림" pitchFamily="50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kumimoji="1" sz="900">
          <a:solidFill>
            <a:schemeClr val="tx2"/>
          </a:solidFill>
          <a:latin typeface="Verdana" pitchFamily="34" charset="0"/>
          <a:ea typeface="굴림" pitchFamily="50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kumimoji="1" sz="900">
          <a:solidFill>
            <a:schemeClr val="tx2"/>
          </a:solidFill>
          <a:latin typeface="Verdana" pitchFamily="34" charset="0"/>
          <a:ea typeface="굴림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45"/>
          <p:cNvSpPr>
            <a:spLocks noChangeArrowheads="1"/>
          </p:cNvSpPr>
          <p:nvPr/>
        </p:nvSpPr>
        <p:spPr bwMode="auto">
          <a:xfrm>
            <a:off x="7620004" y="522288"/>
            <a:ext cx="2238375" cy="157162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 dirty="0">
              <a:solidFill>
                <a:srgbClr val="000000"/>
              </a:solidFill>
              <a:ea typeface="돋움체" pitchFamily="49" charset="-127"/>
            </a:endParaRPr>
          </a:p>
        </p:txBody>
      </p:sp>
      <p:sp>
        <p:nvSpPr>
          <p:cNvPr id="1027" name="Text Box 33"/>
          <p:cNvSpPr txBox="1">
            <a:spLocks noChangeArrowheads="1"/>
          </p:cNvSpPr>
          <p:nvPr/>
        </p:nvSpPr>
        <p:spPr bwMode="auto">
          <a:xfrm>
            <a:off x="7610477" y="519113"/>
            <a:ext cx="2078038" cy="159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tIns="18000" bIns="18000">
            <a:spAutoFit/>
          </a:bodyPr>
          <a:lstStyle/>
          <a:p>
            <a:pPr algn="just">
              <a:spcBef>
                <a:spcPct val="50000"/>
              </a:spcBef>
            </a:pPr>
            <a:r>
              <a:rPr lang="en-US" altLang="ko-KR" b="1" dirty="0">
                <a:solidFill>
                  <a:srgbClr val="FFFFFF"/>
                </a:solidFill>
                <a:ea typeface="돋움" pitchFamily="50" charset="-127"/>
              </a:rPr>
              <a:t>Description</a:t>
            </a:r>
          </a:p>
        </p:txBody>
      </p:sp>
      <p:sp>
        <p:nvSpPr>
          <p:cNvPr id="1028" name="Rectangle 112"/>
          <p:cNvSpPr>
            <a:spLocks noChangeArrowheads="1"/>
          </p:cNvSpPr>
          <p:nvPr/>
        </p:nvSpPr>
        <p:spPr bwMode="auto">
          <a:xfrm>
            <a:off x="158751" y="152400"/>
            <a:ext cx="7289800" cy="6553200"/>
          </a:xfrm>
          <a:prstGeom prst="rect">
            <a:avLst/>
          </a:prstGeom>
          <a:noFill/>
          <a:ln w="28575">
            <a:solidFill>
              <a:srgbClr val="292929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 dirty="0">
              <a:solidFill>
                <a:srgbClr val="000000"/>
              </a:solidFill>
              <a:ea typeface="돋움체" pitchFamily="49" charset="-127"/>
            </a:endParaRPr>
          </a:p>
        </p:txBody>
      </p:sp>
      <p:sp>
        <p:nvSpPr>
          <p:cNvPr id="1029" name="Line 177"/>
          <p:cNvSpPr>
            <a:spLocks noChangeShapeType="1"/>
          </p:cNvSpPr>
          <p:nvPr/>
        </p:nvSpPr>
        <p:spPr bwMode="auto">
          <a:xfrm>
            <a:off x="881063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1030" name="Text Box 178"/>
          <p:cNvSpPr txBox="1">
            <a:spLocks noChangeArrowheads="1"/>
          </p:cNvSpPr>
          <p:nvPr/>
        </p:nvSpPr>
        <p:spPr bwMode="auto">
          <a:xfrm>
            <a:off x="128594" y="150815"/>
            <a:ext cx="820737" cy="233014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ko-KR" sz="900" dirty="0">
                <a:solidFill>
                  <a:srgbClr val="000000"/>
                </a:solidFill>
                <a:ea typeface="돋움체" pitchFamily="49" charset="-127"/>
              </a:rPr>
              <a:t>Navigation</a:t>
            </a:r>
          </a:p>
        </p:txBody>
      </p:sp>
      <p:pic>
        <p:nvPicPr>
          <p:cNvPr id="1031" name="Picture 184" descr="megalogo"/>
          <p:cNvPicPr>
            <a:picLocks noChangeAspect="1" noChangeArrowheads="1"/>
          </p:cNvPicPr>
          <p:nvPr/>
        </p:nvPicPr>
        <p:blipFill>
          <a:blip r:embed="rId4" cstate="print">
            <a:grayscl/>
          </a:blip>
          <a:srcRect/>
          <a:stretch>
            <a:fillRect/>
          </a:stretch>
        </p:blipFill>
        <p:spPr bwMode="auto">
          <a:xfrm>
            <a:off x="7889876" y="115900"/>
            <a:ext cx="1638300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2" name="Line 176"/>
          <p:cNvSpPr>
            <a:spLocks noChangeShapeType="1"/>
          </p:cNvSpPr>
          <p:nvPr/>
        </p:nvSpPr>
        <p:spPr bwMode="auto">
          <a:xfrm>
            <a:off x="163515" y="393700"/>
            <a:ext cx="7272337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1033" name="Line 22"/>
          <p:cNvSpPr>
            <a:spLocks noChangeShapeType="1"/>
          </p:cNvSpPr>
          <p:nvPr/>
        </p:nvSpPr>
        <p:spPr bwMode="auto">
          <a:xfrm flipV="1">
            <a:off x="7620000" y="38100"/>
            <a:ext cx="0" cy="6777038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1034" name="Rectangle 21"/>
          <p:cNvSpPr>
            <a:spLocks noChangeArrowheads="1"/>
          </p:cNvSpPr>
          <p:nvPr/>
        </p:nvSpPr>
        <p:spPr bwMode="auto">
          <a:xfrm>
            <a:off x="25401" y="38100"/>
            <a:ext cx="9829801" cy="678180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 dirty="0">
              <a:solidFill>
                <a:srgbClr val="000000"/>
              </a:solidFill>
              <a:ea typeface="돋움체" pitchFamily="49" charset="-127"/>
            </a:endParaRPr>
          </a:p>
        </p:txBody>
      </p:sp>
      <p:sp>
        <p:nvSpPr>
          <p:cNvPr id="16" name="날짜 개체 틀 2"/>
          <p:cNvSpPr>
            <a:spLocks noGrp="1"/>
          </p:cNvSpPr>
          <p:nvPr/>
        </p:nvSpPr>
        <p:spPr bwMode="auto">
          <a:xfrm>
            <a:off x="6480179" y="193675"/>
            <a:ext cx="1116013" cy="1714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fld id="{4FEAC176-FF0C-4D54-94AA-1D1798A811F4}" type="datetime4">
              <a:rPr lang="ko-KR" altLang="en-US" smtClean="0">
                <a:solidFill>
                  <a:srgbClr val="000000"/>
                </a:solidFill>
              </a:rPr>
              <a:pPr>
                <a:defRPr/>
              </a:pPr>
              <a:t>2023년 11월 27일</a:t>
            </a:fld>
            <a:endParaRPr lang="en-US" altLang="ko-KR" dirty="0">
              <a:solidFill>
                <a:srgbClr val="000000"/>
              </a:solidFill>
            </a:endParaRPr>
          </a:p>
        </p:txBody>
      </p:sp>
      <p:sp>
        <p:nvSpPr>
          <p:cNvPr id="17" name="Text Box 157"/>
          <p:cNvSpPr txBox="1">
            <a:spLocks noChangeArrowheads="1"/>
          </p:cNvSpPr>
          <p:nvPr/>
        </p:nvSpPr>
        <p:spPr bwMode="auto">
          <a:xfrm>
            <a:off x="5678947" y="158751"/>
            <a:ext cx="382133" cy="2330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0000" tIns="46800" rIns="90000" bIns="4680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 algn="r">
              <a:defRPr/>
            </a:pPr>
            <a:fld id="{322536FA-33F4-48DE-BDF7-713FE1D976B6}" type="slidenum">
              <a:rPr lang="en-US" altLang="ko-KR" sz="900">
                <a:solidFill>
                  <a:srgbClr val="000000"/>
                </a:solidFill>
                <a:ea typeface="굴림" pitchFamily="50" charset="-127"/>
              </a:rPr>
              <a:pPr algn="r">
                <a:defRPr/>
              </a:pPr>
              <a:t>‹#›</a:t>
            </a:fld>
            <a:endParaRPr lang="en-US" altLang="ko-KR" sz="900" dirty="0">
              <a:solidFill>
                <a:srgbClr val="000000"/>
              </a:solidFill>
              <a:ea typeface="굴림" pitchFamily="50" charset="-127"/>
            </a:endParaRPr>
          </a:p>
        </p:txBody>
      </p:sp>
      <p:sp>
        <p:nvSpPr>
          <p:cNvPr id="18" name="Line 179"/>
          <p:cNvSpPr>
            <a:spLocks noChangeShapeType="1"/>
          </p:cNvSpPr>
          <p:nvPr/>
        </p:nvSpPr>
        <p:spPr bwMode="auto">
          <a:xfrm>
            <a:off x="6480175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19" name="Text Box 180"/>
          <p:cNvSpPr txBox="1">
            <a:spLocks noChangeArrowheads="1"/>
          </p:cNvSpPr>
          <p:nvPr/>
        </p:nvSpPr>
        <p:spPr bwMode="auto">
          <a:xfrm>
            <a:off x="5946775" y="158762"/>
            <a:ext cx="676275" cy="233363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ko-KR" sz="900" dirty="0">
                <a:solidFill>
                  <a:srgbClr val="000000"/>
                </a:solidFill>
              </a:rPr>
              <a:t>Date</a:t>
            </a:r>
          </a:p>
        </p:txBody>
      </p:sp>
      <p:sp>
        <p:nvSpPr>
          <p:cNvPr id="22" name="Line 181"/>
          <p:cNvSpPr>
            <a:spLocks noChangeShapeType="1"/>
          </p:cNvSpPr>
          <p:nvPr/>
        </p:nvSpPr>
        <p:spPr bwMode="auto">
          <a:xfrm>
            <a:off x="6072188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23" name="Line 179"/>
          <p:cNvSpPr>
            <a:spLocks noChangeShapeType="1"/>
          </p:cNvSpPr>
          <p:nvPr/>
        </p:nvSpPr>
        <p:spPr bwMode="auto">
          <a:xfrm>
            <a:off x="5694363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24" name="Text Box 180"/>
          <p:cNvSpPr txBox="1">
            <a:spLocks noChangeArrowheads="1"/>
          </p:cNvSpPr>
          <p:nvPr/>
        </p:nvSpPr>
        <p:spPr bwMode="auto">
          <a:xfrm>
            <a:off x="5132388" y="158762"/>
            <a:ext cx="676275" cy="233363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ko-KR" sz="900" dirty="0">
                <a:solidFill>
                  <a:srgbClr val="000000"/>
                </a:solidFill>
              </a:rPr>
              <a:t>Page</a:t>
            </a:r>
          </a:p>
        </p:txBody>
      </p:sp>
      <p:sp>
        <p:nvSpPr>
          <p:cNvPr id="25" name="Line 181"/>
          <p:cNvSpPr>
            <a:spLocks noChangeShapeType="1"/>
          </p:cNvSpPr>
          <p:nvPr/>
        </p:nvSpPr>
        <p:spPr bwMode="auto">
          <a:xfrm>
            <a:off x="5238750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26" name="Line 179"/>
          <p:cNvSpPr>
            <a:spLocks noChangeShapeType="1"/>
          </p:cNvSpPr>
          <p:nvPr/>
        </p:nvSpPr>
        <p:spPr bwMode="auto">
          <a:xfrm>
            <a:off x="4873625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27" name="Text Box 180"/>
          <p:cNvSpPr txBox="1">
            <a:spLocks noChangeArrowheads="1"/>
          </p:cNvSpPr>
          <p:nvPr/>
        </p:nvSpPr>
        <p:spPr bwMode="auto">
          <a:xfrm>
            <a:off x="4356104" y="158762"/>
            <a:ext cx="676275" cy="233363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ko-KR" sz="900" dirty="0">
                <a:solidFill>
                  <a:srgbClr val="000000"/>
                </a:solidFill>
              </a:rPr>
              <a:t>Ver.</a:t>
            </a:r>
          </a:p>
        </p:txBody>
      </p:sp>
      <p:sp>
        <p:nvSpPr>
          <p:cNvPr id="28" name="Text Box 180"/>
          <p:cNvSpPr txBox="1">
            <a:spLocks noChangeArrowheads="1"/>
          </p:cNvSpPr>
          <p:nvPr/>
        </p:nvSpPr>
        <p:spPr bwMode="auto">
          <a:xfrm>
            <a:off x="4837113" y="150813"/>
            <a:ext cx="431800" cy="234950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ko-KR" sz="900" dirty="0">
                <a:solidFill>
                  <a:srgbClr val="000000"/>
                </a:solidFill>
              </a:rPr>
              <a:t>1.0</a:t>
            </a:r>
          </a:p>
        </p:txBody>
      </p:sp>
      <p:sp>
        <p:nvSpPr>
          <p:cNvPr id="29" name="Line 181"/>
          <p:cNvSpPr>
            <a:spLocks noChangeShapeType="1"/>
          </p:cNvSpPr>
          <p:nvPr/>
        </p:nvSpPr>
        <p:spPr bwMode="auto">
          <a:xfrm>
            <a:off x="4519613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endParaRPr lang="ko-KR" alt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79127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027" r:id="rId1"/>
    <p:sldLayoutId id="2147486029" r:id="rId2"/>
  </p:sldLayoutIdLst>
  <p:hf sldNum="0" hdr="0" ftr="0"/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kumimoji="1" sz="900" b="1">
          <a:solidFill>
            <a:schemeClr val="tx2"/>
          </a:solidFill>
          <a:latin typeface="맑은 고딕" pitchFamily="50" charset="-127"/>
          <a:ea typeface="맑은 고딕" pitchFamily="50" charset="-127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kumimoji="1" sz="900" b="1">
          <a:solidFill>
            <a:schemeClr val="tx2"/>
          </a:solidFill>
          <a:latin typeface="맑은 고딕" pitchFamily="50" charset="-127"/>
          <a:ea typeface="맑은 고딕" pitchFamily="50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kumimoji="1" sz="900" b="1">
          <a:solidFill>
            <a:schemeClr val="tx2"/>
          </a:solidFill>
          <a:latin typeface="맑은 고딕" pitchFamily="50" charset="-127"/>
          <a:ea typeface="맑은 고딕" pitchFamily="50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kumimoji="1" sz="900" b="1">
          <a:solidFill>
            <a:schemeClr val="tx2"/>
          </a:solidFill>
          <a:latin typeface="맑은 고딕" pitchFamily="50" charset="-127"/>
          <a:ea typeface="맑은 고딕" pitchFamily="50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kumimoji="1" sz="900" b="1">
          <a:solidFill>
            <a:schemeClr val="tx2"/>
          </a:solidFill>
          <a:latin typeface="맑은 고딕" pitchFamily="50" charset="-127"/>
          <a:ea typeface="맑은 고딕" pitchFamily="50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kumimoji="1" sz="900">
          <a:solidFill>
            <a:schemeClr val="tx2"/>
          </a:solidFill>
          <a:latin typeface="Verdana" pitchFamily="34" charset="0"/>
          <a:ea typeface="굴림" pitchFamily="50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kumimoji="1" sz="900">
          <a:solidFill>
            <a:schemeClr val="tx2"/>
          </a:solidFill>
          <a:latin typeface="Verdana" pitchFamily="34" charset="0"/>
          <a:ea typeface="굴림" pitchFamily="50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kumimoji="1" sz="900">
          <a:solidFill>
            <a:schemeClr val="tx2"/>
          </a:solidFill>
          <a:latin typeface="Verdana" pitchFamily="34" charset="0"/>
          <a:ea typeface="굴림" pitchFamily="50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kumimoji="1" sz="900">
          <a:solidFill>
            <a:schemeClr val="tx2"/>
          </a:solidFill>
          <a:latin typeface="Verdana" pitchFamily="34" charset="0"/>
          <a:ea typeface="굴림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45"/>
          <p:cNvSpPr>
            <a:spLocks noChangeArrowheads="1"/>
          </p:cNvSpPr>
          <p:nvPr/>
        </p:nvSpPr>
        <p:spPr bwMode="auto">
          <a:xfrm>
            <a:off x="7620004" y="522288"/>
            <a:ext cx="2238375" cy="157162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 dirty="0">
              <a:solidFill>
                <a:srgbClr val="000000"/>
              </a:solidFill>
              <a:ea typeface="돋움체" pitchFamily="49" charset="-127"/>
            </a:endParaRPr>
          </a:p>
        </p:txBody>
      </p:sp>
      <p:sp>
        <p:nvSpPr>
          <p:cNvPr id="1027" name="Text Box 33"/>
          <p:cNvSpPr txBox="1">
            <a:spLocks noChangeArrowheads="1"/>
          </p:cNvSpPr>
          <p:nvPr/>
        </p:nvSpPr>
        <p:spPr bwMode="auto">
          <a:xfrm>
            <a:off x="7610477" y="519113"/>
            <a:ext cx="2078038" cy="159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tIns="18000" bIns="18000">
            <a:spAutoFit/>
          </a:bodyPr>
          <a:lstStyle/>
          <a:p>
            <a:pPr algn="just">
              <a:spcBef>
                <a:spcPct val="50000"/>
              </a:spcBef>
            </a:pPr>
            <a:r>
              <a:rPr lang="en-US" altLang="ko-KR" b="1" dirty="0">
                <a:solidFill>
                  <a:srgbClr val="FFFFFF"/>
                </a:solidFill>
                <a:ea typeface="돋움" pitchFamily="50" charset="-127"/>
              </a:rPr>
              <a:t>Description</a:t>
            </a:r>
          </a:p>
        </p:txBody>
      </p:sp>
      <p:sp>
        <p:nvSpPr>
          <p:cNvPr id="1028" name="Rectangle 112"/>
          <p:cNvSpPr>
            <a:spLocks noChangeArrowheads="1"/>
          </p:cNvSpPr>
          <p:nvPr/>
        </p:nvSpPr>
        <p:spPr bwMode="auto">
          <a:xfrm>
            <a:off x="158751" y="152400"/>
            <a:ext cx="7289800" cy="6553200"/>
          </a:xfrm>
          <a:prstGeom prst="rect">
            <a:avLst/>
          </a:prstGeom>
          <a:noFill/>
          <a:ln w="28575">
            <a:solidFill>
              <a:srgbClr val="292929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 dirty="0">
              <a:solidFill>
                <a:srgbClr val="000000"/>
              </a:solidFill>
              <a:ea typeface="돋움체" pitchFamily="49" charset="-127"/>
            </a:endParaRPr>
          </a:p>
        </p:txBody>
      </p:sp>
      <p:sp>
        <p:nvSpPr>
          <p:cNvPr id="1029" name="Line 177"/>
          <p:cNvSpPr>
            <a:spLocks noChangeShapeType="1"/>
          </p:cNvSpPr>
          <p:nvPr/>
        </p:nvSpPr>
        <p:spPr bwMode="auto">
          <a:xfrm>
            <a:off x="881063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1030" name="Text Box 178"/>
          <p:cNvSpPr txBox="1">
            <a:spLocks noChangeArrowheads="1"/>
          </p:cNvSpPr>
          <p:nvPr/>
        </p:nvSpPr>
        <p:spPr bwMode="auto">
          <a:xfrm>
            <a:off x="128594" y="150815"/>
            <a:ext cx="820737" cy="233014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ko-KR" sz="900" dirty="0">
                <a:solidFill>
                  <a:srgbClr val="000000"/>
                </a:solidFill>
                <a:ea typeface="돋움체" pitchFamily="49" charset="-127"/>
              </a:rPr>
              <a:t>Navigation</a:t>
            </a:r>
          </a:p>
        </p:txBody>
      </p:sp>
      <p:pic>
        <p:nvPicPr>
          <p:cNvPr id="1031" name="Picture 184" descr="megalogo"/>
          <p:cNvPicPr>
            <a:picLocks noChangeAspect="1" noChangeArrowheads="1"/>
          </p:cNvPicPr>
          <p:nvPr/>
        </p:nvPicPr>
        <p:blipFill>
          <a:blip r:embed="rId5" cstate="print">
            <a:grayscl/>
          </a:blip>
          <a:srcRect/>
          <a:stretch>
            <a:fillRect/>
          </a:stretch>
        </p:blipFill>
        <p:spPr bwMode="auto">
          <a:xfrm>
            <a:off x="7889876" y="115900"/>
            <a:ext cx="1638300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2" name="Line 176"/>
          <p:cNvSpPr>
            <a:spLocks noChangeShapeType="1"/>
          </p:cNvSpPr>
          <p:nvPr/>
        </p:nvSpPr>
        <p:spPr bwMode="auto">
          <a:xfrm>
            <a:off x="163515" y="393700"/>
            <a:ext cx="7272337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1033" name="Line 22"/>
          <p:cNvSpPr>
            <a:spLocks noChangeShapeType="1"/>
          </p:cNvSpPr>
          <p:nvPr/>
        </p:nvSpPr>
        <p:spPr bwMode="auto">
          <a:xfrm flipV="1">
            <a:off x="7620000" y="38100"/>
            <a:ext cx="0" cy="6777038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1034" name="Rectangle 21"/>
          <p:cNvSpPr>
            <a:spLocks noChangeArrowheads="1"/>
          </p:cNvSpPr>
          <p:nvPr/>
        </p:nvSpPr>
        <p:spPr bwMode="auto">
          <a:xfrm>
            <a:off x="25401" y="38100"/>
            <a:ext cx="9829801" cy="678180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 dirty="0">
              <a:solidFill>
                <a:srgbClr val="000000"/>
              </a:solidFill>
              <a:ea typeface="돋움체" pitchFamily="49" charset="-127"/>
            </a:endParaRPr>
          </a:p>
        </p:txBody>
      </p:sp>
      <p:sp>
        <p:nvSpPr>
          <p:cNvPr id="16" name="날짜 개체 틀 2"/>
          <p:cNvSpPr>
            <a:spLocks noGrp="1"/>
          </p:cNvSpPr>
          <p:nvPr/>
        </p:nvSpPr>
        <p:spPr bwMode="auto">
          <a:xfrm>
            <a:off x="6480179" y="193675"/>
            <a:ext cx="1116013" cy="1714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fld id="{4FEAC176-FF0C-4D54-94AA-1D1798A811F4}" type="datetime4">
              <a:rPr lang="ko-KR" altLang="en-US" smtClean="0">
                <a:solidFill>
                  <a:srgbClr val="000000"/>
                </a:solidFill>
              </a:rPr>
              <a:pPr>
                <a:defRPr/>
              </a:pPr>
              <a:t>2023년 11월 27일</a:t>
            </a:fld>
            <a:endParaRPr lang="en-US" altLang="ko-KR" dirty="0">
              <a:solidFill>
                <a:srgbClr val="000000"/>
              </a:solidFill>
            </a:endParaRPr>
          </a:p>
        </p:txBody>
      </p:sp>
      <p:sp>
        <p:nvSpPr>
          <p:cNvPr id="17" name="Text Box 157"/>
          <p:cNvSpPr txBox="1">
            <a:spLocks noChangeArrowheads="1"/>
          </p:cNvSpPr>
          <p:nvPr/>
        </p:nvSpPr>
        <p:spPr bwMode="auto">
          <a:xfrm>
            <a:off x="5678947" y="158751"/>
            <a:ext cx="382133" cy="2330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0000" tIns="46800" rIns="90000" bIns="4680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 algn="r">
              <a:defRPr/>
            </a:pPr>
            <a:fld id="{322536FA-33F4-48DE-BDF7-713FE1D976B6}" type="slidenum">
              <a:rPr lang="en-US" altLang="ko-KR" sz="900">
                <a:solidFill>
                  <a:srgbClr val="000000"/>
                </a:solidFill>
                <a:ea typeface="굴림" pitchFamily="50" charset="-127"/>
              </a:rPr>
              <a:pPr algn="r">
                <a:defRPr/>
              </a:pPr>
              <a:t>‹#›</a:t>
            </a:fld>
            <a:endParaRPr lang="en-US" altLang="ko-KR" sz="900" dirty="0">
              <a:solidFill>
                <a:srgbClr val="000000"/>
              </a:solidFill>
              <a:ea typeface="굴림" pitchFamily="50" charset="-127"/>
            </a:endParaRPr>
          </a:p>
        </p:txBody>
      </p:sp>
      <p:sp>
        <p:nvSpPr>
          <p:cNvPr id="18" name="Line 179"/>
          <p:cNvSpPr>
            <a:spLocks noChangeShapeType="1"/>
          </p:cNvSpPr>
          <p:nvPr/>
        </p:nvSpPr>
        <p:spPr bwMode="auto">
          <a:xfrm>
            <a:off x="6480175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19" name="Text Box 180"/>
          <p:cNvSpPr txBox="1">
            <a:spLocks noChangeArrowheads="1"/>
          </p:cNvSpPr>
          <p:nvPr/>
        </p:nvSpPr>
        <p:spPr bwMode="auto">
          <a:xfrm>
            <a:off x="5946775" y="158762"/>
            <a:ext cx="676275" cy="233363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ko-KR" sz="900" dirty="0">
                <a:solidFill>
                  <a:srgbClr val="000000"/>
                </a:solidFill>
              </a:rPr>
              <a:t>Date</a:t>
            </a:r>
          </a:p>
        </p:txBody>
      </p:sp>
      <p:sp>
        <p:nvSpPr>
          <p:cNvPr id="22" name="Line 181"/>
          <p:cNvSpPr>
            <a:spLocks noChangeShapeType="1"/>
          </p:cNvSpPr>
          <p:nvPr/>
        </p:nvSpPr>
        <p:spPr bwMode="auto">
          <a:xfrm>
            <a:off x="6072188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23" name="Line 179"/>
          <p:cNvSpPr>
            <a:spLocks noChangeShapeType="1"/>
          </p:cNvSpPr>
          <p:nvPr/>
        </p:nvSpPr>
        <p:spPr bwMode="auto">
          <a:xfrm>
            <a:off x="5694363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24" name="Text Box 180"/>
          <p:cNvSpPr txBox="1">
            <a:spLocks noChangeArrowheads="1"/>
          </p:cNvSpPr>
          <p:nvPr/>
        </p:nvSpPr>
        <p:spPr bwMode="auto">
          <a:xfrm>
            <a:off x="5132388" y="158762"/>
            <a:ext cx="676275" cy="233363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ko-KR" sz="900" dirty="0">
                <a:solidFill>
                  <a:srgbClr val="000000"/>
                </a:solidFill>
              </a:rPr>
              <a:t>Page</a:t>
            </a:r>
          </a:p>
        </p:txBody>
      </p:sp>
      <p:sp>
        <p:nvSpPr>
          <p:cNvPr id="25" name="Line 181"/>
          <p:cNvSpPr>
            <a:spLocks noChangeShapeType="1"/>
          </p:cNvSpPr>
          <p:nvPr/>
        </p:nvSpPr>
        <p:spPr bwMode="auto">
          <a:xfrm>
            <a:off x="5238750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26" name="Line 179"/>
          <p:cNvSpPr>
            <a:spLocks noChangeShapeType="1"/>
          </p:cNvSpPr>
          <p:nvPr/>
        </p:nvSpPr>
        <p:spPr bwMode="auto">
          <a:xfrm>
            <a:off x="4873625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27" name="Text Box 180"/>
          <p:cNvSpPr txBox="1">
            <a:spLocks noChangeArrowheads="1"/>
          </p:cNvSpPr>
          <p:nvPr/>
        </p:nvSpPr>
        <p:spPr bwMode="auto">
          <a:xfrm>
            <a:off x="4356104" y="158762"/>
            <a:ext cx="676275" cy="233363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ko-KR" sz="900" dirty="0">
                <a:solidFill>
                  <a:srgbClr val="000000"/>
                </a:solidFill>
              </a:rPr>
              <a:t>Ver.</a:t>
            </a:r>
          </a:p>
        </p:txBody>
      </p:sp>
      <p:sp>
        <p:nvSpPr>
          <p:cNvPr id="28" name="Text Box 180"/>
          <p:cNvSpPr txBox="1">
            <a:spLocks noChangeArrowheads="1"/>
          </p:cNvSpPr>
          <p:nvPr/>
        </p:nvSpPr>
        <p:spPr bwMode="auto">
          <a:xfrm>
            <a:off x="4837113" y="150813"/>
            <a:ext cx="431800" cy="234950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ko-KR" sz="900" dirty="0">
                <a:solidFill>
                  <a:srgbClr val="000000"/>
                </a:solidFill>
              </a:rPr>
              <a:t>1.0</a:t>
            </a:r>
          </a:p>
        </p:txBody>
      </p:sp>
      <p:sp>
        <p:nvSpPr>
          <p:cNvPr id="29" name="Line 181"/>
          <p:cNvSpPr>
            <a:spLocks noChangeShapeType="1"/>
          </p:cNvSpPr>
          <p:nvPr/>
        </p:nvSpPr>
        <p:spPr bwMode="auto">
          <a:xfrm>
            <a:off x="4519613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endParaRPr lang="ko-KR" alt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36886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032" r:id="rId1"/>
    <p:sldLayoutId id="2147486033" r:id="rId2"/>
    <p:sldLayoutId id="2147486035" r:id="rId3"/>
  </p:sldLayoutIdLst>
  <p:hf sldNum="0" hdr="0" ftr="0"/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kumimoji="1" sz="900" b="1">
          <a:solidFill>
            <a:schemeClr val="tx2"/>
          </a:solidFill>
          <a:latin typeface="맑은 고딕" pitchFamily="50" charset="-127"/>
          <a:ea typeface="맑은 고딕" pitchFamily="50" charset="-127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kumimoji="1" sz="900" b="1">
          <a:solidFill>
            <a:schemeClr val="tx2"/>
          </a:solidFill>
          <a:latin typeface="맑은 고딕" pitchFamily="50" charset="-127"/>
          <a:ea typeface="맑은 고딕" pitchFamily="50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kumimoji="1" sz="900" b="1">
          <a:solidFill>
            <a:schemeClr val="tx2"/>
          </a:solidFill>
          <a:latin typeface="맑은 고딕" pitchFamily="50" charset="-127"/>
          <a:ea typeface="맑은 고딕" pitchFamily="50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kumimoji="1" sz="900" b="1">
          <a:solidFill>
            <a:schemeClr val="tx2"/>
          </a:solidFill>
          <a:latin typeface="맑은 고딕" pitchFamily="50" charset="-127"/>
          <a:ea typeface="맑은 고딕" pitchFamily="50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kumimoji="1" sz="900" b="1">
          <a:solidFill>
            <a:schemeClr val="tx2"/>
          </a:solidFill>
          <a:latin typeface="맑은 고딕" pitchFamily="50" charset="-127"/>
          <a:ea typeface="맑은 고딕" pitchFamily="50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kumimoji="1" sz="900">
          <a:solidFill>
            <a:schemeClr val="tx2"/>
          </a:solidFill>
          <a:latin typeface="Verdana" pitchFamily="34" charset="0"/>
          <a:ea typeface="굴림" pitchFamily="50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kumimoji="1" sz="900">
          <a:solidFill>
            <a:schemeClr val="tx2"/>
          </a:solidFill>
          <a:latin typeface="Verdana" pitchFamily="34" charset="0"/>
          <a:ea typeface="굴림" pitchFamily="50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kumimoji="1" sz="900">
          <a:solidFill>
            <a:schemeClr val="tx2"/>
          </a:solidFill>
          <a:latin typeface="Verdana" pitchFamily="34" charset="0"/>
          <a:ea typeface="굴림" pitchFamily="50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kumimoji="1" sz="900">
          <a:solidFill>
            <a:schemeClr val="tx2"/>
          </a:solidFill>
          <a:latin typeface="Verdana" pitchFamily="34" charset="0"/>
          <a:ea typeface="굴림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45"/>
          <p:cNvSpPr>
            <a:spLocks noChangeArrowheads="1"/>
          </p:cNvSpPr>
          <p:nvPr/>
        </p:nvSpPr>
        <p:spPr bwMode="auto">
          <a:xfrm>
            <a:off x="7620005" y="522288"/>
            <a:ext cx="2238375" cy="157162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 dirty="0">
              <a:solidFill>
                <a:srgbClr val="000000"/>
              </a:solidFill>
              <a:ea typeface="돋움체" pitchFamily="49" charset="-127"/>
            </a:endParaRPr>
          </a:p>
        </p:txBody>
      </p:sp>
      <p:sp>
        <p:nvSpPr>
          <p:cNvPr id="1027" name="Text Box 33"/>
          <p:cNvSpPr txBox="1">
            <a:spLocks noChangeArrowheads="1"/>
          </p:cNvSpPr>
          <p:nvPr/>
        </p:nvSpPr>
        <p:spPr bwMode="auto">
          <a:xfrm>
            <a:off x="7610478" y="519113"/>
            <a:ext cx="2078038" cy="159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tIns="18000" bIns="18000">
            <a:spAutoFit/>
          </a:bodyPr>
          <a:lstStyle/>
          <a:p>
            <a:pPr algn="just">
              <a:spcBef>
                <a:spcPct val="50000"/>
              </a:spcBef>
            </a:pPr>
            <a:r>
              <a:rPr lang="en-US" altLang="ko-KR" b="1" dirty="0">
                <a:solidFill>
                  <a:srgbClr val="FFFFFF"/>
                </a:solidFill>
                <a:ea typeface="돋움" pitchFamily="50" charset="-127"/>
              </a:rPr>
              <a:t>Description</a:t>
            </a:r>
          </a:p>
        </p:txBody>
      </p:sp>
      <p:sp>
        <p:nvSpPr>
          <p:cNvPr id="1028" name="Rectangle 112"/>
          <p:cNvSpPr>
            <a:spLocks noChangeArrowheads="1"/>
          </p:cNvSpPr>
          <p:nvPr/>
        </p:nvSpPr>
        <p:spPr bwMode="auto">
          <a:xfrm>
            <a:off x="158751" y="152400"/>
            <a:ext cx="7289800" cy="6553200"/>
          </a:xfrm>
          <a:prstGeom prst="rect">
            <a:avLst/>
          </a:prstGeom>
          <a:noFill/>
          <a:ln w="28575">
            <a:solidFill>
              <a:srgbClr val="292929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 dirty="0">
              <a:solidFill>
                <a:srgbClr val="000000"/>
              </a:solidFill>
              <a:ea typeface="돋움체" pitchFamily="49" charset="-127"/>
            </a:endParaRPr>
          </a:p>
        </p:txBody>
      </p:sp>
      <p:sp>
        <p:nvSpPr>
          <p:cNvPr id="1029" name="Line 177"/>
          <p:cNvSpPr>
            <a:spLocks noChangeShapeType="1"/>
          </p:cNvSpPr>
          <p:nvPr/>
        </p:nvSpPr>
        <p:spPr bwMode="auto">
          <a:xfrm>
            <a:off x="881063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1030" name="Text Box 178"/>
          <p:cNvSpPr txBox="1">
            <a:spLocks noChangeArrowheads="1"/>
          </p:cNvSpPr>
          <p:nvPr/>
        </p:nvSpPr>
        <p:spPr bwMode="auto">
          <a:xfrm>
            <a:off x="128595" y="150816"/>
            <a:ext cx="820737" cy="233014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ko-KR" sz="900" dirty="0">
                <a:solidFill>
                  <a:srgbClr val="000000"/>
                </a:solidFill>
                <a:ea typeface="돋움체" pitchFamily="49" charset="-127"/>
              </a:rPr>
              <a:t>Navigation</a:t>
            </a:r>
          </a:p>
        </p:txBody>
      </p:sp>
      <p:pic>
        <p:nvPicPr>
          <p:cNvPr id="1031" name="Picture 184" descr="megalogo"/>
          <p:cNvPicPr>
            <a:picLocks noChangeAspect="1" noChangeArrowheads="1"/>
          </p:cNvPicPr>
          <p:nvPr/>
        </p:nvPicPr>
        <p:blipFill>
          <a:blip r:embed="rId5" cstate="print">
            <a:grayscl/>
          </a:blip>
          <a:srcRect/>
          <a:stretch>
            <a:fillRect/>
          </a:stretch>
        </p:blipFill>
        <p:spPr bwMode="auto">
          <a:xfrm>
            <a:off x="7889876" y="115902"/>
            <a:ext cx="1638300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2" name="Line 176"/>
          <p:cNvSpPr>
            <a:spLocks noChangeShapeType="1"/>
          </p:cNvSpPr>
          <p:nvPr/>
        </p:nvSpPr>
        <p:spPr bwMode="auto">
          <a:xfrm>
            <a:off x="163516" y="393700"/>
            <a:ext cx="7272337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1033" name="Line 22"/>
          <p:cNvSpPr>
            <a:spLocks noChangeShapeType="1"/>
          </p:cNvSpPr>
          <p:nvPr/>
        </p:nvSpPr>
        <p:spPr bwMode="auto">
          <a:xfrm flipV="1">
            <a:off x="7620000" y="38100"/>
            <a:ext cx="0" cy="6777038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1034" name="Rectangle 21"/>
          <p:cNvSpPr>
            <a:spLocks noChangeArrowheads="1"/>
          </p:cNvSpPr>
          <p:nvPr/>
        </p:nvSpPr>
        <p:spPr bwMode="auto">
          <a:xfrm>
            <a:off x="25405" y="38100"/>
            <a:ext cx="9829801" cy="678180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 dirty="0">
              <a:solidFill>
                <a:srgbClr val="000000"/>
              </a:solidFill>
              <a:ea typeface="돋움체" pitchFamily="49" charset="-127"/>
            </a:endParaRPr>
          </a:p>
        </p:txBody>
      </p:sp>
      <p:sp>
        <p:nvSpPr>
          <p:cNvPr id="16" name="날짜 개체 틀 2"/>
          <p:cNvSpPr>
            <a:spLocks noGrp="1"/>
          </p:cNvSpPr>
          <p:nvPr/>
        </p:nvSpPr>
        <p:spPr bwMode="auto">
          <a:xfrm>
            <a:off x="6480179" y="193675"/>
            <a:ext cx="1116013" cy="1714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fld id="{4FEAC176-FF0C-4D54-94AA-1D1798A811F4}" type="datetime4">
              <a:rPr lang="ko-KR" altLang="en-US" smtClean="0">
                <a:solidFill>
                  <a:srgbClr val="000000"/>
                </a:solidFill>
              </a:rPr>
              <a:pPr>
                <a:defRPr/>
              </a:pPr>
              <a:t>2023년 11월 27일</a:t>
            </a:fld>
            <a:endParaRPr lang="en-US" altLang="ko-KR" dirty="0">
              <a:solidFill>
                <a:srgbClr val="000000"/>
              </a:solidFill>
            </a:endParaRPr>
          </a:p>
        </p:txBody>
      </p:sp>
      <p:sp>
        <p:nvSpPr>
          <p:cNvPr id="17" name="Text Box 157"/>
          <p:cNvSpPr txBox="1">
            <a:spLocks noChangeArrowheads="1"/>
          </p:cNvSpPr>
          <p:nvPr/>
        </p:nvSpPr>
        <p:spPr bwMode="auto">
          <a:xfrm>
            <a:off x="5678947" y="158751"/>
            <a:ext cx="382133" cy="2330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0000" tIns="46800" rIns="90000" bIns="4680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 algn="r">
              <a:defRPr/>
            </a:pPr>
            <a:fld id="{322536FA-33F4-48DE-BDF7-713FE1D976B6}" type="slidenum">
              <a:rPr lang="en-US" altLang="ko-KR" sz="900">
                <a:solidFill>
                  <a:srgbClr val="000000"/>
                </a:solidFill>
                <a:ea typeface="굴림" pitchFamily="50" charset="-127"/>
              </a:rPr>
              <a:pPr algn="r">
                <a:defRPr/>
              </a:pPr>
              <a:t>‹#›</a:t>
            </a:fld>
            <a:endParaRPr lang="en-US" altLang="ko-KR" sz="900" dirty="0">
              <a:solidFill>
                <a:srgbClr val="000000"/>
              </a:solidFill>
              <a:ea typeface="굴림" pitchFamily="50" charset="-127"/>
            </a:endParaRPr>
          </a:p>
        </p:txBody>
      </p:sp>
      <p:sp>
        <p:nvSpPr>
          <p:cNvPr id="18" name="Line 179"/>
          <p:cNvSpPr>
            <a:spLocks noChangeShapeType="1"/>
          </p:cNvSpPr>
          <p:nvPr/>
        </p:nvSpPr>
        <p:spPr bwMode="auto">
          <a:xfrm>
            <a:off x="6480175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19" name="Text Box 180"/>
          <p:cNvSpPr txBox="1">
            <a:spLocks noChangeArrowheads="1"/>
          </p:cNvSpPr>
          <p:nvPr/>
        </p:nvSpPr>
        <p:spPr bwMode="auto">
          <a:xfrm>
            <a:off x="5946775" y="158764"/>
            <a:ext cx="676275" cy="233363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ko-KR" sz="900" dirty="0">
                <a:solidFill>
                  <a:srgbClr val="000000"/>
                </a:solidFill>
              </a:rPr>
              <a:t>Date</a:t>
            </a:r>
          </a:p>
        </p:txBody>
      </p:sp>
      <p:sp>
        <p:nvSpPr>
          <p:cNvPr id="22" name="Line 181"/>
          <p:cNvSpPr>
            <a:spLocks noChangeShapeType="1"/>
          </p:cNvSpPr>
          <p:nvPr/>
        </p:nvSpPr>
        <p:spPr bwMode="auto">
          <a:xfrm>
            <a:off x="6072188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23" name="Line 179"/>
          <p:cNvSpPr>
            <a:spLocks noChangeShapeType="1"/>
          </p:cNvSpPr>
          <p:nvPr/>
        </p:nvSpPr>
        <p:spPr bwMode="auto">
          <a:xfrm>
            <a:off x="5694363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24" name="Text Box 180"/>
          <p:cNvSpPr txBox="1">
            <a:spLocks noChangeArrowheads="1"/>
          </p:cNvSpPr>
          <p:nvPr/>
        </p:nvSpPr>
        <p:spPr bwMode="auto">
          <a:xfrm>
            <a:off x="5132388" y="158764"/>
            <a:ext cx="676275" cy="233363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ko-KR" sz="900" dirty="0">
                <a:solidFill>
                  <a:srgbClr val="000000"/>
                </a:solidFill>
              </a:rPr>
              <a:t>Page</a:t>
            </a:r>
          </a:p>
        </p:txBody>
      </p:sp>
      <p:sp>
        <p:nvSpPr>
          <p:cNvPr id="25" name="Line 181"/>
          <p:cNvSpPr>
            <a:spLocks noChangeShapeType="1"/>
          </p:cNvSpPr>
          <p:nvPr/>
        </p:nvSpPr>
        <p:spPr bwMode="auto">
          <a:xfrm>
            <a:off x="5238750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26" name="Line 179"/>
          <p:cNvSpPr>
            <a:spLocks noChangeShapeType="1"/>
          </p:cNvSpPr>
          <p:nvPr/>
        </p:nvSpPr>
        <p:spPr bwMode="auto">
          <a:xfrm>
            <a:off x="4873625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27" name="Text Box 180"/>
          <p:cNvSpPr txBox="1">
            <a:spLocks noChangeArrowheads="1"/>
          </p:cNvSpPr>
          <p:nvPr/>
        </p:nvSpPr>
        <p:spPr bwMode="auto">
          <a:xfrm>
            <a:off x="4356104" y="158764"/>
            <a:ext cx="676275" cy="233363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ko-KR" sz="900" dirty="0">
                <a:solidFill>
                  <a:srgbClr val="000000"/>
                </a:solidFill>
              </a:rPr>
              <a:t>Ver.</a:t>
            </a:r>
          </a:p>
        </p:txBody>
      </p:sp>
      <p:sp>
        <p:nvSpPr>
          <p:cNvPr id="28" name="Text Box 180"/>
          <p:cNvSpPr txBox="1">
            <a:spLocks noChangeArrowheads="1"/>
          </p:cNvSpPr>
          <p:nvPr/>
        </p:nvSpPr>
        <p:spPr bwMode="auto">
          <a:xfrm>
            <a:off x="4837113" y="150813"/>
            <a:ext cx="431800" cy="234950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ko-KR" sz="900" dirty="0">
                <a:solidFill>
                  <a:srgbClr val="000000"/>
                </a:solidFill>
              </a:rPr>
              <a:t>1.0</a:t>
            </a:r>
          </a:p>
        </p:txBody>
      </p:sp>
      <p:sp>
        <p:nvSpPr>
          <p:cNvPr id="29" name="Line 181"/>
          <p:cNvSpPr>
            <a:spLocks noChangeShapeType="1"/>
          </p:cNvSpPr>
          <p:nvPr/>
        </p:nvSpPr>
        <p:spPr bwMode="auto">
          <a:xfrm>
            <a:off x="4519613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endParaRPr lang="ko-KR" alt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05742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062" r:id="rId1"/>
    <p:sldLayoutId id="2147486065" r:id="rId2"/>
    <p:sldLayoutId id="2147486066" r:id="rId3"/>
  </p:sldLayoutIdLst>
  <p:hf sldNum="0" hdr="0" ftr="0"/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kumimoji="1" sz="900" b="1">
          <a:solidFill>
            <a:schemeClr val="tx2"/>
          </a:solidFill>
          <a:latin typeface="맑은 고딕" pitchFamily="50" charset="-127"/>
          <a:ea typeface="맑은 고딕" pitchFamily="50" charset="-127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kumimoji="1" sz="900" b="1">
          <a:solidFill>
            <a:schemeClr val="tx2"/>
          </a:solidFill>
          <a:latin typeface="맑은 고딕" pitchFamily="50" charset="-127"/>
          <a:ea typeface="맑은 고딕" pitchFamily="50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kumimoji="1" sz="900" b="1">
          <a:solidFill>
            <a:schemeClr val="tx2"/>
          </a:solidFill>
          <a:latin typeface="맑은 고딕" pitchFamily="50" charset="-127"/>
          <a:ea typeface="맑은 고딕" pitchFamily="50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kumimoji="1" sz="900" b="1">
          <a:solidFill>
            <a:schemeClr val="tx2"/>
          </a:solidFill>
          <a:latin typeface="맑은 고딕" pitchFamily="50" charset="-127"/>
          <a:ea typeface="맑은 고딕" pitchFamily="50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kumimoji="1" sz="900" b="1">
          <a:solidFill>
            <a:schemeClr val="tx2"/>
          </a:solidFill>
          <a:latin typeface="맑은 고딕" pitchFamily="50" charset="-127"/>
          <a:ea typeface="맑은 고딕" pitchFamily="50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kumimoji="1" sz="900">
          <a:solidFill>
            <a:schemeClr val="tx2"/>
          </a:solidFill>
          <a:latin typeface="Verdana" pitchFamily="34" charset="0"/>
          <a:ea typeface="굴림" pitchFamily="50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kumimoji="1" sz="900">
          <a:solidFill>
            <a:schemeClr val="tx2"/>
          </a:solidFill>
          <a:latin typeface="Verdana" pitchFamily="34" charset="0"/>
          <a:ea typeface="굴림" pitchFamily="50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kumimoji="1" sz="900">
          <a:solidFill>
            <a:schemeClr val="tx2"/>
          </a:solidFill>
          <a:latin typeface="Verdana" pitchFamily="34" charset="0"/>
          <a:ea typeface="굴림" pitchFamily="50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kumimoji="1" sz="900">
          <a:solidFill>
            <a:schemeClr val="tx2"/>
          </a:solidFill>
          <a:latin typeface="Verdana" pitchFamily="34" charset="0"/>
          <a:ea typeface="굴림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45"/>
          <p:cNvSpPr>
            <a:spLocks noChangeArrowheads="1"/>
          </p:cNvSpPr>
          <p:nvPr/>
        </p:nvSpPr>
        <p:spPr bwMode="auto">
          <a:xfrm>
            <a:off x="7620004" y="522288"/>
            <a:ext cx="2238375" cy="157162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 dirty="0">
              <a:solidFill>
                <a:srgbClr val="000000"/>
              </a:solidFill>
              <a:ea typeface="돋움체" pitchFamily="49" charset="-127"/>
            </a:endParaRPr>
          </a:p>
        </p:txBody>
      </p:sp>
      <p:sp>
        <p:nvSpPr>
          <p:cNvPr id="1027" name="Text Box 33"/>
          <p:cNvSpPr txBox="1">
            <a:spLocks noChangeArrowheads="1"/>
          </p:cNvSpPr>
          <p:nvPr/>
        </p:nvSpPr>
        <p:spPr bwMode="auto">
          <a:xfrm>
            <a:off x="7610480" y="519113"/>
            <a:ext cx="2078038" cy="159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tIns="18000" bIns="18000">
            <a:spAutoFit/>
          </a:bodyPr>
          <a:lstStyle/>
          <a:p>
            <a:pPr algn="just">
              <a:spcBef>
                <a:spcPct val="50000"/>
              </a:spcBef>
            </a:pPr>
            <a:r>
              <a:rPr lang="en-US" altLang="ko-KR" b="1" dirty="0">
                <a:solidFill>
                  <a:srgbClr val="FFFFFF"/>
                </a:solidFill>
                <a:ea typeface="돋움" pitchFamily="50" charset="-127"/>
              </a:rPr>
              <a:t>Description</a:t>
            </a:r>
          </a:p>
        </p:txBody>
      </p:sp>
      <p:sp>
        <p:nvSpPr>
          <p:cNvPr id="1028" name="Rectangle 112"/>
          <p:cNvSpPr>
            <a:spLocks noChangeArrowheads="1"/>
          </p:cNvSpPr>
          <p:nvPr/>
        </p:nvSpPr>
        <p:spPr bwMode="auto">
          <a:xfrm>
            <a:off x="158751" y="152400"/>
            <a:ext cx="7289800" cy="6553200"/>
          </a:xfrm>
          <a:prstGeom prst="rect">
            <a:avLst/>
          </a:prstGeom>
          <a:noFill/>
          <a:ln w="28575">
            <a:solidFill>
              <a:srgbClr val="292929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 dirty="0">
              <a:solidFill>
                <a:srgbClr val="000000"/>
              </a:solidFill>
              <a:ea typeface="돋움체" pitchFamily="49" charset="-127"/>
            </a:endParaRPr>
          </a:p>
        </p:txBody>
      </p:sp>
      <p:sp>
        <p:nvSpPr>
          <p:cNvPr id="1029" name="Line 177"/>
          <p:cNvSpPr>
            <a:spLocks noChangeShapeType="1"/>
          </p:cNvSpPr>
          <p:nvPr/>
        </p:nvSpPr>
        <p:spPr bwMode="auto">
          <a:xfrm>
            <a:off x="881063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 dirty="0">
              <a:solidFill>
                <a:srgbClr val="000000"/>
              </a:solidFill>
              <a:ea typeface="굴림"/>
            </a:endParaRPr>
          </a:p>
        </p:txBody>
      </p:sp>
      <p:sp>
        <p:nvSpPr>
          <p:cNvPr id="1030" name="Text Box 178"/>
          <p:cNvSpPr txBox="1">
            <a:spLocks noChangeArrowheads="1"/>
          </p:cNvSpPr>
          <p:nvPr/>
        </p:nvSpPr>
        <p:spPr bwMode="auto">
          <a:xfrm>
            <a:off x="128593" y="150818"/>
            <a:ext cx="820737" cy="233014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ko-KR" sz="900" dirty="0">
                <a:solidFill>
                  <a:srgbClr val="000000"/>
                </a:solidFill>
                <a:ea typeface="돋움체" pitchFamily="49" charset="-127"/>
              </a:rPr>
              <a:t>Navigation</a:t>
            </a:r>
          </a:p>
        </p:txBody>
      </p:sp>
      <p:pic>
        <p:nvPicPr>
          <p:cNvPr id="1031" name="Picture 184" descr="megalogo"/>
          <p:cNvPicPr>
            <a:picLocks noChangeAspect="1" noChangeArrowheads="1"/>
          </p:cNvPicPr>
          <p:nvPr/>
        </p:nvPicPr>
        <p:blipFill>
          <a:blip r:embed="rId6" cstate="print">
            <a:grayscl/>
          </a:blip>
          <a:srcRect/>
          <a:stretch>
            <a:fillRect/>
          </a:stretch>
        </p:blipFill>
        <p:spPr bwMode="auto">
          <a:xfrm>
            <a:off x="7889878" y="115899"/>
            <a:ext cx="1638301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2" name="Line 176"/>
          <p:cNvSpPr>
            <a:spLocks noChangeShapeType="1"/>
          </p:cNvSpPr>
          <p:nvPr/>
        </p:nvSpPr>
        <p:spPr bwMode="auto">
          <a:xfrm>
            <a:off x="163517" y="393700"/>
            <a:ext cx="7272337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 dirty="0">
              <a:solidFill>
                <a:srgbClr val="000000"/>
              </a:solidFill>
              <a:ea typeface="굴림"/>
            </a:endParaRPr>
          </a:p>
        </p:txBody>
      </p:sp>
      <p:sp>
        <p:nvSpPr>
          <p:cNvPr id="1033" name="Line 22"/>
          <p:cNvSpPr>
            <a:spLocks noChangeShapeType="1"/>
          </p:cNvSpPr>
          <p:nvPr/>
        </p:nvSpPr>
        <p:spPr bwMode="auto">
          <a:xfrm flipV="1">
            <a:off x="7619999" y="38100"/>
            <a:ext cx="0" cy="6777038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en-US" dirty="0">
              <a:solidFill>
                <a:srgbClr val="000000"/>
              </a:solidFill>
              <a:ea typeface="굴림"/>
            </a:endParaRPr>
          </a:p>
        </p:txBody>
      </p:sp>
      <p:sp>
        <p:nvSpPr>
          <p:cNvPr id="1034" name="Rectangle 21"/>
          <p:cNvSpPr>
            <a:spLocks noChangeArrowheads="1"/>
          </p:cNvSpPr>
          <p:nvPr/>
        </p:nvSpPr>
        <p:spPr bwMode="auto">
          <a:xfrm>
            <a:off x="25404" y="38100"/>
            <a:ext cx="9829801" cy="678180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 dirty="0">
              <a:solidFill>
                <a:srgbClr val="000000"/>
              </a:solidFill>
              <a:ea typeface="돋움체" pitchFamily="49" charset="-127"/>
            </a:endParaRPr>
          </a:p>
        </p:txBody>
      </p:sp>
      <p:sp>
        <p:nvSpPr>
          <p:cNvPr id="16" name="날짜 개체 틀 2"/>
          <p:cNvSpPr>
            <a:spLocks noGrp="1"/>
          </p:cNvSpPr>
          <p:nvPr/>
        </p:nvSpPr>
        <p:spPr bwMode="auto">
          <a:xfrm>
            <a:off x="6480175" y="193675"/>
            <a:ext cx="1116013" cy="1714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fld id="{4FEAC176-FF0C-4D54-94AA-1D1798A811F4}" type="datetime4">
              <a:rPr lang="ko-KR" altLang="en-US" smtClean="0">
                <a:solidFill>
                  <a:srgbClr val="000000"/>
                </a:solidFill>
              </a:rPr>
              <a:pPr>
                <a:defRPr/>
              </a:pPr>
              <a:t>2023년 11월 27일</a:t>
            </a:fld>
            <a:endParaRPr lang="en-US" altLang="ko-KR" dirty="0">
              <a:solidFill>
                <a:srgbClr val="000000"/>
              </a:solidFill>
            </a:endParaRPr>
          </a:p>
        </p:txBody>
      </p:sp>
      <p:sp>
        <p:nvSpPr>
          <p:cNvPr id="17" name="Text Box 157"/>
          <p:cNvSpPr txBox="1">
            <a:spLocks noChangeArrowheads="1"/>
          </p:cNvSpPr>
          <p:nvPr/>
        </p:nvSpPr>
        <p:spPr bwMode="auto">
          <a:xfrm>
            <a:off x="5678946" y="158751"/>
            <a:ext cx="382133" cy="2330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0000" tIns="46800" rIns="90000" bIns="4680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 algn="r">
              <a:defRPr/>
            </a:pPr>
            <a:fld id="{322536FA-33F4-48DE-BDF7-713FE1D976B6}" type="slidenum">
              <a:rPr lang="en-US" altLang="ko-KR" sz="900">
                <a:solidFill>
                  <a:srgbClr val="000000"/>
                </a:solidFill>
                <a:ea typeface="굴림" pitchFamily="50" charset="-127"/>
              </a:rPr>
              <a:pPr algn="r">
                <a:defRPr/>
              </a:pPr>
              <a:t>‹#›</a:t>
            </a:fld>
            <a:endParaRPr lang="en-US" altLang="ko-KR" sz="900" dirty="0">
              <a:solidFill>
                <a:srgbClr val="000000"/>
              </a:solidFill>
              <a:ea typeface="굴림" pitchFamily="50" charset="-127"/>
            </a:endParaRPr>
          </a:p>
        </p:txBody>
      </p:sp>
      <p:sp>
        <p:nvSpPr>
          <p:cNvPr id="18" name="Line 179"/>
          <p:cNvSpPr>
            <a:spLocks noChangeShapeType="1"/>
          </p:cNvSpPr>
          <p:nvPr/>
        </p:nvSpPr>
        <p:spPr bwMode="auto">
          <a:xfrm>
            <a:off x="6480175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19" name="Text Box 180"/>
          <p:cNvSpPr txBox="1">
            <a:spLocks noChangeArrowheads="1"/>
          </p:cNvSpPr>
          <p:nvPr/>
        </p:nvSpPr>
        <p:spPr bwMode="auto">
          <a:xfrm>
            <a:off x="5946775" y="158761"/>
            <a:ext cx="676275" cy="233363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ko-KR" sz="900" dirty="0">
                <a:solidFill>
                  <a:srgbClr val="000000"/>
                </a:solidFill>
              </a:rPr>
              <a:t>Date</a:t>
            </a:r>
          </a:p>
        </p:txBody>
      </p:sp>
      <p:sp>
        <p:nvSpPr>
          <p:cNvPr id="22" name="Line 181"/>
          <p:cNvSpPr>
            <a:spLocks noChangeShapeType="1"/>
          </p:cNvSpPr>
          <p:nvPr/>
        </p:nvSpPr>
        <p:spPr bwMode="auto">
          <a:xfrm>
            <a:off x="6072188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23" name="Line 179"/>
          <p:cNvSpPr>
            <a:spLocks noChangeShapeType="1"/>
          </p:cNvSpPr>
          <p:nvPr/>
        </p:nvSpPr>
        <p:spPr bwMode="auto">
          <a:xfrm>
            <a:off x="5694362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24" name="Text Box 180"/>
          <p:cNvSpPr txBox="1">
            <a:spLocks noChangeArrowheads="1"/>
          </p:cNvSpPr>
          <p:nvPr/>
        </p:nvSpPr>
        <p:spPr bwMode="auto">
          <a:xfrm>
            <a:off x="5132388" y="158761"/>
            <a:ext cx="676275" cy="233363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ko-KR" sz="900" dirty="0">
                <a:solidFill>
                  <a:srgbClr val="000000"/>
                </a:solidFill>
              </a:rPr>
              <a:t>Page</a:t>
            </a:r>
          </a:p>
        </p:txBody>
      </p:sp>
      <p:sp>
        <p:nvSpPr>
          <p:cNvPr id="25" name="Line 181"/>
          <p:cNvSpPr>
            <a:spLocks noChangeShapeType="1"/>
          </p:cNvSpPr>
          <p:nvPr/>
        </p:nvSpPr>
        <p:spPr bwMode="auto">
          <a:xfrm>
            <a:off x="5238750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26" name="Line 179"/>
          <p:cNvSpPr>
            <a:spLocks noChangeShapeType="1"/>
          </p:cNvSpPr>
          <p:nvPr/>
        </p:nvSpPr>
        <p:spPr bwMode="auto">
          <a:xfrm>
            <a:off x="4873625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27" name="Text Box 180"/>
          <p:cNvSpPr txBox="1">
            <a:spLocks noChangeArrowheads="1"/>
          </p:cNvSpPr>
          <p:nvPr/>
        </p:nvSpPr>
        <p:spPr bwMode="auto">
          <a:xfrm>
            <a:off x="4356104" y="158761"/>
            <a:ext cx="676275" cy="233363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ko-KR" sz="900" dirty="0">
                <a:solidFill>
                  <a:srgbClr val="000000"/>
                </a:solidFill>
              </a:rPr>
              <a:t>Ver.</a:t>
            </a:r>
          </a:p>
        </p:txBody>
      </p:sp>
      <p:sp>
        <p:nvSpPr>
          <p:cNvPr id="28" name="Text Box 180"/>
          <p:cNvSpPr txBox="1">
            <a:spLocks noChangeArrowheads="1"/>
          </p:cNvSpPr>
          <p:nvPr/>
        </p:nvSpPr>
        <p:spPr bwMode="auto">
          <a:xfrm>
            <a:off x="4837113" y="150813"/>
            <a:ext cx="431802" cy="234950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ko-KR" sz="900" dirty="0">
                <a:solidFill>
                  <a:srgbClr val="000000"/>
                </a:solidFill>
              </a:rPr>
              <a:t>1.0</a:t>
            </a:r>
          </a:p>
        </p:txBody>
      </p:sp>
      <p:sp>
        <p:nvSpPr>
          <p:cNvPr id="29" name="Line 181"/>
          <p:cNvSpPr>
            <a:spLocks noChangeShapeType="1"/>
          </p:cNvSpPr>
          <p:nvPr/>
        </p:nvSpPr>
        <p:spPr bwMode="auto">
          <a:xfrm>
            <a:off x="4519613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endParaRPr lang="ko-KR" alt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89235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068" r:id="rId1"/>
    <p:sldLayoutId id="2147486070" r:id="rId2"/>
    <p:sldLayoutId id="2147486071" r:id="rId3"/>
    <p:sldLayoutId id="2147486072" r:id="rId4"/>
  </p:sldLayoutIdLst>
  <p:hf sldNum="0" hdr="0" ftr="0"/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kumimoji="1" sz="900" b="1">
          <a:solidFill>
            <a:schemeClr val="tx2"/>
          </a:solidFill>
          <a:latin typeface="맑은 고딕" pitchFamily="50" charset="-127"/>
          <a:ea typeface="맑은 고딕" pitchFamily="50" charset="-127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kumimoji="1" sz="900" b="1">
          <a:solidFill>
            <a:schemeClr val="tx2"/>
          </a:solidFill>
          <a:latin typeface="맑은 고딕" pitchFamily="50" charset="-127"/>
          <a:ea typeface="맑은 고딕" pitchFamily="50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kumimoji="1" sz="900" b="1">
          <a:solidFill>
            <a:schemeClr val="tx2"/>
          </a:solidFill>
          <a:latin typeface="맑은 고딕" pitchFamily="50" charset="-127"/>
          <a:ea typeface="맑은 고딕" pitchFamily="50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kumimoji="1" sz="900" b="1">
          <a:solidFill>
            <a:schemeClr val="tx2"/>
          </a:solidFill>
          <a:latin typeface="맑은 고딕" pitchFamily="50" charset="-127"/>
          <a:ea typeface="맑은 고딕" pitchFamily="50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kumimoji="1" sz="900" b="1">
          <a:solidFill>
            <a:schemeClr val="tx2"/>
          </a:solidFill>
          <a:latin typeface="맑은 고딕" pitchFamily="50" charset="-127"/>
          <a:ea typeface="맑은 고딕" pitchFamily="50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kumimoji="1" sz="900">
          <a:solidFill>
            <a:schemeClr val="tx2"/>
          </a:solidFill>
          <a:latin typeface="Verdana" pitchFamily="34" charset="0"/>
          <a:ea typeface="굴림" pitchFamily="50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kumimoji="1" sz="900">
          <a:solidFill>
            <a:schemeClr val="tx2"/>
          </a:solidFill>
          <a:latin typeface="Verdana" pitchFamily="34" charset="0"/>
          <a:ea typeface="굴림" pitchFamily="50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kumimoji="1" sz="900">
          <a:solidFill>
            <a:schemeClr val="tx2"/>
          </a:solidFill>
          <a:latin typeface="Verdana" pitchFamily="34" charset="0"/>
          <a:ea typeface="굴림" pitchFamily="50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kumimoji="1" sz="900">
          <a:solidFill>
            <a:schemeClr val="tx2"/>
          </a:solidFill>
          <a:latin typeface="Verdana" pitchFamily="34" charset="0"/>
          <a:ea typeface="굴림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40" y="365129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40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6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958AFBF6-DF52-4770-BA1A-CACE4B5C2E6A}" type="datetimeFigureOut">
              <a:rPr kumimoji="0" lang="ko-KR" altLang="en-US" smtClean="0">
                <a:solidFill>
                  <a:prstClr val="black">
                    <a:tint val="75000"/>
                  </a:prstClr>
                </a:solidFill>
                <a:latin typeface="Calibri"/>
                <a:ea typeface="맑은 고딕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2023-11-27</a:t>
            </a:fld>
            <a:endParaRPr kumimoji="0" lang="ko-KR" altLang="en-US">
              <a:solidFill>
                <a:prstClr val="black">
                  <a:tint val="75000"/>
                </a:prstClr>
              </a:solidFill>
              <a:latin typeface="Calibri"/>
              <a:ea typeface="맑은 고딕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5" y="6356356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kumimoji="0" lang="ko-KR" altLang="en-US">
              <a:solidFill>
                <a:prstClr val="black">
                  <a:tint val="75000"/>
                </a:prstClr>
              </a:solidFill>
              <a:latin typeface="Calibri"/>
              <a:ea typeface="맑은 고딕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6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D4B680DC-9C57-47C7-82F0-8C34A6462AC5}" type="slidenum">
              <a:rPr kumimoji="0" lang="ko-KR" altLang="en-US" smtClean="0">
                <a:solidFill>
                  <a:prstClr val="black">
                    <a:tint val="75000"/>
                  </a:prstClr>
                </a:solidFill>
                <a:latin typeface="Calibri"/>
                <a:ea typeface="맑은 고딕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kumimoji="0" lang="ko-KR" altLang="en-US">
              <a:solidFill>
                <a:prstClr val="black">
                  <a:tint val="75000"/>
                </a:prstClr>
              </a:solidFill>
              <a:latin typeface="Calibri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4219571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074" r:id="rId1"/>
    <p:sldLayoutId id="2147486075" r:id="rId2"/>
    <p:sldLayoutId id="2147486076" r:id="rId3"/>
    <p:sldLayoutId id="2147486077" r:id="rId4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07941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097" r:id="rId1"/>
    <p:sldLayoutId id="2147486098" r:id="rId2"/>
    <p:sldLayoutId id="2147486099" r:id="rId3"/>
    <p:sldLayoutId id="2147486100" r:id="rId4"/>
    <p:sldLayoutId id="2147486103" r:id="rId5"/>
    <p:sldLayoutId id="2147486104" r:id="rId6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6114" userDrawn="1">
          <p15:clr>
            <a:srgbClr val="F26B43"/>
          </p15:clr>
        </p15:guide>
        <p15:guide id="2" pos="126" userDrawn="1">
          <p15:clr>
            <a:srgbClr val="F26B43"/>
          </p15:clr>
        </p15:guide>
        <p15:guide id="3" orient="horz" pos="119" userDrawn="1">
          <p15:clr>
            <a:srgbClr val="F26B43"/>
          </p15:clr>
        </p15:guide>
        <p15:guide id="4" orient="horz" pos="4201" userDrawn="1">
          <p15:clr>
            <a:srgbClr val="F26B43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927723793"/>
              </p:ext>
            </p:extLst>
          </p:nvPr>
        </p:nvGraphicFramePr>
        <p:xfrm>
          <a:off x="4" y="0"/>
          <a:ext cx="9911743" cy="6865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94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534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194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194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9999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16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spc="-5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Navigation</a:t>
                      </a:r>
                      <a:endParaRPr lang="ko-KR" altLang="en-US" sz="900" b="1" spc="-5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spc="-5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spc="-5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Page No.</a:t>
                      </a:r>
                      <a:endParaRPr lang="ko-KR" altLang="en-US" sz="900" b="1" spc="-5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spc="-5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spc="-5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lang="ko-KR" altLang="en-US" sz="900" b="1" spc="-5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49200">
                <a:tc gridSpan="4">
                  <a:txBody>
                    <a:bodyPr/>
                    <a:lstStyle/>
                    <a:p>
                      <a:pPr algn="ctr" latinLnBrk="1"/>
                      <a:endParaRPr lang="ko-KR" altLang="en-US" sz="900" b="0" spc="-5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spc="-5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31" name="Text Box 157"/>
          <p:cNvSpPr txBox="1">
            <a:spLocks noChangeArrowheads="1"/>
          </p:cNvSpPr>
          <p:nvPr/>
        </p:nvSpPr>
        <p:spPr bwMode="auto">
          <a:xfrm>
            <a:off x="7396123" y="-16471"/>
            <a:ext cx="706287" cy="2330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90000" tIns="46800" rIns="90000" bIns="46800">
            <a:spAutoFit/>
          </a:bodyPr>
          <a:lstStyle>
            <a:lvl1pPr eaLnBrk="0" hangingPunct="0">
              <a:defRPr kumimoji="1" sz="800">
                <a:solidFill>
                  <a:schemeClr val="tx1"/>
                </a:solidFill>
                <a:latin typeface="Verdana" pitchFamily="34" charset="0"/>
                <a:ea typeface="돋움체" pitchFamily="49" charset="-127"/>
              </a:defRPr>
            </a:lvl1pPr>
            <a:lvl2pPr marL="742950" indent="-285750" eaLnBrk="0" hangingPunct="0">
              <a:defRPr kumimoji="1" sz="800">
                <a:solidFill>
                  <a:schemeClr val="tx1"/>
                </a:solidFill>
                <a:latin typeface="Verdana" pitchFamily="34" charset="0"/>
                <a:ea typeface="돋움체" pitchFamily="49" charset="-127"/>
              </a:defRPr>
            </a:lvl2pPr>
            <a:lvl3pPr marL="1143000" indent="-228600" eaLnBrk="0" hangingPunct="0">
              <a:defRPr kumimoji="1" sz="800">
                <a:solidFill>
                  <a:schemeClr val="tx1"/>
                </a:solidFill>
                <a:latin typeface="Verdana" pitchFamily="34" charset="0"/>
                <a:ea typeface="돋움체" pitchFamily="49" charset="-127"/>
              </a:defRPr>
            </a:lvl3pPr>
            <a:lvl4pPr marL="1600200" indent="-228600" eaLnBrk="0" hangingPunct="0">
              <a:defRPr kumimoji="1" sz="800">
                <a:solidFill>
                  <a:schemeClr val="tx1"/>
                </a:solidFill>
                <a:latin typeface="Verdana" pitchFamily="34" charset="0"/>
                <a:ea typeface="돋움체" pitchFamily="49" charset="-127"/>
              </a:defRPr>
            </a:lvl4pPr>
            <a:lvl5pPr marL="2057400" indent="-228600" eaLnBrk="0" hangingPunct="0">
              <a:defRPr kumimoji="1" sz="800">
                <a:solidFill>
                  <a:schemeClr val="tx1"/>
                </a:solidFill>
                <a:latin typeface="Verdana" pitchFamily="34" charset="0"/>
                <a:ea typeface="돋움체" pitchFamily="49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Verdana" pitchFamily="34" charset="0"/>
                <a:ea typeface="돋움체" pitchFamily="49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Verdana" pitchFamily="34" charset="0"/>
                <a:ea typeface="돋움체" pitchFamily="49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Verdana" pitchFamily="34" charset="0"/>
                <a:ea typeface="돋움체" pitchFamily="49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Verdana" pitchFamily="34" charset="0"/>
                <a:ea typeface="돋움체" pitchFamily="49" charset="-127"/>
              </a:defRPr>
            </a:lvl9pPr>
          </a:lstStyle>
          <a:p>
            <a:pPr algn="ctr" eaLnBrk="1" hangingPunct="1">
              <a:defRPr/>
            </a:pPr>
            <a:fld id="{24D5A0FE-482E-45D8-A812-A033F8BB599D}" type="slidenum">
              <a:rPr lang="en-US" altLang="ko-KR" sz="900" spc="-5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ctr" eaLnBrk="1" hangingPunct="1">
                <a:defRPr/>
              </a:pPr>
              <a:t>‹#›</a:t>
            </a:fld>
            <a:endParaRPr lang="en-US" altLang="ko-KR" sz="900" spc="-5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32" name="Rectangle 159"/>
          <p:cNvSpPr>
            <a:spLocks noGrp="1" noChangeArrowheads="1"/>
          </p:cNvSpPr>
          <p:nvPr>
            <p:ph type="title"/>
          </p:nvPr>
        </p:nvSpPr>
        <p:spPr bwMode="auto">
          <a:xfrm>
            <a:off x="723592" y="-4142"/>
            <a:ext cx="5957600" cy="2119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966485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106" r:id="rId1"/>
    <p:sldLayoutId id="2147486107" r:id="rId2"/>
    <p:sldLayoutId id="2147486108" r:id="rId3"/>
    <p:sldLayoutId id="2147486109" r:id="rId4"/>
    <p:sldLayoutId id="2147486110" r:id="rId5"/>
    <p:sldLayoutId id="2147486111" r:id="rId6"/>
    <p:sldLayoutId id="2147486112" r:id="rId7"/>
    <p:sldLayoutId id="2147486113" r:id="rId8"/>
    <p:sldLayoutId id="2147486114" r:id="rId9"/>
    <p:sldLayoutId id="2147486115" r:id="rId10"/>
    <p:sldLayoutId id="2147486116" r:id="rId11"/>
    <p:sldLayoutId id="2147486117" r:id="rId12"/>
  </p:sldLayoutIdLst>
  <p:hf sldNum="0" hdr="0" ftr="0"/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kumimoji="1" sz="900" b="1" spc="-50" baseline="0">
          <a:solidFill>
            <a:schemeClr val="tx2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kumimoji="1" sz="900" b="1">
          <a:solidFill>
            <a:schemeClr val="tx2"/>
          </a:solidFill>
          <a:latin typeface="굴림" pitchFamily="50" charset="-127"/>
          <a:ea typeface="굴림" pitchFamily="50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kumimoji="1" sz="900" b="1">
          <a:solidFill>
            <a:schemeClr val="tx2"/>
          </a:solidFill>
          <a:latin typeface="굴림" pitchFamily="50" charset="-127"/>
          <a:ea typeface="굴림" pitchFamily="50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kumimoji="1" sz="900" b="1">
          <a:solidFill>
            <a:schemeClr val="tx2"/>
          </a:solidFill>
          <a:latin typeface="굴림" pitchFamily="50" charset="-127"/>
          <a:ea typeface="굴림" pitchFamily="50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kumimoji="1" sz="900" b="1">
          <a:solidFill>
            <a:schemeClr val="tx2"/>
          </a:solidFill>
          <a:latin typeface="굴림" pitchFamily="50" charset="-127"/>
          <a:ea typeface="굴림" pitchFamily="50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kumimoji="1" sz="900">
          <a:solidFill>
            <a:schemeClr val="tx2"/>
          </a:solidFill>
          <a:latin typeface="Verdana" pitchFamily="34" charset="0"/>
          <a:ea typeface="굴림" pitchFamily="50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kumimoji="1" sz="900">
          <a:solidFill>
            <a:schemeClr val="tx2"/>
          </a:solidFill>
          <a:latin typeface="Verdana" pitchFamily="34" charset="0"/>
          <a:ea typeface="굴림" pitchFamily="50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kumimoji="1" sz="900">
          <a:solidFill>
            <a:schemeClr val="tx2"/>
          </a:solidFill>
          <a:latin typeface="Verdana" pitchFamily="34" charset="0"/>
          <a:ea typeface="굴림" pitchFamily="50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kumimoji="1" sz="900">
          <a:solidFill>
            <a:schemeClr val="tx2"/>
          </a:solidFill>
          <a:latin typeface="Verdana" pitchFamily="34" charset="0"/>
          <a:ea typeface="굴림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russelgn.megastudy.net/intro/2024/first/index.asp" TargetMode="External"/><Relationship Id="rId1" Type="http://schemas.openxmlformats.org/officeDocument/2006/relationships/slideLayout" Target="../slideLayouts/slideLayout3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russelgn.megastudy.net/russel/campus_common/russel_danka/russel_danka_new.asp?idx=1478" TargetMode="External"/><Relationship Id="rId1" Type="http://schemas.openxmlformats.org/officeDocument/2006/relationships/slideLayout" Target="../slideLayouts/slideLayout3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russelgn.megastudy.net/intro/2024/first/index.asp" TargetMode="External"/><Relationship Id="rId1" Type="http://schemas.openxmlformats.org/officeDocument/2006/relationships/slideLayout" Target="../slideLayouts/slideLayout3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russeldata.megastudy.net/campus/images/russel/russel_gn/2024/first/cont05_slide01_img02.jpg" TargetMode="External"/><Relationship Id="rId2" Type="http://schemas.openxmlformats.org/officeDocument/2006/relationships/hyperlink" Target="https://russelgn.megastudy.net/intro/2024/first/index.asp" TargetMode="External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hyperlink" Target="https://russelgn.megastudy.net/intro/2024/first/index.asp" TargetMode="External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15.png"/><Relationship Id="rId5" Type="http://schemas.openxmlformats.org/officeDocument/2006/relationships/image" Target="../media/image14.jpeg"/><Relationship Id="rId4" Type="http://schemas.openxmlformats.org/officeDocument/2006/relationships/image" Target="../media/image11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russeldata.megastudy.net/campus/images/russel/russel_gn/2024/first/cont05_slide03_img03.jpg" TargetMode="External"/><Relationship Id="rId2" Type="http://schemas.openxmlformats.org/officeDocument/2006/relationships/hyperlink" Target="https://russelgn.megastudy.net/intro/2024/first/index.asp" TargetMode="External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hyperlink" Target="https://russelgn.megastudy.net/intro/2022/premium/index.asp" TargetMode="External"/><Relationship Id="rId7" Type="http://schemas.openxmlformats.org/officeDocument/2006/relationships/image" Target="../media/image21.png"/><Relationship Id="rId2" Type="http://schemas.openxmlformats.org/officeDocument/2006/relationships/hyperlink" Target="https://russelgn.megastudy.net/event/2021/quel/index.asp" TargetMode="External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hyperlink" Target="https://russelgn.megastudy.net/intro/info/monthly/index.asp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3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mrusselgn.megastudy.net/intro/2024/first/index.asp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s://mrusselgn.megastudy.net/intro/2024/first/index.asp" TargetMode="External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5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russelgn.megastudy.net/russel/campus_common/russel_danka/russel_danka_new.asp?idx=1478" TargetMode="External"/><Relationship Id="rId1" Type="http://schemas.openxmlformats.org/officeDocument/2006/relationships/slideLayout" Target="../slideLayouts/slideLayout3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https://mrusselgn.megastudy.net/common/russel_danka/russel_danka.asp?idx=1478" TargetMode="External"/><Relationship Id="rId1" Type="http://schemas.openxmlformats.org/officeDocument/2006/relationships/slideLayout" Target="../slideLayouts/slideLayout3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russeldata.megastudy.net/campus/images/russel/russel_gn/2024/first/cont05_slide01_img02.jpg" TargetMode="External"/><Relationship Id="rId2" Type="http://schemas.openxmlformats.org/officeDocument/2006/relationships/hyperlink" Target="https://mrusselgn.megastudy.net/intro/2024/first/index.asp" TargetMode="External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hyperlink" Target="https://mrusselgn.megastudy.net/intro/2024/first/index.asp" TargetMode="External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15.png"/><Relationship Id="rId5" Type="http://schemas.openxmlformats.org/officeDocument/2006/relationships/image" Target="../media/image14.jpeg"/><Relationship Id="rId4" Type="http://schemas.openxmlformats.org/officeDocument/2006/relationships/image" Target="../media/image11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russeldata.megastudy.net/campus/images/russel/russel_gn/2024/first/cont05_slide03_img03.jpg" TargetMode="External"/><Relationship Id="rId2" Type="http://schemas.openxmlformats.org/officeDocument/2006/relationships/hyperlink" Target="https://mrusselgn.megastudy.net/intro/2024/first/index.asp" TargetMode="External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mrusselgn.megastudy.net/event/2021/quel/default.asp" TargetMode="Externa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20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40.jpeg"/><Relationship Id="rId5" Type="http://schemas.openxmlformats.org/officeDocument/2006/relationships/image" Target="../media/image39.jpeg"/><Relationship Id="rId4" Type="http://schemas.openxmlformats.org/officeDocument/2006/relationships/image" Target="../media/image2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mrusselgn.megastudy.net/intro/2024/first/index.asp" TargetMode="Externa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russelgn.megastudy.net/intro/2024/first/index.asp" TargetMode="External"/><Relationship Id="rId1" Type="http://schemas.openxmlformats.org/officeDocument/2006/relationships/slideLayout" Target="../slideLayouts/slideLayout3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russelgn.megastudy.net/intro/2024/first/index.asp" TargetMode="Externa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russelgn.megastudy.net/intro/2024/first/index.asp" TargetMode="External"/><Relationship Id="rId1" Type="http://schemas.openxmlformats.org/officeDocument/2006/relationships/slideLayout" Target="../slideLayouts/slideLayout3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4"/>
          <p:cNvSpPr>
            <a:spLocks noChangeArrowheads="1"/>
          </p:cNvSpPr>
          <p:nvPr/>
        </p:nvSpPr>
        <p:spPr bwMode="auto">
          <a:xfrm>
            <a:off x="685804" y="1977367"/>
            <a:ext cx="8621713" cy="39754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88" tIns="44450" rIns="90488" bIns="44450" anchor="b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2000" b="1" spc="-150" dirty="0">
                <a:solidFill>
                  <a:prstClr val="black"/>
                </a:solidFill>
                <a:latin typeface="+mn-ea"/>
                <a:ea typeface="+mn-ea"/>
              </a:rPr>
              <a:t>[</a:t>
            </a:r>
            <a:r>
              <a:rPr kumimoji="0" lang="ko-KR" altLang="en-US" sz="2000" b="1" spc="-150" dirty="0">
                <a:solidFill>
                  <a:prstClr val="black"/>
                </a:solidFill>
                <a:latin typeface="+mn-ea"/>
                <a:ea typeface="+mn-ea"/>
              </a:rPr>
              <a:t>강남</a:t>
            </a:r>
            <a:r>
              <a:rPr kumimoji="0" lang="en-US" altLang="ko-KR" sz="2000" b="1" spc="-150" dirty="0">
                <a:solidFill>
                  <a:prstClr val="black"/>
                </a:solidFill>
                <a:latin typeface="+mn-ea"/>
                <a:ea typeface="+mn-ea"/>
              </a:rPr>
              <a:t>] 2025 N</a:t>
            </a:r>
            <a:r>
              <a:rPr kumimoji="0" lang="ko-KR" altLang="en-US" sz="2000" b="1" spc="-150" dirty="0">
                <a:solidFill>
                  <a:prstClr val="black"/>
                </a:solidFill>
                <a:latin typeface="+mn-ea"/>
                <a:ea typeface="+mn-ea"/>
              </a:rPr>
              <a:t>수 </a:t>
            </a:r>
            <a:r>
              <a:rPr kumimoji="0" lang="ko-KR" altLang="en-US" sz="2000" b="1" spc="-150" dirty="0" err="1">
                <a:solidFill>
                  <a:prstClr val="black"/>
                </a:solidFill>
                <a:latin typeface="+mn-ea"/>
                <a:ea typeface="+mn-ea"/>
              </a:rPr>
              <a:t>정규반</a:t>
            </a:r>
            <a:r>
              <a:rPr kumimoji="0" lang="ko-KR" altLang="en-US" sz="2000" b="1" spc="-150" dirty="0">
                <a:solidFill>
                  <a:prstClr val="black"/>
                </a:solidFill>
                <a:latin typeface="+mn-ea"/>
                <a:ea typeface="+mn-ea"/>
              </a:rPr>
              <a:t> 오픈</a:t>
            </a:r>
            <a:r>
              <a:rPr kumimoji="0" lang="en-US" altLang="ko-KR" sz="2000" b="1" spc="-150" dirty="0">
                <a:solidFill>
                  <a:prstClr val="black"/>
                </a:solidFill>
                <a:latin typeface="+mn-ea"/>
                <a:ea typeface="+mn-ea"/>
              </a:rPr>
              <a:t>(PCMO)</a:t>
            </a:r>
            <a:endParaRPr kumimoji="0" lang="ko-KR" altLang="en-US" sz="2000" b="1" spc="-150" dirty="0">
              <a:solidFill>
                <a:prstClr val="black"/>
              </a:solidFill>
              <a:latin typeface="+mn-ea"/>
              <a:ea typeface="+mn-ea"/>
            </a:endParaRPr>
          </a:p>
        </p:txBody>
      </p:sp>
      <p:sp>
        <p:nvSpPr>
          <p:cNvPr id="7" name="Rectangle 55"/>
          <p:cNvSpPr>
            <a:spLocks noChangeArrowheads="1"/>
          </p:cNvSpPr>
          <p:nvPr/>
        </p:nvSpPr>
        <p:spPr bwMode="auto">
          <a:xfrm>
            <a:off x="631829" y="2536837"/>
            <a:ext cx="8685213" cy="33598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88" tIns="44450" rIns="90488" bIns="44450">
            <a:spAutoFit/>
          </a:bodyPr>
          <a:lstStyle/>
          <a:p>
            <a:pPr algn="r" fontAlgn="auto">
              <a:spcBef>
                <a:spcPct val="20000"/>
              </a:spcBef>
              <a:spcAft>
                <a:spcPts val="0"/>
              </a:spcAft>
            </a:pPr>
            <a:r>
              <a:rPr kumimoji="0" lang="en-US" altLang="ko-KR" sz="1600" b="1" dirty="0">
                <a:solidFill>
                  <a:srgbClr val="E7E6E6"/>
                </a:solidFill>
                <a:latin typeface="맑은 고딕"/>
                <a:ea typeface="맑은 고딕"/>
              </a:rPr>
              <a:t>Version 1.3</a:t>
            </a:r>
          </a:p>
        </p:txBody>
      </p:sp>
      <p:sp>
        <p:nvSpPr>
          <p:cNvPr id="5" name="Rectangle 52">
            <a:extLst>
              <a:ext uri="{FF2B5EF4-FFF2-40B4-BE49-F238E27FC236}">
                <a16:creationId xmlns:a16="http://schemas.microsoft.com/office/drawing/2014/main" id="{CFCC0C6C-18F7-4078-8DAC-D422D17E65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67284" y="4149080"/>
            <a:ext cx="2340233" cy="568490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wrap="none" lIns="90000" tIns="46800" rIns="90000" bIns="46800">
            <a:spAutoFit/>
          </a:bodyPr>
          <a:lstStyle/>
          <a:p>
            <a:pPr algn="r" fontAlgn="auto">
              <a:spcBef>
                <a:spcPct val="20000"/>
              </a:spcBef>
              <a:spcAft>
                <a:spcPts val="0"/>
              </a:spcAft>
              <a:defRPr/>
            </a:pPr>
            <a:r>
              <a:rPr kumimoji="0"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/>
                <a:ea typeface="맑은 고딕"/>
              </a:rPr>
              <a:t>Last updated </a:t>
            </a:r>
            <a:fld id="{C77E8DD1-C3FB-40CF-9869-F8908F5EE3F3}" type="datetime1">
              <a:rPr kumimoji="0" lang="ko-KR" altLang="en-US" sz="1400" b="1" smtClean="0">
                <a:solidFill>
                  <a:prstClr val="black">
                    <a:lumMod val="65000"/>
                    <a:lumOff val="35000"/>
                  </a:prstClr>
                </a:solidFill>
                <a:latin typeface="맑은 고딕"/>
                <a:ea typeface="맑은 고딕"/>
              </a:rPr>
              <a:pPr algn="r" fontAlgn="auto">
                <a:spcBef>
                  <a:spcPct val="20000"/>
                </a:spcBef>
                <a:spcAft>
                  <a:spcPts val="0"/>
                </a:spcAft>
                <a:defRPr/>
              </a:pPr>
              <a:t>2023-11-27</a:t>
            </a:fld>
            <a:endParaRPr kumimoji="0" lang="en-US" altLang="ko-KR" sz="1400" b="1" dirty="0">
              <a:solidFill>
                <a:prstClr val="black">
                  <a:lumMod val="65000"/>
                  <a:lumOff val="35000"/>
                </a:prstClr>
              </a:solidFill>
              <a:latin typeface="맑은 고딕"/>
              <a:ea typeface="맑은 고딕"/>
            </a:endParaRPr>
          </a:p>
          <a:p>
            <a:pPr algn="r" fontAlgn="auto">
              <a:spcBef>
                <a:spcPct val="20000"/>
              </a:spcBef>
              <a:spcAft>
                <a:spcPts val="0"/>
              </a:spcAft>
              <a:defRPr/>
            </a:pPr>
            <a:r>
              <a:rPr kumimoji="0" lang="ko-KR" altLang="en-US" sz="1400" b="1" dirty="0">
                <a:solidFill>
                  <a:srgbClr val="FF0000"/>
                </a:solidFill>
                <a:latin typeface="맑은 고딕"/>
                <a:ea typeface="맑은 고딕"/>
              </a:rPr>
              <a:t>오픈일 </a:t>
            </a:r>
            <a:r>
              <a:rPr kumimoji="0" lang="en-US" altLang="ko-KR" sz="1400" b="1" dirty="0">
                <a:solidFill>
                  <a:srgbClr val="FF0000"/>
                </a:solidFill>
                <a:latin typeface="맑은 고딕"/>
                <a:ea typeface="맑은 고딕"/>
              </a:rPr>
              <a:t>2023-12-12</a:t>
            </a:r>
            <a:endParaRPr kumimoji="0" lang="ko-KR" altLang="en-US" sz="1400" b="1" dirty="0">
              <a:solidFill>
                <a:srgbClr val="FF0000"/>
              </a:solidFill>
              <a:latin typeface="맑은 고딕"/>
              <a:ea typeface="맑은 고딕"/>
            </a:endParaRPr>
          </a:p>
        </p:txBody>
      </p:sp>
      <p:sp>
        <p:nvSpPr>
          <p:cNvPr id="8" name="Rectangle 52">
            <a:extLst>
              <a:ext uri="{FF2B5EF4-FFF2-40B4-BE49-F238E27FC236}">
                <a16:creationId xmlns:a16="http://schemas.microsoft.com/office/drawing/2014/main" id="{08807395-C278-4738-8101-A993A5D175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95102" y="4869160"/>
            <a:ext cx="3286775" cy="568490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wrap="none" lIns="90000" tIns="46800" rIns="90000" bIns="46800">
            <a:spAutoFit/>
          </a:bodyPr>
          <a:lstStyle/>
          <a:p>
            <a:pPr algn="r" fontAlgn="auto">
              <a:spcBef>
                <a:spcPct val="20000"/>
              </a:spcBef>
              <a:spcAft>
                <a:spcPts val="0"/>
              </a:spcAft>
              <a:defRPr/>
            </a:pPr>
            <a:r>
              <a:rPr kumimoji="0"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/>
                <a:ea typeface="맑은 고딕"/>
              </a:rPr>
              <a:t>원기획자 </a:t>
            </a:r>
            <a:r>
              <a:rPr kumimoji="0"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/>
                <a:ea typeface="맑은 고딕"/>
              </a:rPr>
              <a:t>: </a:t>
            </a:r>
            <a:r>
              <a:rPr kumimoji="0"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/>
                <a:ea typeface="맑은 고딕"/>
              </a:rPr>
              <a:t>교무기획팀 임상수 </a:t>
            </a:r>
            <a:r>
              <a:rPr kumimoji="0"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/>
                <a:ea typeface="맑은 고딕"/>
              </a:rPr>
              <a:t>(#4279)</a:t>
            </a:r>
          </a:p>
          <a:p>
            <a:pPr algn="r" fontAlgn="auto">
              <a:spcBef>
                <a:spcPct val="20000"/>
              </a:spcBef>
              <a:spcAft>
                <a:spcPts val="0"/>
              </a:spcAft>
              <a:defRPr/>
            </a:pPr>
            <a:r>
              <a:rPr kumimoji="0"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/>
                <a:ea typeface="맑은 고딕"/>
              </a:rPr>
              <a:t>웹기획자 </a:t>
            </a:r>
            <a:r>
              <a:rPr kumimoji="0"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/>
                <a:ea typeface="맑은 고딕"/>
              </a:rPr>
              <a:t>: </a:t>
            </a:r>
            <a:r>
              <a:rPr kumimoji="0"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/>
                <a:ea typeface="맑은 고딕"/>
              </a:rPr>
              <a:t>웹기획팀 권지우 </a:t>
            </a:r>
            <a:r>
              <a:rPr kumimoji="0"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/>
                <a:ea typeface="맑은 고딕"/>
              </a:rPr>
              <a:t>(#2095)</a:t>
            </a:r>
            <a:endParaRPr kumimoji="0" lang="ko-KR" altLang="en-US" sz="1400" b="1" dirty="0">
              <a:solidFill>
                <a:prstClr val="black">
                  <a:lumMod val="65000"/>
                  <a:lumOff val="35000"/>
                </a:prstClr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8323770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2025 N</a:t>
            </a:r>
            <a:r>
              <a:rPr lang="ko-KR" altLang="en-US" b="0" dirty="0"/>
              <a:t>수 </a:t>
            </a:r>
            <a:r>
              <a:rPr lang="ko-KR" altLang="en-US" b="0" dirty="0" err="1"/>
              <a:t>정규반</a:t>
            </a:r>
            <a:r>
              <a:rPr lang="en-US" altLang="ko-KR" b="0" dirty="0"/>
              <a:t>(</a:t>
            </a:r>
            <a:r>
              <a:rPr lang="ko-KR" altLang="en-US" b="0" dirty="0"/>
              <a:t>강남 </a:t>
            </a:r>
            <a:r>
              <a:rPr lang="en-US" altLang="ko-KR" b="0" dirty="0"/>
              <a:t>PC)</a:t>
            </a:r>
            <a:endParaRPr lang="ko-KR" altLang="en-US" dirty="0"/>
          </a:p>
        </p:txBody>
      </p:sp>
      <p:graphicFrame>
        <p:nvGraphicFramePr>
          <p:cNvPr id="49" name="표 4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9815642"/>
              </p:ext>
            </p:extLst>
          </p:nvPr>
        </p:nvGraphicFramePr>
        <p:xfrm>
          <a:off x="8104412" y="211913"/>
          <a:ext cx="1800000" cy="1306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강남학원 </a:t>
                      </a: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2025 </a:t>
                      </a: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재수생 우선선발반 </a:t>
                      </a: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재수생 맞춤 시스템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바자관 영역 내 집단적인 면학분위기 내용과 동일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우선선발반 이미지와 동일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참고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URL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https://russelgn.megastudy.net/intro/2024/first/index.asp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4343316"/>
                  </a:ext>
                </a:extLst>
              </a:tr>
            </a:tbl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9D319331-B6F1-4396-AE87-1303E61F23C4}"/>
              </a:ext>
            </a:extLst>
          </p:cNvPr>
          <p:cNvSpPr/>
          <p:nvPr/>
        </p:nvSpPr>
        <p:spPr>
          <a:xfrm>
            <a:off x="920552" y="2276872"/>
            <a:ext cx="6624637" cy="3865412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ED6CC72-31DE-4890-B37F-3E44AC106051}"/>
              </a:ext>
            </a:extLst>
          </p:cNvPr>
          <p:cNvSpPr txBox="1"/>
          <p:nvPr/>
        </p:nvSpPr>
        <p:spPr>
          <a:xfrm>
            <a:off x="920552" y="853589"/>
            <a:ext cx="662463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spc="-100" dirty="0">
                <a:latin typeface="+mn-ea"/>
                <a:ea typeface="+mn-ea"/>
              </a:rPr>
              <a:t>면학분위기로 소문난 </a:t>
            </a:r>
            <a:r>
              <a:rPr lang="ko-KR" altLang="en-US" sz="1200" b="1" spc="-100" dirty="0" err="1">
                <a:solidFill>
                  <a:srgbClr val="0070C0"/>
                </a:solidFill>
                <a:latin typeface="+mn-ea"/>
                <a:ea typeface="+mn-ea"/>
              </a:rPr>
              <a:t>바른공부</a:t>
            </a:r>
            <a:r>
              <a:rPr lang="ko-KR" altLang="en-US" sz="1200" b="1" spc="-100" dirty="0">
                <a:solidFill>
                  <a:srgbClr val="0070C0"/>
                </a:solidFill>
                <a:latin typeface="+mn-ea"/>
                <a:ea typeface="+mn-ea"/>
              </a:rPr>
              <a:t> </a:t>
            </a:r>
            <a:r>
              <a:rPr lang="ko-KR" altLang="en-US" sz="1200" b="1" spc="-100" dirty="0" err="1">
                <a:solidFill>
                  <a:srgbClr val="0070C0"/>
                </a:solidFill>
                <a:latin typeface="+mn-ea"/>
                <a:ea typeface="+mn-ea"/>
              </a:rPr>
              <a:t>자습전용관</a:t>
            </a:r>
            <a:endParaRPr lang="en-US" altLang="ko-KR" sz="1200" b="1" spc="-100" dirty="0">
              <a:solidFill>
                <a:srgbClr val="0070C0"/>
              </a:solidFill>
              <a:latin typeface="+mn-ea"/>
              <a:ea typeface="+mn-ea"/>
            </a:endParaRPr>
          </a:p>
          <a:p>
            <a:pPr algn="ctr"/>
            <a:endParaRPr lang="en-US" altLang="ko-KR" sz="1000" spc="-100" dirty="0">
              <a:latin typeface="+mn-ea"/>
              <a:ea typeface="+mn-ea"/>
            </a:endParaRPr>
          </a:p>
          <a:p>
            <a:pPr algn="ctr"/>
            <a:r>
              <a:rPr lang="ko-KR" altLang="en-US" sz="1000" spc="-100" dirty="0">
                <a:latin typeface="+mn-ea"/>
                <a:ea typeface="+mn-ea"/>
              </a:rPr>
              <a:t>전국 최상위권 학생들이 </a:t>
            </a:r>
            <a:r>
              <a:rPr lang="ko-KR" altLang="en-US" sz="1000" spc="-100" dirty="0" err="1">
                <a:latin typeface="+mn-ea"/>
                <a:ea typeface="+mn-ea"/>
              </a:rPr>
              <a:t>바자관에</a:t>
            </a:r>
            <a:r>
              <a:rPr lang="ko-KR" altLang="en-US" sz="1000" spc="-100" dirty="0">
                <a:latin typeface="+mn-ea"/>
                <a:ea typeface="+mn-ea"/>
              </a:rPr>
              <a:t> 모여</a:t>
            </a:r>
            <a:endParaRPr lang="en-US" altLang="ko-KR" sz="1000" spc="-100" dirty="0">
              <a:latin typeface="+mn-ea"/>
              <a:ea typeface="+mn-ea"/>
            </a:endParaRPr>
          </a:p>
          <a:p>
            <a:pPr algn="ctr"/>
            <a:r>
              <a:rPr lang="ko-KR" altLang="en-US" sz="1000" b="1" spc="-100" dirty="0">
                <a:latin typeface="+mn-ea"/>
                <a:ea typeface="+mn-ea"/>
              </a:rPr>
              <a:t>경쟁하는 긍정적인 학습환경</a:t>
            </a:r>
            <a:r>
              <a:rPr lang="ko-KR" altLang="en-US" sz="1000" spc="-100" dirty="0">
                <a:latin typeface="+mn-ea"/>
                <a:ea typeface="+mn-ea"/>
              </a:rPr>
              <a:t>이 만들어져 있습니다</a:t>
            </a:r>
            <a:r>
              <a:rPr lang="en-US" altLang="ko-KR" sz="1000" spc="-100" dirty="0">
                <a:latin typeface="+mn-ea"/>
                <a:ea typeface="+mn-ea"/>
              </a:rPr>
              <a:t>.</a:t>
            </a:r>
            <a:endParaRPr lang="ko-KR" altLang="en-US" sz="1000" spc="-100" dirty="0">
              <a:latin typeface="+mn-ea"/>
              <a:ea typeface="+mn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197D5C3-CD0D-4F82-B57F-424DCB82A3EC}"/>
              </a:ext>
            </a:extLst>
          </p:cNvPr>
          <p:cNvSpPr txBox="1"/>
          <p:nvPr/>
        </p:nvSpPr>
        <p:spPr>
          <a:xfrm>
            <a:off x="1136254" y="868978"/>
            <a:ext cx="7917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i="1" spc="-100" dirty="0">
                <a:solidFill>
                  <a:schemeClr val="bg1">
                    <a:lumMod val="85000"/>
                  </a:schemeClr>
                </a:solidFill>
                <a:latin typeface="+mn-ea"/>
                <a:ea typeface="+mn-ea"/>
              </a:rPr>
              <a:t>01</a:t>
            </a:r>
            <a:endParaRPr lang="ko-KR" altLang="en-US" sz="2800" i="1" spc="-100" dirty="0">
              <a:solidFill>
                <a:schemeClr val="bg1">
                  <a:lumMod val="85000"/>
                </a:schemeClr>
              </a:solidFill>
              <a:latin typeface="+mn-ea"/>
              <a:ea typeface="+mn-ea"/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AA40E907-2845-497C-A746-B2DF6F5D5D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2702203"/>
              </p:ext>
            </p:extLst>
          </p:nvPr>
        </p:nvGraphicFramePr>
        <p:xfrm>
          <a:off x="914745" y="1748910"/>
          <a:ext cx="6630444" cy="3713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57611">
                  <a:extLst>
                    <a:ext uri="{9D8B030D-6E8A-4147-A177-3AD203B41FA5}">
                      <a16:colId xmlns:a16="http://schemas.microsoft.com/office/drawing/2014/main" val="1584099027"/>
                    </a:ext>
                  </a:extLst>
                </a:gridCol>
                <a:gridCol w="1657611">
                  <a:extLst>
                    <a:ext uri="{9D8B030D-6E8A-4147-A177-3AD203B41FA5}">
                      <a16:colId xmlns:a16="http://schemas.microsoft.com/office/drawing/2014/main" val="48837894"/>
                    </a:ext>
                  </a:extLst>
                </a:gridCol>
                <a:gridCol w="1657611">
                  <a:extLst>
                    <a:ext uri="{9D8B030D-6E8A-4147-A177-3AD203B41FA5}">
                      <a16:colId xmlns:a16="http://schemas.microsoft.com/office/drawing/2014/main" val="4138853252"/>
                    </a:ext>
                  </a:extLst>
                </a:gridCol>
                <a:gridCol w="1657611">
                  <a:extLst>
                    <a:ext uri="{9D8B030D-6E8A-4147-A177-3AD203B41FA5}">
                      <a16:colId xmlns:a16="http://schemas.microsoft.com/office/drawing/2014/main" val="2036928748"/>
                    </a:ext>
                  </a:extLst>
                </a:gridCol>
              </a:tblGrid>
              <a:tr h="37130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u="none" dirty="0">
                          <a:solidFill>
                            <a:schemeClr val="bg1"/>
                          </a:solidFill>
                        </a:rPr>
                        <a:t>집단적인 면학분위기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41414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학습 동선 최소화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충분한 </a:t>
                      </a:r>
                      <a:r>
                        <a:rPr lang="ko-KR" altLang="en-US" sz="900" dirty="0" err="1">
                          <a:solidFill>
                            <a:schemeClr val="tx1"/>
                          </a:solidFill>
                        </a:rPr>
                        <a:t>자습시간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 확보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개방형 구조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246342434"/>
                  </a:ext>
                </a:extLst>
              </a:tr>
            </a:tbl>
          </a:graphicData>
        </a:graphic>
      </p:graphicFrame>
      <p:sp>
        <p:nvSpPr>
          <p:cNvPr id="20" name="직사각형 19">
            <a:extLst>
              <a:ext uri="{FF2B5EF4-FFF2-40B4-BE49-F238E27FC236}">
                <a16:creationId xmlns:a16="http://schemas.microsoft.com/office/drawing/2014/main" id="{96F37DE4-4AE7-433F-AC62-034E83303280}"/>
              </a:ext>
            </a:extLst>
          </p:cNvPr>
          <p:cNvSpPr/>
          <p:nvPr/>
        </p:nvSpPr>
        <p:spPr>
          <a:xfrm>
            <a:off x="914744" y="1733521"/>
            <a:ext cx="6630445" cy="386694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EB8BE2B-2205-4B9E-92EE-8601700B2E84}"/>
              </a:ext>
            </a:extLst>
          </p:cNvPr>
          <p:cNvSpPr/>
          <p:nvPr/>
        </p:nvSpPr>
        <p:spPr>
          <a:xfrm>
            <a:off x="842593" y="2222463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2A2A489-3E5E-44AA-8557-01129A4AA3AF}"/>
              </a:ext>
            </a:extLst>
          </p:cNvPr>
          <p:cNvSpPr txBox="1"/>
          <p:nvPr/>
        </p:nvSpPr>
        <p:spPr>
          <a:xfrm>
            <a:off x="1928020" y="2585809"/>
            <a:ext cx="43369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spc="-150" dirty="0">
                <a:latin typeface="+mn-ea"/>
                <a:ea typeface="+mn-ea"/>
              </a:rPr>
              <a:t>개인의  </a:t>
            </a:r>
            <a:r>
              <a:rPr lang="ko-KR" altLang="en-US" sz="1200" b="1" spc="-150" dirty="0">
                <a:latin typeface="+mn-ea"/>
                <a:ea typeface="+mn-ea"/>
              </a:rPr>
              <a:t>학습에는 자율성</a:t>
            </a:r>
            <a:r>
              <a:rPr lang="ko-KR" altLang="en-US" sz="1200" spc="-150" dirty="0">
                <a:latin typeface="+mn-ea"/>
                <a:ea typeface="+mn-ea"/>
              </a:rPr>
              <a:t>을 </a:t>
            </a:r>
            <a:r>
              <a:rPr lang="ko-KR" altLang="en-US" sz="1200" b="1" spc="-150" dirty="0">
                <a:latin typeface="+mn-ea"/>
                <a:ea typeface="+mn-ea"/>
              </a:rPr>
              <a:t>단체 행동은 강력하게 통제</a:t>
            </a:r>
            <a:r>
              <a:rPr lang="ko-KR" altLang="en-US" sz="1200" spc="-150" dirty="0">
                <a:latin typeface="+mn-ea"/>
                <a:ea typeface="+mn-ea"/>
              </a:rPr>
              <a:t>함으로써</a:t>
            </a:r>
            <a:r>
              <a:rPr lang="en-US" altLang="ko-KR" sz="1200" spc="-150" dirty="0">
                <a:latin typeface="+mn-ea"/>
                <a:ea typeface="+mn-ea"/>
              </a:rPr>
              <a:t>,</a:t>
            </a:r>
          </a:p>
          <a:p>
            <a:pPr algn="ctr"/>
            <a:r>
              <a:rPr lang="ko-KR" altLang="en-US" sz="1200" spc="-150" dirty="0">
                <a:latin typeface="+mn-ea"/>
                <a:ea typeface="+mn-ea"/>
              </a:rPr>
              <a:t>학습 효과가 극대화되는 </a:t>
            </a:r>
            <a:r>
              <a:rPr lang="ko-KR" altLang="en-US" sz="1200" b="1" spc="-150" dirty="0">
                <a:latin typeface="+mn-ea"/>
                <a:ea typeface="+mn-ea"/>
              </a:rPr>
              <a:t>집단적인 면학분위기를 형성</a:t>
            </a:r>
            <a:r>
              <a:rPr lang="ko-KR" altLang="en-US" sz="1200" spc="-150" dirty="0">
                <a:latin typeface="+mn-ea"/>
                <a:ea typeface="+mn-ea"/>
              </a:rPr>
              <a:t>합니다</a:t>
            </a:r>
            <a:r>
              <a:rPr lang="en-US" altLang="ko-KR" sz="1200" spc="-150" dirty="0">
                <a:latin typeface="+mn-ea"/>
                <a:ea typeface="+mn-ea"/>
              </a:rPr>
              <a:t>.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71EDB0B7-554A-49A9-AB87-DA46940F0A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76" t="30152" r="3248" b="7783"/>
          <a:stretch/>
        </p:blipFill>
        <p:spPr>
          <a:xfrm>
            <a:off x="1712640" y="3235255"/>
            <a:ext cx="5224641" cy="2580709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9BBD3174-01C5-4B17-B277-D12DC02FB4C3}"/>
              </a:ext>
            </a:extLst>
          </p:cNvPr>
          <p:cNvSpPr/>
          <p:nvPr/>
        </p:nvSpPr>
        <p:spPr>
          <a:xfrm>
            <a:off x="5857281" y="3248689"/>
            <a:ext cx="1080000" cy="21544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/>
              <a:t>학원 이미지 사용</a:t>
            </a:r>
          </a:p>
        </p:txBody>
      </p:sp>
    </p:spTree>
    <p:extLst>
      <p:ext uri="{BB962C8B-B14F-4D97-AF65-F5344CB8AC3E}">
        <p14:creationId xmlns:p14="http://schemas.microsoft.com/office/powerpoint/2010/main" val="18498164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2025 N</a:t>
            </a:r>
            <a:r>
              <a:rPr lang="ko-KR" altLang="en-US" b="0" dirty="0"/>
              <a:t>수 </a:t>
            </a:r>
            <a:r>
              <a:rPr lang="ko-KR" altLang="en-US" b="0" dirty="0" err="1"/>
              <a:t>정규반</a:t>
            </a:r>
            <a:r>
              <a:rPr lang="en-US" altLang="ko-KR" b="0" dirty="0"/>
              <a:t>(</a:t>
            </a:r>
            <a:r>
              <a:rPr lang="ko-KR" altLang="en-US" b="0" dirty="0"/>
              <a:t>강남 </a:t>
            </a:r>
            <a:r>
              <a:rPr lang="en-US" altLang="ko-KR" b="0" dirty="0"/>
              <a:t>PC)</a:t>
            </a:r>
            <a:endParaRPr lang="ko-KR" altLang="en-US" dirty="0"/>
          </a:p>
        </p:txBody>
      </p:sp>
      <p:graphicFrame>
        <p:nvGraphicFramePr>
          <p:cNvPr id="49" name="표 4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7232429"/>
              </p:ext>
            </p:extLst>
          </p:nvPr>
        </p:nvGraphicFramePr>
        <p:xfrm>
          <a:off x="8104412" y="211913"/>
          <a:ext cx="1800000" cy="1306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강남학원 </a:t>
                      </a: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2025 </a:t>
                      </a: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재수생 우선선발반 </a:t>
                      </a: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재수생 맞춤 시스템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바자관 영역 내 집단적인 면학분위기 내용과 동일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우선선발반 이미지와 동일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참고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URL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  <a:hlinkClick r:id="rId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https://russelgn.megastudy.net/intro/2024/first/index.asp</a:t>
                      </a:r>
                      <a:endParaRPr kumimoji="0" lang="en-US" altLang="ko-KR" sz="900" b="0" i="0" u="none" strike="noStrike" kern="1200" cap="none" spc="-5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4343316"/>
                  </a:ext>
                </a:extLst>
              </a:tr>
            </a:tbl>
          </a:graphicData>
        </a:graphic>
      </p:graphicFrame>
      <p:sp>
        <p:nvSpPr>
          <p:cNvPr id="10" name="직사각형 9">
            <a:extLst>
              <a:ext uri="{FF2B5EF4-FFF2-40B4-BE49-F238E27FC236}">
                <a16:creationId xmlns:a16="http://schemas.microsoft.com/office/drawing/2014/main" id="{9E9E13C6-5DCE-4B73-83C4-800E0910B5B4}"/>
              </a:ext>
            </a:extLst>
          </p:cNvPr>
          <p:cNvSpPr/>
          <p:nvPr/>
        </p:nvSpPr>
        <p:spPr>
          <a:xfrm>
            <a:off x="920552" y="2276872"/>
            <a:ext cx="6624637" cy="3865412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AAB70C3-9B6E-404F-B451-DB12819D39F6}"/>
              </a:ext>
            </a:extLst>
          </p:cNvPr>
          <p:cNvSpPr txBox="1"/>
          <p:nvPr/>
        </p:nvSpPr>
        <p:spPr>
          <a:xfrm>
            <a:off x="920552" y="853589"/>
            <a:ext cx="662463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spc="-100" dirty="0">
                <a:latin typeface="+mn-ea"/>
                <a:ea typeface="+mn-ea"/>
              </a:rPr>
              <a:t>면학분위기로 소문난 </a:t>
            </a:r>
            <a:r>
              <a:rPr lang="ko-KR" altLang="en-US" sz="1200" b="1" spc="-100" dirty="0" err="1">
                <a:solidFill>
                  <a:srgbClr val="0070C0"/>
                </a:solidFill>
                <a:latin typeface="+mn-ea"/>
                <a:ea typeface="+mn-ea"/>
              </a:rPr>
              <a:t>바른공부</a:t>
            </a:r>
            <a:r>
              <a:rPr lang="ko-KR" altLang="en-US" sz="1200" b="1" spc="-100" dirty="0">
                <a:solidFill>
                  <a:srgbClr val="0070C0"/>
                </a:solidFill>
                <a:latin typeface="+mn-ea"/>
                <a:ea typeface="+mn-ea"/>
              </a:rPr>
              <a:t> </a:t>
            </a:r>
            <a:r>
              <a:rPr lang="ko-KR" altLang="en-US" sz="1200" b="1" spc="-100" dirty="0" err="1">
                <a:solidFill>
                  <a:srgbClr val="0070C0"/>
                </a:solidFill>
                <a:latin typeface="+mn-ea"/>
                <a:ea typeface="+mn-ea"/>
              </a:rPr>
              <a:t>자습전용관</a:t>
            </a:r>
            <a:endParaRPr lang="en-US" altLang="ko-KR" sz="1200" b="1" spc="-100" dirty="0">
              <a:solidFill>
                <a:srgbClr val="0070C0"/>
              </a:solidFill>
              <a:latin typeface="+mn-ea"/>
              <a:ea typeface="+mn-ea"/>
            </a:endParaRPr>
          </a:p>
          <a:p>
            <a:pPr algn="ctr"/>
            <a:endParaRPr lang="en-US" altLang="ko-KR" sz="1000" spc="-100" dirty="0">
              <a:latin typeface="+mn-ea"/>
              <a:ea typeface="+mn-ea"/>
            </a:endParaRPr>
          </a:p>
          <a:p>
            <a:pPr algn="ctr"/>
            <a:r>
              <a:rPr lang="ko-KR" altLang="en-US" sz="1000" spc="-100" dirty="0">
                <a:latin typeface="+mn-ea"/>
                <a:ea typeface="+mn-ea"/>
              </a:rPr>
              <a:t>전국 최상위권 학생들이 </a:t>
            </a:r>
            <a:r>
              <a:rPr lang="ko-KR" altLang="en-US" sz="1000" spc="-100" dirty="0" err="1">
                <a:latin typeface="+mn-ea"/>
                <a:ea typeface="+mn-ea"/>
              </a:rPr>
              <a:t>바자관에</a:t>
            </a:r>
            <a:r>
              <a:rPr lang="ko-KR" altLang="en-US" sz="1000" spc="-100" dirty="0">
                <a:latin typeface="+mn-ea"/>
                <a:ea typeface="+mn-ea"/>
              </a:rPr>
              <a:t> 모여</a:t>
            </a:r>
            <a:endParaRPr lang="en-US" altLang="ko-KR" sz="1000" spc="-100" dirty="0">
              <a:latin typeface="+mn-ea"/>
              <a:ea typeface="+mn-ea"/>
            </a:endParaRPr>
          </a:p>
          <a:p>
            <a:pPr algn="ctr"/>
            <a:r>
              <a:rPr lang="ko-KR" altLang="en-US" sz="1000" b="1" spc="-100" dirty="0">
                <a:latin typeface="+mn-ea"/>
                <a:ea typeface="+mn-ea"/>
              </a:rPr>
              <a:t>경쟁하는 긍정적인 학습환경</a:t>
            </a:r>
            <a:r>
              <a:rPr lang="ko-KR" altLang="en-US" sz="1000" spc="-100" dirty="0">
                <a:latin typeface="+mn-ea"/>
                <a:ea typeface="+mn-ea"/>
              </a:rPr>
              <a:t>이 만들어져 있습니다</a:t>
            </a:r>
            <a:r>
              <a:rPr lang="en-US" altLang="ko-KR" sz="1000" spc="-100" dirty="0">
                <a:latin typeface="+mn-ea"/>
                <a:ea typeface="+mn-ea"/>
              </a:rPr>
              <a:t>.</a:t>
            </a:r>
            <a:endParaRPr lang="ko-KR" altLang="en-US" sz="1000" spc="-100" dirty="0">
              <a:latin typeface="+mn-ea"/>
              <a:ea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8BB7DCA-7821-4110-8DDC-ADD32C172E1C}"/>
              </a:ext>
            </a:extLst>
          </p:cNvPr>
          <p:cNvSpPr txBox="1"/>
          <p:nvPr/>
        </p:nvSpPr>
        <p:spPr>
          <a:xfrm>
            <a:off x="1136254" y="868978"/>
            <a:ext cx="7917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i="1" spc="-100" dirty="0">
                <a:solidFill>
                  <a:schemeClr val="bg1">
                    <a:lumMod val="85000"/>
                  </a:schemeClr>
                </a:solidFill>
                <a:latin typeface="+mn-ea"/>
                <a:ea typeface="+mn-ea"/>
              </a:rPr>
              <a:t>01</a:t>
            </a:r>
            <a:endParaRPr lang="ko-KR" altLang="en-US" sz="2800" i="1" spc="-100" dirty="0">
              <a:solidFill>
                <a:schemeClr val="bg1">
                  <a:lumMod val="85000"/>
                </a:schemeClr>
              </a:solidFill>
              <a:latin typeface="+mn-ea"/>
              <a:ea typeface="+mn-ea"/>
            </a:endParaRP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5AAE8B92-60C2-430B-825D-1F4C81EAE9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9663193"/>
              </p:ext>
            </p:extLst>
          </p:nvPr>
        </p:nvGraphicFramePr>
        <p:xfrm>
          <a:off x="914745" y="1748910"/>
          <a:ext cx="6630444" cy="3713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57611">
                  <a:extLst>
                    <a:ext uri="{9D8B030D-6E8A-4147-A177-3AD203B41FA5}">
                      <a16:colId xmlns:a16="http://schemas.microsoft.com/office/drawing/2014/main" val="1584099027"/>
                    </a:ext>
                  </a:extLst>
                </a:gridCol>
                <a:gridCol w="1657611">
                  <a:extLst>
                    <a:ext uri="{9D8B030D-6E8A-4147-A177-3AD203B41FA5}">
                      <a16:colId xmlns:a16="http://schemas.microsoft.com/office/drawing/2014/main" val="48837894"/>
                    </a:ext>
                  </a:extLst>
                </a:gridCol>
                <a:gridCol w="1657611">
                  <a:extLst>
                    <a:ext uri="{9D8B030D-6E8A-4147-A177-3AD203B41FA5}">
                      <a16:colId xmlns:a16="http://schemas.microsoft.com/office/drawing/2014/main" val="4138853252"/>
                    </a:ext>
                  </a:extLst>
                </a:gridCol>
                <a:gridCol w="1657611">
                  <a:extLst>
                    <a:ext uri="{9D8B030D-6E8A-4147-A177-3AD203B41FA5}">
                      <a16:colId xmlns:a16="http://schemas.microsoft.com/office/drawing/2014/main" val="2036928748"/>
                    </a:ext>
                  </a:extLst>
                </a:gridCol>
              </a:tblGrid>
              <a:tr h="37130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u="none" dirty="0">
                          <a:solidFill>
                            <a:schemeClr val="tx1"/>
                          </a:solidFill>
                        </a:rPr>
                        <a:t>집단적인 면학분위기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학습 동선 최소화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41414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충분한 </a:t>
                      </a:r>
                      <a:r>
                        <a:rPr lang="ko-KR" altLang="en-US" sz="900" dirty="0" err="1">
                          <a:solidFill>
                            <a:schemeClr val="tx1"/>
                          </a:solidFill>
                        </a:rPr>
                        <a:t>자습시간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 확보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개방형 구조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246342434"/>
                  </a:ext>
                </a:extLst>
              </a:tr>
            </a:tbl>
          </a:graphicData>
        </a:graphic>
      </p:graphicFrame>
      <p:sp>
        <p:nvSpPr>
          <p:cNvPr id="17" name="직사각형 16">
            <a:extLst>
              <a:ext uri="{FF2B5EF4-FFF2-40B4-BE49-F238E27FC236}">
                <a16:creationId xmlns:a16="http://schemas.microsoft.com/office/drawing/2014/main" id="{9EF7D737-513E-45AF-B051-A8F6B50D7B0C}"/>
              </a:ext>
            </a:extLst>
          </p:cNvPr>
          <p:cNvSpPr/>
          <p:nvPr/>
        </p:nvSpPr>
        <p:spPr>
          <a:xfrm>
            <a:off x="914744" y="1733521"/>
            <a:ext cx="6630445" cy="386694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5F72828-CE93-4832-9F8F-A79FE378922D}"/>
              </a:ext>
            </a:extLst>
          </p:cNvPr>
          <p:cNvSpPr/>
          <p:nvPr/>
        </p:nvSpPr>
        <p:spPr>
          <a:xfrm>
            <a:off x="842593" y="2222463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74A60AF-FD94-4941-8202-8FC7059B5D9C}"/>
              </a:ext>
            </a:extLst>
          </p:cNvPr>
          <p:cNvSpPr txBox="1"/>
          <p:nvPr/>
        </p:nvSpPr>
        <p:spPr>
          <a:xfrm>
            <a:off x="2216696" y="2597365"/>
            <a:ext cx="37444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spc="-150" dirty="0">
                <a:latin typeface="+mn-ea"/>
                <a:ea typeface="+mn-ea"/>
              </a:rPr>
              <a:t>한 건물 내에서 강의실</a:t>
            </a:r>
            <a:r>
              <a:rPr lang="en-US" altLang="ko-KR" sz="1200" spc="-150" dirty="0">
                <a:latin typeface="+mn-ea"/>
                <a:ea typeface="+mn-ea"/>
              </a:rPr>
              <a:t>-</a:t>
            </a:r>
            <a:r>
              <a:rPr lang="ko-KR" altLang="en-US" sz="1200" spc="-150" dirty="0">
                <a:latin typeface="+mn-ea"/>
                <a:ea typeface="+mn-ea"/>
              </a:rPr>
              <a:t>바자관</a:t>
            </a:r>
            <a:r>
              <a:rPr lang="en-US" altLang="ko-KR" sz="1200" spc="-150" dirty="0">
                <a:latin typeface="+mn-ea"/>
                <a:ea typeface="+mn-ea"/>
              </a:rPr>
              <a:t>-</a:t>
            </a:r>
            <a:r>
              <a:rPr lang="ko-KR" altLang="en-US" sz="1200" spc="-150" dirty="0">
                <a:latin typeface="+mn-ea"/>
                <a:ea typeface="+mn-ea"/>
              </a:rPr>
              <a:t>급식을 한 번에 해결하여</a:t>
            </a:r>
            <a:endParaRPr lang="en-US" altLang="ko-KR" sz="1200" spc="-150" dirty="0">
              <a:latin typeface="+mn-ea"/>
              <a:ea typeface="+mn-ea"/>
            </a:endParaRPr>
          </a:p>
          <a:p>
            <a:pPr algn="ctr"/>
            <a:r>
              <a:rPr lang="ko-KR" altLang="en-US" sz="1200" spc="-150" dirty="0">
                <a:latin typeface="+mn-ea"/>
                <a:ea typeface="+mn-ea"/>
              </a:rPr>
              <a:t>이동에 낭비되는 시간없이 </a:t>
            </a:r>
            <a:r>
              <a:rPr lang="ko-KR" altLang="en-US" sz="1200" b="1" spc="-150" dirty="0">
                <a:latin typeface="+mn-ea"/>
                <a:ea typeface="+mn-ea"/>
              </a:rPr>
              <a:t>학습 동선을 최소화</a:t>
            </a:r>
            <a:r>
              <a:rPr lang="ko-KR" altLang="en-US" sz="1200" spc="-150" dirty="0">
                <a:latin typeface="+mn-ea"/>
                <a:ea typeface="+mn-ea"/>
              </a:rPr>
              <a:t>하였습니다</a:t>
            </a:r>
            <a:r>
              <a:rPr lang="en-US" altLang="ko-KR" sz="1200" spc="-150" dirty="0">
                <a:latin typeface="+mn-ea"/>
                <a:ea typeface="+mn-ea"/>
              </a:rPr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5FD40C2-665E-44BB-B632-68ECF4BDDB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4648" y="3212773"/>
            <a:ext cx="5180434" cy="2744230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D0087C56-BF5E-488F-9969-091F00B0CB71}"/>
              </a:ext>
            </a:extLst>
          </p:cNvPr>
          <p:cNvSpPr/>
          <p:nvPr/>
        </p:nvSpPr>
        <p:spPr>
          <a:xfrm>
            <a:off x="5871859" y="3213556"/>
            <a:ext cx="1080000" cy="21544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/>
              <a:t>학원 이미지 사용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45F0013-EDFA-4A5A-9208-3C4A72631058}"/>
              </a:ext>
            </a:extLst>
          </p:cNvPr>
          <p:cNvSpPr txBox="1"/>
          <p:nvPr/>
        </p:nvSpPr>
        <p:spPr>
          <a:xfrm>
            <a:off x="4222356" y="5763590"/>
            <a:ext cx="279895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pc="-150" dirty="0">
                <a:latin typeface="+mn-ea"/>
                <a:ea typeface="+mn-ea"/>
              </a:rPr>
              <a:t>※ </a:t>
            </a:r>
            <a:r>
              <a:rPr lang="ko-KR" altLang="en-US" spc="-150" dirty="0">
                <a:latin typeface="+mn-ea"/>
                <a:ea typeface="+mn-ea"/>
              </a:rPr>
              <a:t>강의실은 운영 상황에 따라 별관</a:t>
            </a:r>
            <a:r>
              <a:rPr lang="en-US" altLang="ko-KR" spc="-150" dirty="0">
                <a:latin typeface="+mn-ea"/>
                <a:ea typeface="+mn-ea"/>
              </a:rPr>
              <a:t>(</a:t>
            </a:r>
            <a:r>
              <a:rPr lang="ko-KR" altLang="en-US" spc="-150" dirty="0">
                <a:latin typeface="+mn-ea"/>
                <a:ea typeface="+mn-ea"/>
              </a:rPr>
              <a:t>다른 건물</a:t>
            </a:r>
            <a:r>
              <a:rPr lang="en-US" altLang="ko-KR" spc="-150" dirty="0">
                <a:latin typeface="+mn-ea"/>
                <a:ea typeface="+mn-ea"/>
              </a:rPr>
              <a:t>)</a:t>
            </a:r>
            <a:r>
              <a:rPr lang="ko-KR" altLang="en-US" spc="-150" dirty="0">
                <a:latin typeface="+mn-ea"/>
                <a:ea typeface="+mn-ea"/>
              </a:rPr>
              <a:t>으로 이동할 수도 있습니다</a:t>
            </a:r>
            <a:r>
              <a:rPr lang="en-US" altLang="ko-KR" spc="-150" dirty="0">
                <a:latin typeface="+mn-ea"/>
                <a:ea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948360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2025 N</a:t>
            </a:r>
            <a:r>
              <a:rPr lang="ko-KR" altLang="en-US" b="0" dirty="0"/>
              <a:t>수 </a:t>
            </a:r>
            <a:r>
              <a:rPr lang="ko-KR" altLang="en-US" b="0" dirty="0" err="1"/>
              <a:t>정규반</a:t>
            </a:r>
            <a:r>
              <a:rPr lang="en-US" altLang="ko-KR" b="0" dirty="0"/>
              <a:t>(</a:t>
            </a:r>
            <a:r>
              <a:rPr lang="ko-KR" altLang="en-US" b="0" dirty="0"/>
              <a:t>강남 </a:t>
            </a:r>
            <a:r>
              <a:rPr lang="en-US" altLang="ko-KR" b="0" dirty="0"/>
              <a:t>PC)</a:t>
            </a:r>
            <a:endParaRPr lang="ko-KR" altLang="en-US" dirty="0"/>
          </a:p>
        </p:txBody>
      </p:sp>
      <p:graphicFrame>
        <p:nvGraphicFramePr>
          <p:cNvPr id="49" name="표 4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3527697"/>
              </p:ext>
            </p:extLst>
          </p:nvPr>
        </p:nvGraphicFramePr>
        <p:xfrm>
          <a:off x="8104412" y="211913"/>
          <a:ext cx="1800000" cy="1306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강남학원 </a:t>
                      </a: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2025 </a:t>
                      </a: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재수생 우선선발반 </a:t>
                      </a: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재수생 맞춤 시스템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바자관 영역 내 충분한 자습시간 확보 내용과 동일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우선선발반 이미지와 동일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참고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URL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https://russelgn.megastudy.net/intro/2024/first/index.asp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4343316"/>
                  </a:ext>
                </a:extLst>
              </a:tr>
            </a:tbl>
          </a:graphicData>
        </a:graphic>
      </p:graphicFrame>
      <p:sp>
        <p:nvSpPr>
          <p:cNvPr id="10" name="직사각형 9">
            <a:extLst>
              <a:ext uri="{FF2B5EF4-FFF2-40B4-BE49-F238E27FC236}">
                <a16:creationId xmlns:a16="http://schemas.microsoft.com/office/drawing/2014/main" id="{C140E222-962D-4700-AD4B-D37D871236D8}"/>
              </a:ext>
            </a:extLst>
          </p:cNvPr>
          <p:cNvSpPr/>
          <p:nvPr/>
        </p:nvSpPr>
        <p:spPr>
          <a:xfrm>
            <a:off x="843595" y="1881320"/>
            <a:ext cx="6624637" cy="478803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49BA83-9B5A-4AF5-9D49-78A7EB0BE938}"/>
              </a:ext>
            </a:extLst>
          </p:cNvPr>
          <p:cNvSpPr txBox="1"/>
          <p:nvPr/>
        </p:nvSpPr>
        <p:spPr>
          <a:xfrm>
            <a:off x="843595" y="458038"/>
            <a:ext cx="662463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spc="-100" dirty="0">
                <a:latin typeface="+mn-ea"/>
                <a:ea typeface="+mn-ea"/>
              </a:rPr>
              <a:t>면학분위기로 소문난 </a:t>
            </a:r>
            <a:r>
              <a:rPr lang="ko-KR" altLang="en-US" sz="1200" b="1" spc="-100" dirty="0" err="1">
                <a:solidFill>
                  <a:srgbClr val="0070C0"/>
                </a:solidFill>
                <a:latin typeface="+mn-ea"/>
                <a:ea typeface="+mn-ea"/>
              </a:rPr>
              <a:t>바른공부</a:t>
            </a:r>
            <a:r>
              <a:rPr lang="ko-KR" altLang="en-US" sz="1200" b="1" spc="-100" dirty="0">
                <a:solidFill>
                  <a:srgbClr val="0070C0"/>
                </a:solidFill>
                <a:latin typeface="+mn-ea"/>
                <a:ea typeface="+mn-ea"/>
              </a:rPr>
              <a:t> </a:t>
            </a:r>
            <a:r>
              <a:rPr lang="ko-KR" altLang="en-US" sz="1200" b="1" spc="-100" dirty="0" err="1">
                <a:solidFill>
                  <a:srgbClr val="0070C0"/>
                </a:solidFill>
                <a:latin typeface="+mn-ea"/>
                <a:ea typeface="+mn-ea"/>
              </a:rPr>
              <a:t>자습전용관</a:t>
            </a:r>
            <a:endParaRPr lang="en-US" altLang="ko-KR" sz="1200" b="1" spc="-100" dirty="0">
              <a:solidFill>
                <a:srgbClr val="0070C0"/>
              </a:solidFill>
              <a:latin typeface="+mn-ea"/>
              <a:ea typeface="+mn-ea"/>
            </a:endParaRPr>
          </a:p>
          <a:p>
            <a:pPr algn="ctr"/>
            <a:endParaRPr lang="en-US" altLang="ko-KR" sz="1000" spc="-100" dirty="0">
              <a:latin typeface="+mn-ea"/>
              <a:ea typeface="+mn-ea"/>
            </a:endParaRPr>
          </a:p>
          <a:p>
            <a:pPr algn="ctr"/>
            <a:r>
              <a:rPr lang="ko-KR" altLang="en-US" sz="1000" spc="-100" dirty="0">
                <a:latin typeface="+mn-ea"/>
                <a:ea typeface="+mn-ea"/>
              </a:rPr>
              <a:t>전국 최상위권 학생들이 </a:t>
            </a:r>
            <a:r>
              <a:rPr lang="ko-KR" altLang="en-US" sz="1000" spc="-100" dirty="0" err="1">
                <a:latin typeface="+mn-ea"/>
                <a:ea typeface="+mn-ea"/>
              </a:rPr>
              <a:t>바자관에</a:t>
            </a:r>
            <a:r>
              <a:rPr lang="ko-KR" altLang="en-US" sz="1000" spc="-100" dirty="0">
                <a:latin typeface="+mn-ea"/>
                <a:ea typeface="+mn-ea"/>
              </a:rPr>
              <a:t> 모여</a:t>
            </a:r>
            <a:endParaRPr lang="en-US" altLang="ko-KR" sz="1000" spc="-100" dirty="0">
              <a:latin typeface="+mn-ea"/>
              <a:ea typeface="+mn-ea"/>
            </a:endParaRPr>
          </a:p>
          <a:p>
            <a:pPr algn="ctr"/>
            <a:r>
              <a:rPr lang="ko-KR" altLang="en-US" sz="1000" b="1" spc="-100" dirty="0">
                <a:latin typeface="+mn-ea"/>
                <a:ea typeface="+mn-ea"/>
              </a:rPr>
              <a:t>경쟁하는 긍정적인 학습환경</a:t>
            </a:r>
            <a:r>
              <a:rPr lang="ko-KR" altLang="en-US" sz="1000" spc="-100" dirty="0">
                <a:latin typeface="+mn-ea"/>
                <a:ea typeface="+mn-ea"/>
              </a:rPr>
              <a:t>이 만들어져 있습니다</a:t>
            </a:r>
            <a:r>
              <a:rPr lang="en-US" altLang="ko-KR" sz="1000" spc="-100" dirty="0">
                <a:latin typeface="+mn-ea"/>
                <a:ea typeface="+mn-ea"/>
              </a:rPr>
              <a:t>.</a:t>
            </a:r>
            <a:endParaRPr lang="ko-KR" altLang="en-US" sz="1000" spc="-100" dirty="0">
              <a:latin typeface="+mn-ea"/>
              <a:ea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79D76F1-EF71-4467-AC1A-5F63E33D4D9A}"/>
              </a:ext>
            </a:extLst>
          </p:cNvPr>
          <p:cNvSpPr txBox="1"/>
          <p:nvPr/>
        </p:nvSpPr>
        <p:spPr>
          <a:xfrm>
            <a:off x="1059297" y="473427"/>
            <a:ext cx="7917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i="1" spc="-100" dirty="0">
                <a:solidFill>
                  <a:schemeClr val="bg1">
                    <a:lumMod val="85000"/>
                  </a:schemeClr>
                </a:solidFill>
                <a:latin typeface="+mn-ea"/>
                <a:ea typeface="+mn-ea"/>
              </a:rPr>
              <a:t>01</a:t>
            </a:r>
            <a:endParaRPr lang="ko-KR" altLang="en-US" sz="2800" i="1" spc="-100" dirty="0">
              <a:solidFill>
                <a:schemeClr val="bg1">
                  <a:lumMod val="85000"/>
                </a:schemeClr>
              </a:solidFill>
              <a:latin typeface="+mn-ea"/>
              <a:ea typeface="+mn-ea"/>
            </a:endParaRP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2C4A7C0F-56C7-4DE5-8777-66B7B6EF57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8208504"/>
              </p:ext>
            </p:extLst>
          </p:nvPr>
        </p:nvGraphicFramePr>
        <p:xfrm>
          <a:off x="837788" y="1353359"/>
          <a:ext cx="6630444" cy="3713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57611">
                  <a:extLst>
                    <a:ext uri="{9D8B030D-6E8A-4147-A177-3AD203B41FA5}">
                      <a16:colId xmlns:a16="http://schemas.microsoft.com/office/drawing/2014/main" val="1584099027"/>
                    </a:ext>
                  </a:extLst>
                </a:gridCol>
                <a:gridCol w="1657611">
                  <a:extLst>
                    <a:ext uri="{9D8B030D-6E8A-4147-A177-3AD203B41FA5}">
                      <a16:colId xmlns:a16="http://schemas.microsoft.com/office/drawing/2014/main" val="48837894"/>
                    </a:ext>
                  </a:extLst>
                </a:gridCol>
                <a:gridCol w="1657611">
                  <a:extLst>
                    <a:ext uri="{9D8B030D-6E8A-4147-A177-3AD203B41FA5}">
                      <a16:colId xmlns:a16="http://schemas.microsoft.com/office/drawing/2014/main" val="4138853252"/>
                    </a:ext>
                  </a:extLst>
                </a:gridCol>
                <a:gridCol w="1657611">
                  <a:extLst>
                    <a:ext uri="{9D8B030D-6E8A-4147-A177-3AD203B41FA5}">
                      <a16:colId xmlns:a16="http://schemas.microsoft.com/office/drawing/2014/main" val="2036928748"/>
                    </a:ext>
                  </a:extLst>
                </a:gridCol>
              </a:tblGrid>
              <a:tr h="37130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u="none" dirty="0">
                          <a:solidFill>
                            <a:schemeClr val="tx1"/>
                          </a:solidFill>
                        </a:rPr>
                        <a:t>집단적인 면학분위기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학습 동선 최소화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충분한 </a:t>
                      </a:r>
                      <a:r>
                        <a:rPr lang="ko-KR" altLang="en-US" sz="900" b="1" dirty="0" err="1">
                          <a:solidFill>
                            <a:schemeClr val="bg1"/>
                          </a:solidFill>
                        </a:rPr>
                        <a:t>자습시간</a:t>
                      </a:r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 확보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41414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개방형 구조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246342434"/>
                  </a:ext>
                </a:extLst>
              </a:tr>
            </a:tbl>
          </a:graphicData>
        </a:graphic>
      </p:graphicFrame>
      <p:sp>
        <p:nvSpPr>
          <p:cNvPr id="17" name="직사각형 16">
            <a:extLst>
              <a:ext uri="{FF2B5EF4-FFF2-40B4-BE49-F238E27FC236}">
                <a16:creationId xmlns:a16="http://schemas.microsoft.com/office/drawing/2014/main" id="{9174FD04-BB83-4ADE-80D3-23F7D2FA41DF}"/>
              </a:ext>
            </a:extLst>
          </p:cNvPr>
          <p:cNvSpPr/>
          <p:nvPr/>
        </p:nvSpPr>
        <p:spPr>
          <a:xfrm>
            <a:off x="837787" y="1337970"/>
            <a:ext cx="6630445" cy="386694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96691D1-6AD7-4D07-B3B1-6660C57231B3}"/>
              </a:ext>
            </a:extLst>
          </p:cNvPr>
          <p:cNvSpPr/>
          <p:nvPr/>
        </p:nvSpPr>
        <p:spPr>
          <a:xfrm>
            <a:off x="765636" y="1826912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8AC5953-2DE2-4C5A-A987-6A925C9D7C79}"/>
              </a:ext>
            </a:extLst>
          </p:cNvPr>
          <p:cNvSpPr txBox="1"/>
          <p:nvPr/>
        </p:nvSpPr>
        <p:spPr>
          <a:xfrm>
            <a:off x="1591699" y="2032679"/>
            <a:ext cx="48965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spc="-150" dirty="0">
                <a:latin typeface="+mn-ea"/>
                <a:ea typeface="+mn-ea"/>
              </a:rPr>
              <a:t>수능 시험에 </a:t>
            </a:r>
            <a:r>
              <a:rPr lang="ko-KR" altLang="en-US" sz="1200" b="1" spc="-150" dirty="0" err="1">
                <a:latin typeface="+mn-ea"/>
                <a:ea typeface="+mn-ea"/>
              </a:rPr>
              <a:t>기준한</a:t>
            </a:r>
            <a:r>
              <a:rPr lang="ko-KR" altLang="en-US" sz="1200" b="1" spc="-150" dirty="0">
                <a:latin typeface="+mn-ea"/>
                <a:ea typeface="+mn-ea"/>
              </a:rPr>
              <a:t> 표준 시간표</a:t>
            </a:r>
            <a:r>
              <a:rPr lang="ko-KR" altLang="en-US" sz="1200" spc="-150" dirty="0">
                <a:latin typeface="+mn-ea"/>
                <a:ea typeface="+mn-ea"/>
              </a:rPr>
              <a:t>로 </a:t>
            </a:r>
            <a:r>
              <a:rPr lang="ko-KR" altLang="en-US" sz="1200" spc="-150" dirty="0" err="1">
                <a:latin typeface="+mn-ea"/>
                <a:ea typeface="+mn-ea"/>
              </a:rPr>
              <a:t>학습</a:t>
            </a:r>
            <a:r>
              <a:rPr lang="ko-KR" altLang="en-US" sz="1200" spc="-15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∙생활</a:t>
            </a:r>
            <a:r>
              <a:rPr lang="ko-KR" altLang="en-US" sz="12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리듬이 수능에 최적화되도록 하고</a:t>
            </a:r>
            <a:r>
              <a:rPr lang="en-US" altLang="ko-KR" sz="12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</a:p>
          <a:p>
            <a:pPr algn="ctr"/>
            <a:r>
              <a:rPr lang="ko-KR" altLang="en-US" sz="12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개인의 학습 상황에 맞게 스케줄을 운영하여 </a:t>
            </a:r>
            <a:r>
              <a:rPr lang="ko-KR" altLang="en-US" sz="1200" b="1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충분한 자습시간을 확보</a:t>
            </a:r>
            <a:r>
              <a:rPr lang="ko-KR" altLang="en-US" sz="12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합니다</a:t>
            </a:r>
            <a:r>
              <a:rPr lang="en-US" altLang="ko-KR" sz="12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sz="1200" spc="-150" dirty="0">
              <a:latin typeface="+mn-ea"/>
              <a:ea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E0E471F-B47D-4564-9076-80CD930EF2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2600" y="2967284"/>
            <a:ext cx="5492477" cy="355806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A3C9609F-4F07-4CB1-8568-2274A03AC0D9}"/>
              </a:ext>
            </a:extLst>
          </p:cNvPr>
          <p:cNvSpPr/>
          <p:nvPr/>
        </p:nvSpPr>
        <p:spPr>
          <a:xfrm>
            <a:off x="5624147" y="2989977"/>
            <a:ext cx="1080000" cy="21544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/>
              <a:t>학원 시간표 사용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E054A2D-17D0-4C1E-8341-0DFD8D2CCD86}"/>
              </a:ext>
            </a:extLst>
          </p:cNvPr>
          <p:cNvSpPr txBox="1"/>
          <p:nvPr/>
        </p:nvSpPr>
        <p:spPr>
          <a:xfrm>
            <a:off x="2622674" y="2617167"/>
            <a:ext cx="29523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spc="-150" dirty="0" err="1">
                <a:latin typeface="+mn-ea"/>
                <a:ea typeface="+mn-ea"/>
              </a:rPr>
              <a:t>바른공부</a:t>
            </a:r>
            <a:r>
              <a:rPr lang="en-US" altLang="ko-KR" sz="1400" b="1" spc="-150" dirty="0">
                <a:latin typeface="+mn-ea"/>
                <a:ea typeface="+mn-ea"/>
              </a:rPr>
              <a:t> </a:t>
            </a:r>
            <a:r>
              <a:rPr lang="ko-KR" altLang="en-US" sz="1400" b="1" spc="-150" dirty="0">
                <a:latin typeface="+mn-ea"/>
                <a:ea typeface="+mn-ea"/>
              </a:rPr>
              <a:t>자습전용관 표준 시간표</a:t>
            </a:r>
            <a:endParaRPr lang="en-US" altLang="ko-KR" sz="1400" spc="-15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081560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2025 N</a:t>
            </a:r>
            <a:r>
              <a:rPr lang="ko-KR" altLang="en-US" b="0" dirty="0"/>
              <a:t>수 </a:t>
            </a:r>
            <a:r>
              <a:rPr lang="ko-KR" altLang="en-US" b="0" dirty="0" err="1"/>
              <a:t>정규반</a:t>
            </a:r>
            <a:r>
              <a:rPr lang="en-US" altLang="ko-KR" b="0" dirty="0"/>
              <a:t>(</a:t>
            </a:r>
            <a:r>
              <a:rPr lang="ko-KR" altLang="en-US" b="0" dirty="0"/>
              <a:t>강남 </a:t>
            </a:r>
            <a:r>
              <a:rPr lang="en-US" altLang="ko-KR" b="0" dirty="0"/>
              <a:t>PC)</a:t>
            </a:r>
            <a:endParaRPr lang="ko-KR" altLang="en-US" dirty="0"/>
          </a:p>
        </p:txBody>
      </p:sp>
      <p:graphicFrame>
        <p:nvGraphicFramePr>
          <p:cNvPr id="49" name="표 4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9972469"/>
              </p:ext>
            </p:extLst>
          </p:nvPr>
        </p:nvGraphicFramePr>
        <p:xfrm>
          <a:off x="8104412" y="211913"/>
          <a:ext cx="1800000" cy="1306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강남학원 </a:t>
                      </a: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2025 </a:t>
                      </a: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재수생 우선선발반 </a:t>
                      </a: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재수생 맞춤 시스템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바자관 영역 내 개방형 구조 내용과 동일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우선선발반 이미지와 동일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참고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URL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https://russelgn.megastudy.net/intro/2024/first/index.asp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4343316"/>
                  </a:ext>
                </a:extLst>
              </a:tr>
            </a:tbl>
          </a:graphicData>
        </a:graphic>
      </p:graphicFrame>
      <p:sp>
        <p:nvSpPr>
          <p:cNvPr id="12" name="직사각형 11">
            <a:extLst>
              <a:ext uri="{FF2B5EF4-FFF2-40B4-BE49-F238E27FC236}">
                <a16:creationId xmlns:a16="http://schemas.microsoft.com/office/drawing/2014/main" id="{D01EB6D1-90BD-4B6A-9649-6BDA3E1F86B5}"/>
              </a:ext>
            </a:extLst>
          </p:cNvPr>
          <p:cNvSpPr/>
          <p:nvPr/>
        </p:nvSpPr>
        <p:spPr>
          <a:xfrm>
            <a:off x="920552" y="2276872"/>
            <a:ext cx="6624637" cy="3865412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E0B48F7-422C-4052-B1C0-9BD0B38A1840}"/>
              </a:ext>
            </a:extLst>
          </p:cNvPr>
          <p:cNvSpPr txBox="1"/>
          <p:nvPr/>
        </p:nvSpPr>
        <p:spPr>
          <a:xfrm>
            <a:off x="920552" y="853589"/>
            <a:ext cx="662463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spc="-100" dirty="0">
                <a:latin typeface="+mn-ea"/>
                <a:ea typeface="+mn-ea"/>
              </a:rPr>
              <a:t>면학분위기로 소문난 </a:t>
            </a:r>
            <a:r>
              <a:rPr lang="ko-KR" altLang="en-US" sz="1200" b="1" spc="-100" dirty="0" err="1">
                <a:solidFill>
                  <a:srgbClr val="0070C0"/>
                </a:solidFill>
                <a:latin typeface="+mn-ea"/>
                <a:ea typeface="+mn-ea"/>
              </a:rPr>
              <a:t>바른공부</a:t>
            </a:r>
            <a:r>
              <a:rPr lang="ko-KR" altLang="en-US" sz="1200" b="1" spc="-100" dirty="0">
                <a:solidFill>
                  <a:srgbClr val="0070C0"/>
                </a:solidFill>
                <a:latin typeface="+mn-ea"/>
                <a:ea typeface="+mn-ea"/>
              </a:rPr>
              <a:t> </a:t>
            </a:r>
            <a:r>
              <a:rPr lang="ko-KR" altLang="en-US" sz="1200" b="1" spc="-100" dirty="0" err="1">
                <a:solidFill>
                  <a:srgbClr val="0070C0"/>
                </a:solidFill>
                <a:latin typeface="+mn-ea"/>
                <a:ea typeface="+mn-ea"/>
              </a:rPr>
              <a:t>자습전용관</a:t>
            </a:r>
            <a:endParaRPr lang="en-US" altLang="ko-KR" sz="1200" b="1" spc="-100" dirty="0">
              <a:solidFill>
                <a:srgbClr val="0070C0"/>
              </a:solidFill>
              <a:latin typeface="+mn-ea"/>
              <a:ea typeface="+mn-ea"/>
            </a:endParaRPr>
          </a:p>
          <a:p>
            <a:pPr algn="ctr"/>
            <a:endParaRPr lang="en-US" altLang="ko-KR" sz="1000" spc="-100" dirty="0">
              <a:latin typeface="+mn-ea"/>
              <a:ea typeface="+mn-ea"/>
            </a:endParaRPr>
          </a:p>
          <a:p>
            <a:pPr algn="ctr"/>
            <a:r>
              <a:rPr lang="ko-KR" altLang="en-US" sz="1000" spc="-100" dirty="0">
                <a:latin typeface="+mn-ea"/>
                <a:ea typeface="+mn-ea"/>
              </a:rPr>
              <a:t>전국 최상위권 학생들이 </a:t>
            </a:r>
            <a:r>
              <a:rPr lang="ko-KR" altLang="en-US" sz="1000" spc="-100" dirty="0" err="1">
                <a:latin typeface="+mn-ea"/>
                <a:ea typeface="+mn-ea"/>
              </a:rPr>
              <a:t>바자관에</a:t>
            </a:r>
            <a:r>
              <a:rPr lang="ko-KR" altLang="en-US" sz="1000" spc="-100" dirty="0">
                <a:latin typeface="+mn-ea"/>
                <a:ea typeface="+mn-ea"/>
              </a:rPr>
              <a:t> 모여</a:t>
            </a:r>
            <a:endParaRPr lang="en-US" altLang="ko-KR" sz="1000" spc="-100" dirty="0">
              <a:latin typeface="+mn-ea"/>
              <a:ea typeface="+mn-ea"/>
            </a:endParaRPr>
          </a:p>
          <a:p>
            <a:pPr algn="ctr"/>
            <a:r>
              <a:rPr lang="ko-KR" altLang="en-US" sz="1000" b="1" spc="-100" dirty="0">
                <a:latin typeface="+mn-ea"/>
                <a:ea typeface="+mn-ea"/>
              </a:rPr>
              <a:t>경쟁하는 긍정적인 학습환경</a:t>
            </a:r>
            <a:r>
              <a:rPr lang="ko-KR" altLang="en-US" sz="1000" spc="-100" dirty="0">
                <a:latin typeface="+mn-ea"/>
                <a:ea typeface="+mn-ea"/>
              </a:rPr>
              <a:t>이 만들어져 있습니다</a:t>
            </a:r>
            <a:r>
              <a:rPr lang="en-US" altLang="ko-KR" sz="1000" spc="-100" dirty="0">
                <a:latin typeface="+mn-ea"/>
                <a:ea typeface="+mn-ea"/>
              </a:rPr>
              <a:t>.</a:t>
            </a:r>
            <a:endParaRPr lang="ko-KR" altLang="en-US" sz="1000" spc="-100" dirty="0">
              <a:latin typeface="+mn-ea"/>
              <a:ea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B39BA7B-A3F0-4D2F-A8AE-5B643D771C8E}"/>
              </a:ext>
            </a:extLst>
          </p:cNvPr>
          <p:cNvSpPr txBox="1"/>
          <p:nvPr/>
        </p:nvSpPr>
        <p:spPr>
          <a:xfrm>
            <a:off x="1136254" y="868978"/>
            <a:ext cx="7917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i="1" spc="-100" dirty="0">
                <a:solidFill>
                  <a:schemeClr val="bg1">
                    <a:lumMod val="85000"/>
                  </a:schemeClr>
                </a:solidFill>
                <a:latin typeface="+mn-ea"/>
                <a:ea typeface="+mn-ea"/>
              </a:rPr>
              <a:t>01</a:t>
            </a:r>
            <a:endParaRPr lang="ko-KR" altLang="en-US" sz="2800" i="1" spc="-100" dirty="0">
              <a:solidFill>
                <a:schemeClr val="bg1">
                  <a:lumMod val="85000"/>
                </a:schemeClr>
              </a:solidFill>
              <a:latin typeface="+mn-ea"/>
              <a:ea typeface="+mn-ea"/>
            </a:endParaRP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6C26865F-BD7C-4E84-95E5-C429F6E5C4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7511651"/>
              </p:ext>
            </p:extLst>
          </p:nvPr>
        </p:nvGraphicFramePr>
        <p:xfrm>
          <a:off x="914745" y="1748910"/>
          <a:ext cx="6630444" cy="3713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57611">
                  <a:extLst>
                    <a:ext uri="{9D8B030D-6E8A-4147-A177-3AD203B41FA5}">
                      <a16:colId xmlns:a16="http://schemas.microsoft.com/office/drawing/2014/main" val="1584099027"/>
                    </a:ext>
                  </a:extLst>
                </a:gridCol>
                <a:gridCol w="1657611">
                  <a:extLst>
                    <a:ext uri="{9D8B030D-6E8A-4147-A177-3AD203B41FA5}">
                      <a16:colId xmlns:a16="http://schemas.microsoft.com/office/drawing/2014/main" val="48837894"/>
                    </a:ext>
                  </a:extLst>
                </a:gridCol>
                <a:gridCol w="1657611">
                  <a:extLst>
                    <a:ext uri="{9D8B030D-6E8A-4147-A177-3AD203B41FA5}">
                      <a16:colId xmlns:a16="http://schemas.microsoft.com/office/drawing/2014/main" val="4138853252"/>
                    </a:ext>
                  </a:extLst>
                </a:gridCol>
                <a:gridCol w="1657611">
                  <a:extLst>
                    <a:ext uri="{9D8B030D-6E8A-4147-A177-3AD203B41FA5}">
                      <a16:colId xmlns:a16="http://schemas.microsoft.com/office/drawing/2014/main" val="2036928748"/>
                    </a:ext>
                  </a:extLst>
                </a:gridCol>
              </a:tblGrid>
              <a:tr h="37130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u="none" dirty="0">
                          <a:solidFill>
                            <a:schemeClr val="tx1"/>
                          </a:solidFill>
                        </a:rPr>
                        <a:t>집단적인 면학분위기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학습 동선 최소화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충분한 </a:t>
                      </a:r>
                      <a:r>
                        <a:rPr lang="ko-KR" altLang="en-US" sz="900" dirty="0" err="1">
                          <a:solidFill>
                            <a:schemeClr val="tx1"/>
                          </a:solidFill>
                        </a:rPr>
                        <a:t>자습시간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 확보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bg1"/>
                          </a:solidFill>
                        </a:rPr>
                        <a:t>개방형 구조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41414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6342434"/>
                  </a:ext>
                </a:extLst>
              </a:tr>
            </a:tbl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id="{9A6CDC80-754B-4C5E-934E-A3137A7F908B}"/>
              </a:ext>
            </a:extLst>
          </p:cNvPr>
          <p:cNvSpPr/>
          <p:nvPr/>
        </p:nvSpPr>
        <p:spPr>
          <a:xfrm>
            <a:off x="914744" y="1733521"/>
            <a:ext cx="6630445" cy="386694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F5BD4EA-4B80-47F3-91DD-28A27CEDF9F1}"/>
              </a:ext>
            </a:extLst>
          </p:cNvPr>
          <p:cNvSpPr/>
          <p:nvPr/>
        </p:nvSpPr>
        <p:spPr>
          <a:xfrm>
            <a:off x="842593" y="2222463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AC2621-50C0-46A9-B717-6BBA1179D4F1}"/>
              </a:ext>
            </a:extLst>
          </p:cNvPr>
          <p:cNvSpPr txBox="1"/>
          <p:nvPr/>
        </p:nvSpPr>
        <p:spPr>
          <a:xfrm>
            <a:off x="1682889" y="2512765"/>
            <a:ext cx="50941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spc="-150" dirty="0">
                <a:latin typeface="+mn-ea"/>
                <a:ea typeface="+mn-ea"/>
              </a:rPr>
              <a:t>개방형 구조</a:t>
            </a:r>
            <a:r>
              <a:rPr lang="ko-KR" altLang="en-US" sz="1200" spc="-150" dirty="0">
                <a:latin typeface="+mn-ea"/>
                <a:ea typeface="+mn-ea"/>
              </a:rPr>
              <a:t>로 되어 있어 지속적으로 긴장감을 유지하고 학습 동기를 부여합니다</a:t>
            </a:r>
            <a:r>
              <a:rPr lang="en-US" altLang="ko-KR" sz="1200" spc="-150" dirty="0">
                <a:latin typeface="+mn-ea"/>
                <a:ea typeface="+mn-ea"/>
              </a:rPr>
              <a:t>.</a:t>
            </a:r>
          </a:p>
          <a:p>
            <a:pPr algn="ctr"/>
            <a:r>
              <a:rPr lang="ko-KR" altLang="en-US" sz="1200" b="1" spc="-150" dirty="0">
                <a:latin typeface="+mn-ea"/>
                <a:ea typeface="+mn-ea"/>
              </a:rPr>
              <a:t>학습에 최적화된 시설과 환경</a:t>
            </a:r>
            <a:r>
              <a:rPr lang="ko-KR" altLang="en-US" sz="1200" spc="-150" dirty="0">
                <a:latin typeface="+mn-ea"/>
                <a:ea typeface="+mn-ea"/>
              </a:rPr>
              <a:t>에서 온전히 학습에만 집중할 수 있습니다</a:t>
            </a:r>
            <a:r>
              <a:rPr lang="en-US" altLang="ko-KR" sz="1200" spc="-150" dirty="0">
                <a:latin typeface="+mn-ea"/>
                <a:ea typeface="+mn-ea"/>
              </a:rPr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BDEAA48-3A8B-4C70-832C-98F740EEAF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2137" y="3098472"/>
            <a:ext cx="5590369" cy="27788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97A3DF96-4B88-42E3-8C2E-ADB319F21A51}"/>
              </a:ext>
            </a:extLst>
          </p:cNvPr>
          <p:cNvSpPr/>
          <p:nvPr/>
        </p:nvSpPr>
        <p:spPr>
          <a:xfrm>
            <a:off x="5961112" y="3131087"/>
            <a:ext cx="1080000" cy="21544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/>
              <a:t>학원 이미지 사용</a:t>
            </a:r>
          </a:p>
        </p:txBody>
      </p:sp>
    </p:spTree>
    <p:extLst>
      <p:ext uri="{BB962C8B-B14F-4D97-AF65-F5344CB8AC3E}">
        <p14:creationId xmlns:p14="http://schemas.microsoft.com/office/powerpoint/2010/main" val="37909807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2025 N</a:t>
            </a:r>
            <a:r>
              <a:rPr lang="ko-KR" altLang="en-US" b="0" dirty="0"/>
              <a:t>수 </a:t>
            </a:r>
            <a:r>
              <a:rPr lang="ko-KR" altLang="en-US" b="0" dirty="0" err="1"/>
              <a:t>정규반</a:t>
            </a:r>
            <a:r>
              <a:rPr lang="en-US" altLang="ko-KR" b="0" dirty="0"/>
              <a:t>(</a:t>
            </a:r>
            <a:r>
              <a:rPr lang="ko-KR" altLang="en-US" b="0" dirty="0"/>
              <a:t>강남 </a:t>
            </a:r>
            <a:r>
              <a:rPr lang="en-US" altLang="ko-KR" b="0" dirty="0"/>
              <a:t>PC)</a:t>
            </a:r>
            <a:endParaRPr lang="ko-KR" altLang="en-US" dirty="0"/>
          </a:p>
        </p:txBody>
      </p:sp>
      <p:graphicFrame>
        <p:nvGraphicFramePr>
          <p:cNvPr id="49" name="표 4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6574683"/>
              </p:ext>
            </p:extLst>
          </p:nvPr>
        </p:nvGraphicFramePr>
        <p:xfrm>
          <a:off x="8082019" y="211913"/>
          <a:ext cx="1800000" cy="55240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강사진 노출 순서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[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국어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]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이원준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최인호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kumimoji="1" lang="ko-KR" altLang="en-US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[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수학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]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양승진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장영진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김성은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[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영어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]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김기철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김지영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킹콩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[</a:t>
                      </a:r>
                      <a:r>
                        <a:rPr kumimoji="1" lang="ko-KR" altLang="en-US" sz="900" b="0" i="0" u="none" strike="noStrike" cap="none" spc="-50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과탐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]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물리학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Ⅰ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강민웅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물리학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Ⅰ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김성재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화학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Ⅰ </a:t>
                      </a:r>
                      <a:r>
                        <a:rPr kumimoji="1" lang="ko-KR" altLang="en-US" sz="900" b="0" i="0" u="none" strike="noStrike" cap="none" spc="-50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정우정</a:t>
                      </a:r>
                      <a:endParaRPr kumimoji="1" lang="ko-KR" altLang="en-US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생명과학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Ⅰ </a:t>
                      </a:r>
                      <a:r>
                        <a:rPr kumimoji="1" lang="ko-KR" altLang="en-US" sz="900" b="0" i="0" u="none" strike="noStrike" cap="none" spc="-50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한종철</a:t>
                      </a:r>
                      <a:endParaRPr kumimoji="1" lang="ko-KR" altLang="en-US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지구과학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Ⅰ </a:t>
                      </a:r>
                      <a:r>
                        <a:rPr kumimoji="1" lang="ko-KR" altLang="en-US" sz="900" b="0" i="0" u="none" strike="noStrike" cap="none" spc="-50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박선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[</a:t>
                      </a:r>
                      <a:r>
                        <a:rPr kumimoji="1" lang="ko-KR" altLang="en-US" sz="900" b="0" i="0" u="none" strike="noStrike" cap="none" spc="-50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사탐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]</a:t>
                      </a:r>
                      <a:endParaRPr kumimoji="1" lang="ko-KR" altLang="en-US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생활과윤리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김종익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생활과윤리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kumimoji="1" lang="ko-KR" altLang="en-US" sz="900" b="0" i="0" u="none" strike="noStrike" cap="none" spc="-50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어준규</a:t>
                      </a:r>
                      <a:endParaRPr kumimoji="1" lang="ko-KR" altLang="en-US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사회문화 </a:t>
                      </a:r>
                      <a:r>
                        <a:rPr kumimoji="1" lang="ko-KR" altLang="en-US" sz="900" b="0" i="0" u="none" strike="noStrike" cap="none" spc="-50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손고운</a:t>
                      </a:r>
                      <a:endParaRPr kumimoji="1" lang="ko-KR" altLang="en-US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한국지리 민정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정치와법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김용택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한국사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동아시아사 김종웅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[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논술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]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인문논술 최인호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인문논술 장진석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수리논술 </a:t>
                      </a:r>
                      <a:r>
                        <a:rPr kumimoji="1" lang="ko-KR" altLang="en-US" sz="900" b="0" i="0" u="none" strike="noStrike" cap="none" spc="-50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배기은</a:t>
                      </a:r>
                      <a:endParaRPr lang="en-US" altLang="ko-KR" sz="900" b="0" spc="-1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43433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900" b="0" spc="-1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클릭 시</a:t>
                      </a:r>
                      <a:r>
                        <a:rPr lang="en-US" altLang="ko-KR" sz="900" b="0" spc="-1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900" b="0" spc="-1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아래  </a:t>
                      </a:r>
                      <a:r>
                        <a:rPr lang="en-US" altLang="ko-KR" sz="900" b="0" spc="-1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URL</a:t>
                      </a:r>
                      <a:r>
                        <a:rPr lang="ko-KR" altLang="en-US" sz="900" b="0" spc="-1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로 연결</a:t>
                      </a:r>
                      <a:endParaRPr lang="en-US" altLang="ko-KR" sz="900" b="0" spc="-1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b="0" spc="-1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hlinkClick r:id="rId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https://russelgn.megastudy.net/russel/campus_common/russel_danka/russel_danka_new.asp?idx=1478</a:t>
                      </a:r>
                      <a:endParaRPr lang="en-US" altLang="ko-KR" sz="900" b="0" spc="-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79824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클릭 시 </a:t>
                      </a: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‘</a:t>
                      </a: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추후 오픈 예정입니다</a:t>
                      </a: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.‘ </a:t>
                      </a:r>
                      <a:r>
                        <a:rPr lang="ko-KR" altLang="en-US" sz="900" b="0" spc="-5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알럿</a:t>
                      </a: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노출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1944351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1830DF45-05FC-4D47-929F-2794D10BA4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4530967"/>
              </p:ext>
            </p:extLst>
          </p:nvPr>
        </p:nvGraphicFramePr>
        <p:xfrm>
          <a:off x="1802621" y="4149080"/>
          <a:ext cx="4417482" cy="20296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8741">
                  <a:extLst>
                    <a:ext uri="{9D8B030D-6E8A-4147-A177-3AD203B41FA5}">
                      <a16:colId xmlns:a16="http://schemas.microsoft.com/office/drawing/2014/main" val="3490375191"/>
                    </a:ext>
                  </a:extLst>
                </a:gridCol>
                <a:gridCol w="2208741">
                  <a:extLst>
                    <a:ext uri="{9D8B030D-6E8A-4147-A177-3AD203B41FA5}">
                      <a16:colId xmlns:a16="http://schemas.microsoft.com/office/drawing/2014/main" val="323528016"/>
                    </a:ext>
                  </a:extLst>
                </a:gridCol>
              </a:tblGrid>
              <a:tr h="180106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기초부터 실전까지</a:t>
                      </a:r>
                      <a:endParaRPr kumimoji="0" lang="en-US" altLang="ko-KR" sz="9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빈틈없는 커리큘럼으로 수능 실력 향상</a:t>
                      </a:r>
                      <a:endParaRPr kumimoji="0" lang="en-US" altLang="ko-KR" sz="9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600" b="1" i="0" u="none" strike="noStrike" kern="1200" cap="none" spc="-10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정규∙특강</a:t>
                      </a:r>
                      <a:r>
                        <a:rPr kumimoji="0" lang="ko-KR" altLang="en-US" sz="1600" b="1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 단과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00" b="1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-10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메가스터디</a:t>
                      </a:r>
                      <a:r>
                        <a:rPr kumimoji="0" lang="ko-KR" altLang="en-US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 온</a:t>
                      </a:r>
                      <a:r>
                        <a:rPr kumimoji="0" lang="en-US" altLang="ko-KR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·</a:t>
                      </a:r>
                      <a:r>
                        <a:rPr kumimoji="0" lang="ko-KR" altLang="en-US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오프 수능 전문</a:t>
                      </a:r>
                      <a:r>
                        <a:rPr kumimoji="0" lang="en-US" altLang="ko-KR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강사진의 </a:t>
                      </a:r>
                      <a:r>
                        <a:rPr kumimoji="0" lang="ko-KR" altLang="en-US" sz="800" b="0" i="0" u="none" strike="noStrike" kern="1200" cap="none" spc="-10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몰입감</a:t>
                      </a:r>
                      <a:r>
                        <a:rPr kumimoji="0" lang="ko-KR" altLang="en-US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 높은 현장 강의</a:t>
                      </a:r>
                      <a:endParaRPr kumimoji="0" lang="en-US" altLang="ko-KR" sz="8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평일 저녁</a:t>
                      </a:r>
                      <a:r>
                        <a:rPr kumimoji="0" lang="en-US" altLang="ko-KR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&amp;</a:t>
                      </a:r>
                      <a:r>
                        <a:rPr kumimoji="0" lang="ko-KR" altLang="en-US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주말</a:t>
                      </a:r>
                      <a:r>
                        <a:rPr kumimoji="0" lang="en-US" altLang="ko-KR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,</a:t>
                      </a:r>
                      <a:r>
                        <a:rPr kumimoji="0" lang="ko-KR" altLang="en-US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 과목별</a:t>
                      </a:r>
                      <a:r>
                        <a:rPr kumimoji="0" lang="en-US" altLang="ko-KR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/</a:t>
                      </a:r>
                      <a:r>
                        <a:rPr kumimoji="0" lang="ko-KR" altLang="en-US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수준별</a:t>
                      </a:r>
                      <a:r>
                        <a:rPr kumimoji="0" lang="en-US" altLang="ko-KR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/</a:t>
                      </a:r>
                      <a:r>
                        <a:rPr kumimoji="0" lang="ko-KR" altLang="en-US" sz="800" b="0" i="0" u="none" strike="noStrike" kern="1200" cap="none" spc="-10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진도별</a:t>
                      </a:r>
                      <a:r>
                        <a:rPr kumimoji="0" lang="ko-KR" altLang="en-US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 맞춤 강좌 개설 및 내게 필요한 수업 전략적으로 선택</a:t>
                      </a:r>
                      <a:endParaRPr kumimoji="0" lang="en-US" altLang="ko-KR" sz="8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수업 전후 선생님의 학습관리 진행으로 </a:t>
                      </a:r>
                      <a:r>
                        <a:rPr kumimoji="0" lang="en-US" altLang="ko-KR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1:1 </a:t>
                      </a:r>
                      <a:r>
                        <a:rPr kumimoji="0" lang="ko-KR" altLang="en-US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맞춤 </a:t>
                      </a:r>
                      <a:r>
                        <a:rPr kumimoji="0" lang="ko-KR" altLang="en-US" sz="800" b="0" i="0" u="none" strike="noStrike" kern="1200" cap="none" spc="-10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완전학습</a:t>
                      </a:r>
                      <a:endParaRPr kumimoji="0" lang="ko-KR" altLang="en-US" sz="8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오직 </a:t>
                      </a:r>
                      <a:r>
                        <a:rPr kumimoji="0" lang="en-US" altLang="ko-KR" sz="9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N</a:t>
                      </a:r>
                      <a:r>
                        <a:rPr kumimoji="0" lang="ko-KR" altLang="en-US" sz="9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수생을 위한</a:t>
                      </a:r>
                      <a:endParaRPr kumimoji="0" lang="en-US" altLang="ko-KR" sz="9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평일 오전</a:t>
                      </a:r>
                      <a:r>
                        <a:rPr kumimoji="0" lang="en-US" altLang="ko-KR" sz="9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/</a:t>
                      </a:r>
                      <a:r>
                        <a:rPr kumimoji="0" lang="ko-KR" altLang="en-US" sz="9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오후 단과</a:t>
                      </a:r>
                      <a:endParaRPr kumimoji="0" lang="en-US" altLang="ko-KR" sz="9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AM </a:t>
                      </a:r>
                      <a:r>
                        <a:rPr kumimoji="0" lang="ko-KR" altLang="en-US" sz="1600" b="1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단과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00" b="1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평일 오전</a:t>
                      </a:r>
                      <a:r>
                        <a:rPr kumimoji="0" lang="en-US" altLang="ko-KR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/</a:t>
                      </a:r>
                      <a:r>
                        <a:rPr kumimoji="0" lang="ko-KR" altLang="en-US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오후 체계적인 과목 편성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-10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관리력이</a:t>
                      </a:r>
                      <a:r>
                        <a:rPr kumimoji="0" lang="ko-KR" altLang="en-US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 우수한 선생님의  </a:t>
                      </a:r>
                      <a:r>
                        <a:rPr kumimoji="0" lang="en-US" altLang="ko-KR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N</a:t>
                      </a:r>
                      <a:r>
                        <a:rPr kumimoji="0" lang="ko-KR" altLang="en-US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수생 전용 집중 </a:t>
                      </a:r>
                      <a:r>
                        <a:rPr kumimoji="0" lang="ko-KR" altLang="en-US" sz="800" b="0" i="0" u="none" strike="noStrike" kern="1200" cap="none" spc="-10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관리형</a:t>
                      </a:r>
                      <a:r>
                        <a:rPr kumimoji="0" lang="ko-KR" altLang="en-US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 수업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나에게 필요한 과목</a:t>
                      </a:r>
                      <a:r>
                        <a:rPr kumimoji="0" lang="en-US" altLang="ko-KR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/</a:t>
                      </a:r>
                      <a:r>
                        <a:rPr kumimoji="0" lang="ko-KR" altLang="en-US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진도를 선택 수강하여 취약점 집중 보완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587840"/>
                  </a:ext>
                </a:extLst>
              </a:tr>
              <a:tr h="14401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바로가기 </a:t>
                      </a:r>
                      <a:r>
                        <a:rPr kumimoji="0" lang="en-US" altLang="ko-KR" sz="900" b="1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&gt;</a:t>
                      </a:r>
                      <a:endParaRPr kumimoji="0" lang="ko-KR" altLang="en-US" sz="900" b="1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바로가기 </a:t>
                      </a:r>
                      <a:r>
                        <a:rPr kumimoji="0" lang="en-US" altLang="ko-KR" sz="900" b="1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&gt;</a:t>
                      </a:r>
                      <a:endParaRPr kumimoji="0" lang="ko-KR" altLang="en-US" sz="900" b="1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2421024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EB5AB8B7-3379-4D7A-93E6-89FD83BBAED6}"/>
              </a:ext>
            </a:extLst>
          </p:cNvPr>
          <p:cNvSpPr txBox="1"/>
          <p:nvPr/>
        </p:nvSpPr>
        <p:spPr>
          <a:xfrm>
            <a:off x="704850" y="556844"/>
            <a:ext cx="662463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spc="-100" dirty="0" err="1">
                <a:latin typeface="+mn-ea"/>
                <a:ea typeface="+mn-ea"/>
              </a:rPr>
              <a:t>메가스터디</a:t>
            </a:r>
            <a:r>
              <a:rPr lang="ko-KR" altLang="en-US" sz="1200" b="1" spc="-100" dirty="0">
                <a:latin typeface="+mn-ea"/>
                <a:ea typeface="+mn-ea"/>
              </a:rPr>
              <a:t> </a:t>
            </a:r>
            <a:r>
              <a:rPr lang="ko-KR" altLang="en-US" sz="1200" b="1" spc="-100" dirty="0" err="1">
                <a:latin typeface="+mn-ea"/>
                <a:ea typeface="+mn-ea"/>
              </a:rPr>
              <a:t>온∙오프</a:t>
            </a:r>
            <a:r>
              <a:rPr lang="ko-KR" altLang="en-US" sz="1200" b="1" spc="-100" dirty="0">
                <a:latin typeface="+mn-ea"/>
                <a:ea typeface="+mn-ea"/>
              </a:rPr>
              <a:t> 수능 전문 강사진의 </a:t>
            </a:r>
            <a:r>
              <a:rPr lang="ko-KR" altLang="en-US" sz="1200" b="1" spc="-100" dirty="0">
                <a:solidFill>
                  <a:srgbClr val="0070C0"/>
                </a:solidFill>
                <a:latin typeface="+mn-ea"/>
                <a:ea typeface="+mn-ea"/>
              </a:rPr>
              <a:t>최상위권 수준별 맞춤 단과</a:t>
            </a:r>
            <a:endParaRPr lang="en-US" altLang="ko-KR" sz="1200" b="1" spc="-100" dirty="0">
              <a:solidFill>
                <a:srgbClr val="0070C0"/>
              </a:solidFill>
              <a:latin typeface="+mn-ea"/>
              <a:ea typeface="+mn-ea"/>
            </a:endParaRPr>
          </a:p>
          <a:p>
            <a:pPr algn="ctr"/>
            <a:endParaRPr lang="en-US" altLang="ko-KR" sz="1000" spc="-100" dirty="0">
              <a:latin typeface="+mn-ea"/>
              <a:ea typeface="+mn-ea"/>
            </a:endParaRPr>
          </a:p>
          <a:p>
            <a:pPr algn="ctr"/>
            <a:r>
              <a:rPr lang="ko-KR" altLang="en-US" sz="1000" b="1" spc="-100" dirty="0">
                <a:latin typeface="+mn-ea"/>
                <a:ea typeface="+mn-ea"/>
              </a:rPr>
              <a:t>나에게 꼭 필요한 과목별</a:t>
            </a:r>
            <a:r>
              <a:rPr lang="en-US" altLang="ko-KR" sz="1000" b="1" spc="-100" dirty="0">
                <a:latin typeface="+mn-ea"/>
                <a:ea typeface="+mn-ea"/>
              </a:rPr>
              <a:t>/</a:t>
            </a:r>
            <a:r>
              <a:rPr lang="ko-KR" altLang="en-US" sz="1000" b="1" spc="-100" dirty="0">
                <a:latin typeface="+mn-ea"/>
                <a:ea typeface="+mn-ea"/>
              </a:rPr>
              <a:t>수준별</a:t>
            </a:r>
            <a:r>
              <a:rPr lang="en-US" altLang="ko-KR" sz="1000" b="1" spc="-100" dirty="0">
                <a:latin typeface="+mn-ea"/>
                <a:ea typeface="+mn-ea"/>
              </a:rPr>
              <a:t>/</a:t>
            </a:r>
            <a:r>
              <a:rPr lang="ko-KR" altLang="en-US" sz="1000" b="1" spc="-100" dirty="0" err="1">
                <a:latin typeface="+mn-ea"/>
                <a:ea typeface="+mn-ea"/>
              </a:rPr>
              <a:t>진도별</a:t>
            </a:r>
            <a:r>
              <a:rPr lang="ko-KR" altLang="en-US" sz="1000" b="1" spc="-100" dirty="0">
                <a:latin typeface="+mn-ea"/>
                <a:ea typeface="+mn-ea"/>
              </a:rPr>
              <a:t> 수업 선택</a:t>
            </a:r>
            <a:r>
              <a:rPr lang="ko-KR" altLang="en-US" sz="1000" spc="-100" dirty="0">
                <a:latin typeface="+mn-ea"/>
                <a:ea typeface="+mn-ea"/>
              </a:rPr>
              <a:t>으로</a:t>
            </a:r>
            <a:endParaRPr lang="en-US" altLang="ko-KR" sz="1000" spc="-100" dirty="0">
              <a:latin typeface="+mn-ea"/>
              <a:ea typeface="+mn-ea"/>
            </a:endParaRPr>
          </a:p>
          <a:p>
            <a:pPr algn="ctr"/>
            <a:r>
              <a:rPr lang="ko-KR" altLang="en-US" sz="1000" spc="-100" dirty="0">
                <a:latin typeface="+mn-ea"/>
                <a:ea typeface="+mn-ea"/>
              </a:rPr>
              <a:t>충분한 </a:t>
            </a:r>
            <a:r>
              <a:rPr lang="ko-KR" altLang="en-US" sz="1000" spc="-100" dirty="0" err="1">
                <a:latin typeface="+mn-ea"/>
                <a:ea typeface="+mn-ea"/>
              </a:rPr>
              <a:t>자습시간과</a:t>
            </a:r>
            <a:r>
              <a:rPr lang="ko-KR" altLang="en-US" sz="1000" spc="-100" dirty="0">
                <a:latin typeface="+mn-ea"/>
                <a:ea typeface="+mn-ea"/>
              </a:rPr>
              <a:t> 함께 수능 </a:t>
            </a:r>
            <a:r>
              <a:rPr lang="en-US" altLang="ko-KR" sz="1000" spc="-100" dirty="0">
                <a:latin typeface="+mn-ea"/>
                <a:ea typeface="+mn-ea"/>
              </a:rPr>
              <a:t>1</a:t>
            </a:r>
            <a:r>
              <a:rPr lang="ko-KR" altLang="en-US" sz="1000" spc="-100" dirty="0">
                <a:latin typeface="+mn-ea"/>
                <a:ea typeface="+mn-ea"/>
              </a:rPr>
              <a:t>등급과 고득점을 위한 실력 완성합니다</a:t>
            </a:r>
            <a:r>
              <a:rPr lang="en-US" altLang="ko-KR" sz="1000" spc="-100" dirty="0">
                <a:latin typeface="+mn-ea"/>
                <a:ea typeface="+mn-ea"/>
              </a:rPr>
              <a:t>.</a:t>
            </a:r>
            <a:endParaRPr lang="ko-KR" altLang="en-US" sz="1000" spc="-100" dirty="0">
              <a:latin typeface="+mn-ea"/>
              <a:ea typeface="+mn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1CCFF98-8DC2-48ED-A59D-7C9A6282040A}"/>
              </a:ext>
            </a:extLst>
          </p:cNvPr>
          <p:cNvSpPr txBox="1"/>
          <p:nvPr/>
        </p:nvSpPr>
        <p:spPr>
          <a:xfrm>
            <a:off x="920552" y="572233"/>
            <a:ext cx="7917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i="1" spc="-100" dirty="0">
                <a:solidFill>
                  <a:schemeClr val="bg1">
                    <a:lumMod val="85000"/>
                  </a:schemeClr>
                </a:solidFill>
                <a:latin typeface="+mn-ea"/>
                <a:ea typeface="+mn-ea"/>
              </a:rPr>
              <a:t>02</a:t>
            </a:r>
            <a:endParaRPr lang="ko-KR" altLang="en-US" sz="2800" i="1" spc="-100" dirty="0">
              <a:solidFill>
                <a:schemeClr val="bg1">
                  <a:lumMod val="85000"/>
                </a:schemeClr>
              </a:solidFill>
              <a:latin typeface="+mn-ea"/>
              <a:ea typeface="+mn-ea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CB37C6C2-A6C6-412C-A197-069645E400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1" y="1484784"/>
            <a:ext cx="7920038" cy="2100550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D5193DC9-623B-49D6-AE12-A4EA9D812E66}"/>
              </a:ext>
            </a:extLst>
          </p:cNvPr>
          <p:cNvSpPr/>
          <p:nvPr/>
        </p:nvSpPr>
        <p:spPr>
          <a:xfrm>
            <a:off x="1347964" y="3604631"/>
            <a:ext cx="6624637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*  학원 운영에 따라 출강 선생님은 변경될 수 있습니다</a:t>
            </a:r>
            <a:r>
              <a:rPr lang="en-US" altLang="ko-KR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.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C342D58-6E8B-428E-B70F-EEC83D05A1A0}"/>
              </a:ext>
            </a:extLst>
          </p:cNvPr>
          <p:cNvSpPr/>
          <p:nvPr/>
        </p:nvSpPr>
        <p:spPr>
          <a:xfrm>
            <a:off x="57150" y="1471092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9393B03-A98A-45F1-8AA0-24D16E36D1EE}"/>
              </a:ext>
            </a:extLst>
          </p:cNvPr>
          <p:cNvSpPr/>
          <p:nvPr/>
        </p:nvSpPr>
        <p:spPr>
          <a:xfrm>
            <a:off x="1722957" y="5868888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/>
              <a:t>2</a:t>
            </a:r>
            <a:endParaRPr lang="ko-KR" altLang="en-US" sz="1000" b="1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092DE3A-248A-4C90-8970-5C1605E1B1EE}"/>
              </a:ext>
            </a:extLst>
          </p:cNvPr>
          <p:cNvSpPr/>
          <p:nvPr/>
        </p:nvSpPr>
        <p:spPr>
          <a:xfrm>
            <a:off x="6140440" y="5868888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/>
              <a:t>3</a:t>
            </a:r>
            <a:endParaRPr lang="ko-KR" alt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21821433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2025 N</a:t>
            </a:r>
            <a:r>
              <a:rPr lang="ko-KR" altLang="en-US" b="0" dirty="0"/>
              <a:t>수 </a:t>
            </a:r>
            <a:r>
              <a:rPr lang="ko-KR" altLang="en-US" b="0" dirty="0" err="1"/>
              <a:t>정규반</a:t>
            </a:r>
            <a:r>
              <a:rPr lang="en-US" altLang="ko-KR" b="0" dirty="0"/>
              <a:t>(</a:t>
            </a:r>
            <a:r>
              <a:rPr lang="ko-KR" altLang="en-US" b="0" dirty="0"/>
              <a:t>강남 </a:t>
            </a:r>
            <a:r>
              <a:rPr lang="en-US" altLang="ko-KR" b="0" dirty="0"/>
              <a:t>PC)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E0ADAB-8998-4BD3-8989-CF2D7A68276B}"/>
              </a:ext>
            </a:extLst>
          </p:cNvPr>
          <p:cNvSpPr txBox="1"/>
          <p:nvPr/>
        </p:nvSpPr>
        <p:spPr>
          <a:xfrm>
            <a:off x="926360" y="892884"/>
            <a:ext cx="662463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spc="-100" dirty="0">
                <a:latin typeface="+mn-ea"/>
                <a:ea typeface="+mn-ea"/>
              </a:rPr>
              <a:t>최상위권 전문 입시 담임선생님의 </a:t>
            </a:r>
            <a:r>
              <a:rPr lang="ko-KR" altLang="en-US" sz="1200" b="1" spc="-100" dirty="0">
                <a:solidFill>
                  <a:srgbClr val="0070C0"/>
                </a:solidFill>
                <a:latin typeface="+mn-ea"/>
                <a:ea typeface="+mn-ea"/>
              </a:rPr>
              <a:t>체계적인 관리</a:t>
            </a:r>
          </a:p>
          <a:p>
            <a:pPr algn="ctr"/>
            <a:endParaRPr lang="en-US" altLang="ko-KR" sz="1000" spc="-100" dirty="0">
              <a:latin typeface="+mn-ea"/>
              <a:ea typeface="+mn-ea"/>
            </a:endParaRPr>
          </a:p>
          <a:p>
            <a:pPr algn="ctr"/>
            <a:r>
              <a:rPr lang="ko-KR" altLang="en-US" sz="1000" spc="-100" dirty="0" err="1">
                <a:latin typeface="+mn-ea"/>
                <a:ea typeface="+mn-ea"/>
              </a:rPr>
              <a:t>담임으로서의</a:t>
            </a:r>
            <a:r>
              <a:rPr lang="ko-KR" altLang="en-US" sz="1000" spc="-100" dirty="0">
                <a:latin typeface="+mn-ea"/>
                <a:ea typeface="+mn-ea"/>
              </a:rPr>
              <a:t> 역량과 입시 전문가로서의 전문성으로</a:t>
            </a:r>
            <a:endParaRPr lang="en-US" altLang="ko-KR" sz="1000" spc="-100" dirty="0">
              <a:latin typeface="+mn-ea"/>
              <a:ea typeface="+mn-ea"/>
            </a:endParaRPr>
          </a:p>
          <a:p>
            <a:pPr algn="ctr"/>
            <a:r>
              <a:rPr lang="ko-KR" altLang="en-US" sz="1000" b="1" spc="-100" dirty="0">
                <a:latin typeface="+mn-ea"/>
                <a:ea typeface="+mn-ea"/>
              </a:rPr>
              <a:t>최상위권 대입 성공을 위해 </a:t>
            </a:r>
            <a:r>
              <a:rPr lang="ko-KR" altLang="en-US" sz="1000" b="1" spc="-100" dirty="0" err="1">
                <a:latin typeface="+mn-ea"/>
                <a:ea typeface="+mn-ea"/>
              </a:rPr>
              <a:t>입시∙학습∙생활관리</a:t>
            </a:r>
            <a:r>
              <a:rPr lang="ko-KR" altLang="en-US" sz="1000" spc="-100" dirty="0" err="1">
                <a:latin typeface="+mn-ea"/>
                <a:ea typeface="+mn-ea"/>
              </a:rPr>
              <a:t>를</a:t>
            </a:r>
            <a:r>
              <a:rPr lang="ko-KR" altLang="en-US" sz="1000" spc="-100" dirty="0">
                <a:latin typeface="+mn-ea"/>
                <a:ea typeface="+mn-ea"/>
              </a:rPr>
              <a:t> 진행합니다</a:t>
            </a:r>
            <a:r>
              <a:rPr lang="en-US" altLang="ko-KR" sz="1000" spc="-100" dirty="0">
                <a:latin typeface="+mn-ea"/>
                <a:ea typeface="+mn-ea"/>
              </a:rPr>
              <a:t>.</a:t>
            </a:r>
          </a:p>
          <a:p>
            <a:pPr algn="ctr"/>
            <a:r>
              <a:rPr lang="ko-KR" altLang="en-US" sz="1000" spc="-100" dirty="0">
                <a:latin typeface="+mn-ea"/>
                <a:ea typeface="+mn-ea"/>
              </a:rPr>
              <a:t>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95D588C-3BB0-46AB-861D-D34C948B4E7B}"/>
              </a:ext>
            </a:extLst>
          </p:cNvPr>
          <p:cNvSpPr txBox="1"/>
          <p:nvPr/>
        </p:nvSpPr>
        <p:spPr>
          <a:xfrm>
            <a:off x="1142062" y="908273"/>
            <a:ext cx="7917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i="1" spc="-100" dirty="0">
                <a:solidFill>
                  <a:schemeClr val="bg1">
                    <a:lumMod val="85000"/>
                  </a:schemeClr>
                </a:solidFill>
                <a:latin typeface="+mn-ea"/>
                <a:ea typeface="+mn-ea"/>
              </a:rPr>
              <a:t>03</a:t>
            </a:r>
            <a:endParaRPr lang="ko-KR" altLang="en-US" sz="2800" i="1" spc="-100" dirty="0">
              <a:solidFill>
                <a:schemeClr val="bg1">
                  <a:lumMod val="8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1EA0B5F-3B63-4C87-9A00-A6E4F0A338D2}"/>
              </a:ext>
            </a:extLst>
          </p:cNvPr>
          <p:cNvSpPr/>
          <p:nvPr/>
        </p:nvSpPr>
        <p:spPr>
          <a:xfrm>
            <a:off x="926360" y="2316167"/>
            <a:ext cx="6624637" cy="3865412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pc="-100" dirty="0">
                <a:solidFill>
                  <a:schemeClr val="tx1"/>
                </a:solidFill>
                <a:latin typeface="+mn-ea"/>
              </a:rPr>
              <a:t>각 </a:t>
            </a:r>
            <a:r>
              <a:rPr lang="ko-KR" altLang="en-US" spc="-100" dirty="0" err="1">
                <a:solidFill>
                  <a:schemeClr val="tx1"/>
                </a:solidFill>
                <a:latin typeface="+mn-ea"/>
              </a:rPr>
              <a:t>탭별</a:t>
            </a:r>
            <a:r>
              <a:rPr lang="ko-KR" altLang="en-US" spc="-100" dirty="0">
                <a:solidFill>
                  <a:schemeClr val="tx1"/>
                </a:solidFill>
                <a:latin typeface="+mn-ea"/>
              </a:rPr>
              <a:t> 내용 노출</a:t>
            </a: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5D02E9D7-06D5-41C3-91DB-B95FE6B8A8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5982569"/>
              </p:ext>
            </p:extLst>
          </p:nvPr>
        </p:nvGraphicFramePr>
        <p:xfrm>
          <a:off x="920553" y="1788205"/>
          <a:ext cx="6630444" cy="3713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10148">
                  <a:extLst>
                    <a:ext uri="{9D8B030D-6E8A-4147-A177-3AD203B41FA5}">
                      <a16:colId xmlns:a16="http://schemas.microsoft.com/office/drawing/2014/main" val="1584099027"/>
                    </a:ext>
                  </a:extLst>
                </a:gridCol>
                <a:gridCol w="2210148">
                  <a:extLst>
                    <a:ext uri="{9D8B030D-6E8A-4147-A177-3AD203B41FA5}">
                      <a16:colId xmlns:a16="http://schemas.microsoft.com/office/drawing/2014/main" val="48837894"/>
                    </a:ext>
                  </a:extLst>
                </a:gridCol>
                <a:gridCol w="2210148">
                  <a:extLst>
                    <a:ext uri="{9D8B030D-6E8A-4147-A177-3AD203B41FA5}">
                      <a16:colId xmlns:a16="http://schemas.microsoft.com/office/drawing/2014/main" val="2036928748"/>
                    </a:ext>
                  </a:extLst>
                </a:gridCol>
              </a:tblGrid>
              <a:tr h="37130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u="sng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입시관리</a:t>
                      </a:r>
                      <a:endParaRPr lang="ko-KR" altLang="en-US" sz="900" b="1" u="sng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학습관리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생활관리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246342434"/>
                  </a:ext>
                </a:extLst>
              </a:tr>
            </a:tbl>
          </a:graphicData>
        </a:graphic>
      </p:graphicFrame>
      <p:sp>
        <p:nvSpPr>
          <p:cNvPr id="20" name="직사각형 19">
            <a:extLst>
              <a:ext uri="{FF2B5EF4-FFF2-40B4-BE49-F238E27FC236}">
                <a16:creationId xmlns:a16="http://schemas.microsoft.com/office/drawing/2014/main" id="{AC397365-3AD7-41E3-A362-771F737CD458}"/>
              </a:ext>
            </a:extLst>
          </p:cNvPr>
          <p:cNvSpPr/>
          <p:nvPr/>
        </p:nvSpPr>
        <p:spPr>
          <a:xfrm>
            <a:off x="920552" y="1772816"/>
            <a:ext cx="6630445" cy="38669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AB11D75-34F3-4680-B364-3356520E53F1}"/>
              </a:ext>
            </a:extLst>
          </p:cNvPr>
          <p:cNvSpPr/>
          <p:nvPr/>
        </p:nvSpPr>
        <p:spPr>
          <a:xfrm>
            <a:off x="848401" y="1696615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FA739A0-2570-468C-9005-E919D456B21C}"/>
              </a:ext>
            </a:extLst>
          </p:cNvPr>
          <p:cNvSpPr/>
          <p:nvPr/>
        </p:nvSpPr>
        <p:spPr>
          <a:xfrm>
            <a:off x="848401" y="2261758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</a:t>
            </a:r>
            <a:endParaRPr lang="ko-KR" altLang="en-US" sz="1000" b="1" dirty="0"/>
          </a:p>
        </p:txBody>
      </p: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1B9654DB-77B1-4980-BEB3-F0E66C1D8E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7962884"/>
              </p:ext>
            </p:extLst>
          </p:nvPr>
        </p:nvGraphicFramePr>
        <p:xfrm>
          <a:off x="8104412" y="211913"/>
          <a:ext cx="1800000" cy="15738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※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탭 </a:t>
                      </a:r>
                      <a:r>
                        <a:rPr kumimoji="1" lang="en-US" altLang="ko-KR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3 : </a:t>
                      </a:r>
                      <a:r>
                        <a:rPr kumimoji="1" lang="ko-KR" altLang="en-US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수능에 최적화된 시스템</a:t>
                      </a:r>
                      <a:endParaRPr kumimoji="1" lang="en-US" altLang="ko-KR" sz="900" b="1" i="0" u="none" strike="noStrike" cap="none" spc="-100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kumimoji="1" lang="en-US" altLang="ko-KR" sz="900" b="1" i="0" u="none" strike="noStrike" cap="none" spc="-100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2025 </a:t>
                      </a: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재수생 우선선발반 </a:t>
                      </a: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재수생 맞춤 시스템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입시 담임선생님과 유사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kumimoji="1" lang="en-US" altLang="ko-KR" sz="900" b="1" i="0" u="none" strike="noStrike" cap="none" spc="-100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  <a:hlinkClick r:id="rId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https://russelgn.megastudy.net/intro/2024/first/index.asp</a:t>
                      </a:r>
                      <a:endParaRPr kumimoji="0" lang="en-US" altLang="ko-KR" sz="900" b="0" i="0" u="none" strike="noStrike" kern="1200" cap="none" spc="-5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43433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3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개의 탭으로 구성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탭 자동 롤링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(7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초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22985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각 </a:t>
                      </a:r>
                      <a:r>
                        <a:rPr kumimoji="1" lang="ko-KR" altLang="en-US" sz="900" b="0" i="0" u="none" strike="noStrike" cap="none" spc="-50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탭별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내용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15~p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참고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02876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86217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2025 N</a:t>
            </a:r>
            <a:r>
              <a:rPr lang="ko-KR" altLang="en-US" b="0" dirty="0"/>
              <a:t>수 </a:t>
            </a:r>
            <a:r>
              <a:rPr lang="ko-KR" altLang="en-US" b="0" dirty="0" err="1"/>
              <a:t>정규반</a:t>
            </a:r>
            <a:r>
              <a:rPr lang="en-US" altLang="ko-KR" b="0" dirty="0"/>
              <a:t>(</a:t>
            </a:r>
            <a:r>
              <a:rPr lang="ko-KR" altLang="en-US" b="0" dirty="0"/>
              <a:t>강남 </a:t>
            </a:r>
            <a:r>
              <a:rPr lang="en-US" altLang="ko-KR" b="0" dirty="0"/>
              <a:t>PC)</a:t>
            </a:r>
            <a:endParaRPr lang="ko-KR" altLang="en-US" dirty="0"/>
          </a:p>
        </p:txBody>
      </p: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1B9654DB-77B1-4980-BEB3-F0E66C1D8E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8712165"/>
              </p:ext>
            </p:extLst>
          </p:nvPr>
        </p:nvGraphicFramePr>
        <p:xfrm>
          <a:off x="8104412" y="211913"/>
          <a:ext cx="1800000" cy="21911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2025 </a:t>
                      </a: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재수생 우선선발반 </a:t>
                      </a: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재수생 맞춤 시스템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입시 담임선생님 내용 활용하여 작업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kumimoji="1" lang="en-US" altLang="ko-KR" sz="900" b="1" i="0" u="none" strike="noStrike" cap="none" spc="-100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참고 </a:t>
                      </a:r>
                      <a:r>
                        <a:rPr kumimoji="1" lang="en-US" altLang="ko-KR" sz="90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URL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  <a:hlinkClick r:id="rId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https://russelgn.megastudy.net/intro/2024/first/index.asp</a:t>
                      </a:r>
                      <a:endParaRPr kumimoji="0" lang="en-US" altLang="ko-KR" sz="900" b="0" i="0" u="none" strike="noStrike" kern="1200" cap="none" spc="-5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43433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강남학원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재수생 우선 </a:t>
                      </a:r>
                      <a:r>
                        <a:rPr kumimoji="1" lang="ko-KR" altLang="en-US" sz="900" b="0" i="0" u="none" strike="noStrike" cap="none" spc="-50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선발반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이미지 사용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이미지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URL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b="0" spc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https://russeldata.megastudy.net/campus/images/russel/russel_gn/2024/first/cont05_slide01_img02.jpg</a:t>
                      </a:r>
                      <a:endParaRPr lang="en-US" altLang="ko-KR" sz="900" b="0" spc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02876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900" b="0" spc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인트로</a:t>
                      </a:r>
                      <a:r>
                        <a:rPr lang="ko-KR" altLang="en-US" sz="900" b="0" spc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이미지 유지</a:t>
                      </a:r>
                      <a:endParaRPr lang="en-US" altLang="ko-KR" sz="900" b="0" spc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6810005"/>
                  </a:ext>
                </a:extLst>
              </a:tr>
            </a:tbl>
          </a:graphicData>
        </a:graphic>
      </p:graphicFrame>
      <p:sp>
        <p:nvSpPr>
          <p:cNvPr id="41" name="TextBox 40">
            <a:extLst>
              <a:ext uri="{FF2B5EF4-FFF2-40B4-BE49-F238E27FC236}">
                <a16:creationId xmlns:a16="http://schemas.microsoft.com/office/drawing/2014/main" id="{BD74AE46-7670-4C47-A0BE-B96794771318}"/>
              </a:ext>
            </a:extLst>
          </p:cNvPr>
          <p:cNvSpPr txBox="1"/>
          <p:nvPr/>
        </p:nvSpPr>
        <p:spPr>
          <a:xfrm>
            <a:off x="926360" y="892884"/>
            <a:ext cx="662463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spc="-100" dirty="0">
                <a:latin typeface="+mn-ea"/>
                <a:ea typeface="+mn-ea"/>
              </a:rPr>
              <a:t>최상위권 전문 입시 담임선생님의 </a:t>
            </a:r>
            <a:r>
              <a:rPr lang="ko-KR" altLang="en-US" sz="1200" b="1" spc="-100" dirty="0">
                <a:solidFill>
                  <a:srgbClr val="0070C0"/>
                </a:solidFill>
                <a:latin typeface="+mn-ea"/>
                <a:ea typeface="+mn-ea"/>
              </a:rPr>
              <a:t>체계적인 관리</a:t>
            </a:r>
          </a:p>
          <a:p>
            <a:pPr algn="ctr"/>
            <a:endParaRPr lang="en-US" altLang="ko-KR" sz="1000" spc="-100" dirty="0">
              <a:latin typeface="+mn-ea"/>
              <a:ea typeface="+mn-ea"/>
            </a:endParaRPr>
          </a:p>
          <a:p>
            <a:pPr algn="ctr"/>
            <a:r>
              <a:rPr lang="ko-KR" altLang="en-US" sz="1000" spc="-100" dirty="0" err="1">
                <a:latin typeface="+mn-ea"/>
                <a:ea typeface="+mn-ea"/>
              </a:rPr>
              <a:t>담임으로서의</a:t>
            </a:r>
            <a:r>
              <a:rPr lang="ko-KR" altLang="en-US" sz="1000" spc="-100" dirty="0">
                <a:latin typeface="+mn-ea"/>
                <a:ea typeface="+mn-ea"/>
              </a:rPr>
              <a:t> 역량과 입시 전문가로서의 전문성으로</a:t>
            </a:r>
            <a:endParaRPr lang="en-US" altLang="ko-KR" sz="1000" spc="-100" dirty="0">
              <a:latin typeface="+mn-ea"/>
              <a:ea typeface="+mn-ea"/>
            </a:endParaRPr>
          </a:p>
          <a:p>
            <a:pPr algn="ctr"/>
            <a:r>
              <a:rPr lang="ko-KR" altLang="en-US" sz="1000" b="1" spc="-100" dirty="0">
                <a:latin typeface="+mn-ea"/>
                <a:ea typeface="+mn-ea"/>
              </a:rPr>
              <a:t>최상위권 대입 성공을 위해 </a:t>
            </a:r>
            <a:r>
              <a:rPr lang="ko-KR" altLang="en-US" sz="1000" b="1" spc="-100" dirty="0" err="1">
                <a:latin typeface="+mn-ea"/>
                <a:ea typeface="+mn-ea"/>
              </a:rPr>
              <a:t>입시∙학습∙생활관리</a:t>
            </a:r>
            <a:r>
              <a:rPr lang="ko-KR" altLang="en-US" sz="1000" spc="-100" dirty="0" err="1">
                <a:latin typeface="+mn-ea"/>
                <a:ea typeface="+mn-ea"/>
              </a:rPr>
              <a:t>를</a:t>
            </a:r>
            <a:r>
              <a:rPr lang="ko-KR" altLang="en-US" sz="1000" spc="-100" dirty="0">
                <a:latin typeface="+mn-ea"/>
                <a:ea typeface="+mn-ea"/>
              </a:rPr>
              <a:t> 진행합니다</a:t>
            </a:r>
            <a:r>
              <a:rPr lang="en-US" altLang="ko-KR" sz="1000" spc="-100" dirty="0">
                <a:latin typeface="+mn-ea"/>
                <a:ea typeface="+mn-ea"/>
              </a:rPr>
              <a:t>.</a:t>
            </a:r>
          </a:p>
          <a:p>
            <a:pPr algn="ctr"/>
            <a:r>
              <a:rPr lang="ko-KR" altLang="en-US" sz="1000" spc="-100" dirty="0">
                <a:latin typeface="+mn-ea"/>
                <a:ea typeface="+mn-ea"/>
              </a:rPr>
              <a:t> 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FED38EF-FF9E-4111-B2E5-FFF82B14543C}"/>
              </a:ext>
            </a:extLst>
          </p:cNvPr>
          <p:cNvSpPr txBox="1"/>
          <p:nvPr/>
        </p:nvSpPr>
        <p:spPr>
          <a:xfrm>
            <a:off x="1142062" y="908273"/>
            <a:ext cx="7917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i="1" spc="-100" dirty="0">
                <a:solidFill>
                  <a:schemeClr val="bg1">
                    <a:lumMod val="85000"/>
                  </a:schemeClr>
                </a:solidFill>
                <a:latin typeface="+mn-ea"/>
                <a:ea typeface="+mn-ea"/>
              </a:rPr>
              <a:t>03</a:t>
            </a:r>
            <a:endParaRPr lang="ko-KR" altLang="en-US" sz="2800" i="1" spc="-100" dirty="0">
              <a:solidFill>
                <a:schemeClr val="bg1">
                  <a:lumMod val="8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018FDBD7-3F11-43D7-8134-AF00AB6244CA}"/>
              </a:ext>
            </a:extLst>
          </p:cNvPr>
          <p:cNvSpPr/>
          <p:nvPr/>
        </p:nvSpPr>
        <p:spPr>
          <a:xfrm>
            <a:off x="723592" y="2466407"/>
            <a:ext cx="6978968" cy="377712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00" dirty="0">
              <a:solidFill>
                <a:schemeClr val="tx1"/>
              </a:solidFill>
              <a:latin typeface="+mn-ea"/>
            </a:endParaRPr>
          </a:p>
        </p:txBody>
      </p:sp>
      <p:graphicFrame>
        <p:nvGraphicFramePr>
          <p:cNvPr id="50" name="표 49">
            <a:extLst>
              <a:ext uri="{FF2B5EF4-FFF2-40B4-BE49-F238E27FC236}">
                <a16:creationId xmlns:a16="http://schemas.microsoft.com/office/drawing/2014/main" id="{A7E42294-4252-4DE4-8264-0E4CA5D119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6441464"/>
              </p:ext>
            </p:extLst>
          </p:nvPr>
        </p:nvGraphicFramePr>
        <p:xfrm>
          <a:off x="920553" y="1788205"/>
          <a:ext cx="6630444" cy="3713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10148">
                  <a:extLst>
                    <a:ext uri="{9D8B030D-6E8A-4147-A177-3AD203B41FA5}">
                      <a16:colId xmlns:a16="http://schemas.microsoft.com/office/drawing/2014/main" val="1584099027"/>
                    </a:ext>
                  </a:extLst>
                </a:gridCol>
                <a:gridCol w="2210148">
                  <a:extLst>
                    <a:ext uri="{9D8B030D-6E8A-4147-A177-3AD203B41FA5}">
                      <a16:colId xmlns:a16="http://schemas.microsoft.com/office/drawing/2014/main" val="48837894"/>
                    </a:ext>
                  </a:extLst>
                </a:gridCol>
                <a:gridCol w="2210148">
                  <a:extLst>
                    <a:ext uri="{9D8B030D-6E8A-4147-A177-3AD203B41FA5}">
                      <a16:colId xmlns:a16="http://schemas.microsoft.com/office/drawing/2014/main" val="2036928748"/>
                    </a:ext>
                  </a:extLst>
                </a:gridCol>
              </a:tblGrid>
              <a:tr h="37130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u="sng" dirty="0" err="1">
                          <a:solidFill>
                            <a:schemeClr val="bg1"/>
                          </a:solidFill>
                        </a:rPr>
                        <a:t>입시관리</a:t>
                      </a:r>
                      <a:endParaRPr lang="ko-KR" altLang="en-US" sz="900" b="1" u="sng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41414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학습관리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생활관리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246342434"/>
                  </a:ext>
                </a:extLst>
              </a:tr>
            </a:tbl>
          </a:graphicData>
        </a:graphic>
      </p:graphicFrame>
      <p:sp>
        <p:nvSpPr>
          <p:cNvPr id="51" name="직사각형 50">
            <a:extLst>
              <a:ext uri="{FF2B5EF4-FFF2-40B4-BE49-F238E27FC236}">
                <a16:creationId xmlns:a16="http://schemas.microsoft.com/office/drawing/2014/main" id="{B7FCC34D-BBDA-4D15-87AF-24B0FD7D9F63}"/>
              </a:ext>
            </a:extLst>
          </p:cNvPr>
          <p:cNvSpPr/>
          <p:nvPr/>
        </p:nvSpPr>
        <p:spPr>
          <a:xfrm>
            <a:off x="920552" y="1772816"/>
            <a:ext cx="6630445" cy="386694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7C5CE82-46ED-42E9-BCA5-3CBB02E139C5}"/>
              </a:ext>
            </a:extLst>
          </p:cNvPr>
          <p:cNvSpPr/>
          <p:nvPr/>
        </p:nvSpPr>
        <p:spPr>
          <a:xfrm>
            <a:off x="645633" y="2411998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57E0F01-96A8-45D4-A67A-51CAE2386D83}"/>
              </a:ext>
            </a:extLst>
          </p:cNvPr>
          <p:cNvSpPr txBox="1"/>
          <p:nvPr/>
        </p:nvSpPr>
        <p:spPr>
          <a:xfrm>
            <a:off x="933507" y="2680280"/>
            <a:ext cx="66246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pc="-100" dirty="0">
                <a:latin typeface="+mn-ea"/>
                <a:ea typeface="+mn-ea"/>
              </a:rPr>
              <a:t>치열한 입시에서 목표 대학 합격</a:t>
            </a:r>
            <a:r>
              <a:rPr lang="ko-KR" altLang="en-US" sz="1000" spc="-100" dirty="0">
                <a:latin typeface="+mn-ea"/>
                <a:ea typeface="+mn-ea"/>
              </a:rPr>
              <a:t>을 위한 전문적인 </a:t>
            </a:r>
            <a:r>
              <a:rPr lang="ko-KR" altLang="en-US" sz="1000" spc="-100" dirty="0" err="1">
                <a:latin typeface="+mn-ea"/>
                <a:ea typeface="+mn-ea"/>
              </a:rPr>
              <a:t>입시관리를</a:t>
            </a:r>
            <a:r>
              <a:rPr lang="ko-KR" altLang="en-US" sz="1000" spc="-100" dirty="0">
                <a:latin typeface="+mn-ea"/>
                <a:ea typeface="+mn-ea"/>
              </a:rPr>
              <a:t> 진행합니다</a:t>
            </a:r>
            <a:r>
              <a:rPr lang="en-US" altLang="ko-KR" sz="1000" spc="-100" dirty="0">
                <a:latin typeface="+mn-ea"/>
                <a:ea typeface="+mn-ea"/>
              </a:rPr>
              <a:t>.</a:t>
            </a:r>
            <a:endParaRPr lang="ko-KR" altLang="en-US" sz="1000" spc="-100" dirty="0">
              <a:latin typeface="+mn-ea"/>
              <a:ea typeface="+mn-ea"/>
            </a:endParaRPr>
          </a:p>
        </p:txBody>
      </p:sp>
      <p:sp>
        <p:nvSpPr>
          <p:cNvPr id="55" name="모서리가 둥근 직사각형 28">
            <a:extLst>
              <a:ext uri="{FF2B5EF4-FFF2-40B4-BE49-F238E27FC236}">
                <a16:creationId xmlns:a16="http://schemas.microsoft.com/office/drawing/2014/main" id="{75210C31-9E11-494A-BB50-D52848EC79C0}"/>
              </a:ext>
            </a:extLst>
          </p:cNvPr>
          <p:cNvSpPr/>
          <p:nvPr/>
        </p:nvSpPr>
        <p:spPr bwMode="auto">
          <a:xfrm>
            <a:off x="3167812" y="3105459"/>
            <a:ext cx="2159918" cy="2808312"/>
          </a:xfrm>
          <a:prstGeom prst="roundRect">
            <a:avLst>
              <a:gd name="adj" fmla="val 8845"/>
            </a:avLst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6" name="모서리가 둥근 직사각형 30">
            <a:extLst>
              <a:ext uri="{FF2B5EF4-FFF2-40B4-BE49-F238E27FC236}">
                <a16:creationId xmlns:a16="http://schemas.microsoft.com/office/drawing/2014/main" id="{7A528840-7195-45D1-BF94-AB41379D4CEA}"/>
              </a:ext>
            </a:extLst>
          </p:cNvPr>
          <p:cNvSpPr/>
          <p:nvPr/>
        </p:nvSpPr>
        <p:spPr bwMode="auto">
          <a:xfrm>
            <a:off x="930221" y="3105459"/>
            <a:ext cx="2159918" cy="2808312"/>
          </a:xfrm>
          <a:prstGeom prst="roundRect">
            <a:avLst>
              <a:gd name="adj" fmla="val 8845"/>
            </a:avLst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1F013CA2-6383-4F62-BF5F-D31C4E729F92}"/>
              </a:ext>
            </a:extLst>
          </p:cNvPr>
          <p:cNvCxnSpPr/>
          <p:nvPr/>
        </p:nvCxnSpPr>
        <p:spPr bwMode="auto">
          <a:xfrm>
            <a:off x="1018235" y="4833651"/>
            <a:ext cx="1980000" cy="0"/>
          </a:xfrm>
          <a:prstGeom prst="line">
            <a:avLst/>
          </a:prstGeom>
          <a:noFill/>
          <a:ln w="3175" cap="flat" cmpd="sng" algn="ctr">
            <a:solidFill>
              <a:schemeClr val="folHlink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2B479AE2-E108-429B-948E-9B0F86AF91EF}"/>
              </a:ext>
            </a:extLst>
          </p:cNvPr>
          <p:cNvSpPr txBox="1"/>
          <p:nvPr/>
        </p:nvSpPr>
        <p:spPr>
          <a:xfrm>
            <a:off x="1018235" y="4553239"/>
            <a:ext cx="1980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pc="-100" dirty="0">
                <a:latin typeface="+mn-ea"/>
                <a:ea typeface="+mn-ea"/>
              </a:rPr>
              <a:t>맞춤 입시 전략 제시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14B7E074-490B-41B7-ACB2-CEA72BAA6403}"/>
              </a:ext>
            </a:extLst>
          </p:cNvPr>
          <p:cNvSpPr txBox="1"/>
          <p:nvPr/>
        </p:nvSpPr>
        <p:spPr>
          <a:xfrm>
            <a:off x="1018235" y="4913279"/>
            <a:ext cx="198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+mn-ea"/>
                <a:ea typeface="+mn-ea"/>
              </a:rPr>
              <a:t>수능 성적 </a:t>
            </a:r>
            <a:r>
              <a:rPr lang="ko-KR" altLang="en-US" sz="900" spc="-100" dirty="0" err="1">
                <a:latin typeface="+mn-ea"/>
                <a:ea typeface="+mn-ea"/>
              </a:rPr>
              <a:t>부터</a:t>
            </a:r>
            <a:r>
              <a:rPr lang="ko-KR" altLang="en-US" sz="900" spc="-100" dirty="0">
                <a:latin typeface="+mn-ea"/>
                <a:ea typeface="+mn-ea"/>
              </a:rPr>
              <a:t> 모의고사 까지 </a:t>
            </a:r>
            <a:r>
              <a:rPr lang="ko-KR" altLang="en-US" sz="900" spc="-100" dirty="0" err="1">
                <a:latin typeface="+mn-ea"/>
                <a:ea typeface="+mn-ea"/>
              </a:rPr>
              <a:t>재원생들의</a:t>
            </a:r>
            <a:r>
              <a:rPr lang="ko-KR" altLang="en-US" sz="900" spc="-100" dirty="0">
                <a:latin typeface="+mn-ea"/>
                <a:ea typeface="+mn-ea"/>
              </a:rPr>
              <a:t> </a:t>
            </a:r>
            <a:r>
              <a:rPr lang="ko-KR" altLang="en-US" sz="900" b="1" spc="-100" dirty="0">
                <a:latin typeface="+mn-ea"/>
                <a:ea typeface="+mn-ea"/>
              </a:rPr>
              <a:t>성적 데이터를 체계적으로 누적 관리</a:t>
            </a:r>
          </a:p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+mn-ea"/>
                <a:ea typeface="+mn-ea"/>
              </a:rPr>
              <a:t>누적된 </a:t>
            </a:r>
            <a:r>
              <a:rPr lang="ko-KR" altLang="en-US" sz="900" spc="-100" dirty="0" err="1">
                <a:latin typeface="+mn-ea"/>
                <a:ea typeface="+mn-ea"/>
              </a:rPr>
              <a:t>재원생</a:t>
            </a:r>
            <a:r>
              <a:rPr lang="ko-KR" altLang="en-US" sz="900" spc="-100" dirty="0">
                <a:latin typeface="+mn-ea"/>
                <a:ea typeface="+mn-ea"/>
              </a:rPr>
              <a:t> </a:t>
            </a:r>
            <a:r>
              <a:rPr lang="ko-KR" altLang="en-US" sz="900" spc="-100" dirty="0" err="1">
                <a:latin typeface="+mn-ea"/>
                <a:ea typeface="+mn-ea"/>
              </a:rPr>
              <a:t>입시결과</a:t>
            </a:r>
            <a:r>
              <a:rPr lang="ko-KR" altLang="en-US" sz="900" spc="-100" dirty="0">
                <a:latin typeface="+mn-ea"/>
                <a:ea typeface="+mn-ea"/>
              </a:rPr>
              <a:t> 데이터 기반으로 </a:t>
            </a:r>
            <a:r>
              <a:rPr lang="ko-KR" altLang="en-US" sz="900" b="1" spc="-100" dirty="0">
                <a:latin typeface="+mn-ea"/>
                <a:ea typeface="+mn-ea"/>
              </a:rPr>
              <a:t>개인 목표에 맞춘 입시</a:t>
            </a:r>
            <a:r>
              <a:rPr lang="en-US" altLang="ko-KR" sz="900" b="1" spc="-100" dirty="0">
                <a:latin typeface="+mn-ea"/>
                <a:ea typeface="+mn-ea"/>
              </a:rPr>
              <a:t>(</a:t>
            </a:r>
            <a:r>
              <a:rPr lang="ko-KR" altLang="en-US" sz="900" b="1" spc="-100" dirty="0">
                <a:latin typeface="+mn-ea"/>
                <a:ea typeface="+mn-ea"/>
              </a:rPr>
              <a:t>수시</a:t>
            </a:r>
            <a:r>
              <a:rPr lang="en-US" altLang="ko-KR" sz="900" b="1" spc="-100" dirty="0">
                <a:latin typeface="+mn-ea"/>
                <a:ea typeface="+mn-ea"/>
              </a:rPr>
              <a:t>/</a:t>
            </a:r>
            <a:r>
              <a:rPr lang="ko-KR" altLang="en-US" sz="900" b="1" spc="-100" dirty="0">
                <a:latin typeface="+mn-ea"/>
                <a:ea typeface="+mn-ea"/>
              </a:rPr>
              <a:t>정시</a:t>
            </a:r>
            <a:r>
              <a:rPr lang="en-US" altLang="ko-KR" sz="900" b="1" spc="-100" dirty="0">
                <a:latin typeface="+mn-ea"/>
                <a:ea typeface="+mn-ea"/>
              </a:rPr>
              <a:t>) </a:t>
            </a:r>
            <a:r>
              <a:rPr lang="ko-KR" altLang="en-US" sz="900" b="1" spc="-100" dirty="0">
                <a:latin typeface="+mn-ea"/>
                <a:ea typeface="+mn-ea"/>
              </a:rPr>
              <a:t>방향 제시</a:t>
            </a:r>
          </a:p>
        </p:txBody>
      </p: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932DDD45-4874-457C-BA97-C0F6042DF236}"/>
              </a:ext>
            </a:extLst>
          </p:cNvPr>
          <p:cNvCxnSpPr/>
          <p:nvPr/>
        </p:nvCxnSpPr>
        <p:spPr bwMode="auto">
          <a:xfrm>
            <a:off x="3255826" y="4833651"/>
            <a:ext cx="1980000" cy="0"/>
          </a:xfrm>
          <a:prstGeom prst="line">
            <a:avLst/>
          </a:prstGeom>
          <a:noFill/>
          <a:ln w="3175" cap="flat" cmpd="sng" algn="ctr">
            <a:solidFill>
              <a:schemeClr val="folHlink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2FCB8784-8E27-42FC-98C3-299D9281DA04}"/>
              </a:ext>
            </a:extLst>
          </p:cNvPr>
          <p:cNvSpPr txBox="1"/>
          <p:nvPr/>
        </p:nvSpPr>
        <p:spPr>
          <a:xfrm>
            <a:off x="3255826" y="4553239"/>
            <a:ext cx="1980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spc="-100" dirty="0">
                <a:latin typeface="+mn-ea"/>
                <a:ea typeface="+mn-ea"/>
              </a:rPr>
              <a:t>1:1 </a:t>
            </a:r>
            <a:r>
              <a:rPr lang="ko-KR" altLang="en-US" sz="1000" b="1" spc="-100" dirty="0">
                <a:latin typeface="+mn-ea"/>
                <a:ea typeface="+mn-ea"/>
              </a:rPr>
              <a:t>맞춤 입시상담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43780626-A357-44DD-83A2-42B9E67F6728}"/>
              </a:ext>
            </a:extLst>
          </p:cNvPr>
          <p:cNvSpPr txBox="1"/>
          <p:nvPr/>
        </p:nvSpPr>
        <p:spPr>
          <a:xfrm>
            <a:off x="3255826" y="4913279"/>
            <a:ext cx="198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+mn-ea"/>
                <a:ea typeface="+mn-ea"/>
              </a:rPr>
              <a:t>개별 성적 포트폴리오 기반으로 </a:t>
            </a:r>
            <a:r>
              <a:rPr lang="ko-KR" altLang="en-US" sz="900" b="1" spc="-100" dirty="0">
                <a:latin typeface="+mn-ea"/>
                <a:ea typeface="+mn-ea"/>
              </a:rPr>
              <a:t>체계적</a:t>
            </a:r>
            <a:r>
              <a:rPr lang="en-US" altLang="ko-KR" sz="900" b="1" spc="-100" dirty="0">
                <a:latin typeface="+mn-ea"/>
                <a:ea typeface="+mn-ea"/>
              </a:rPr>
              <a:t>/</a:t>
            </a:r>
            <a:r>
              <a:rPr lang="ko-KR" altLang="en-US" sz="900" b="1" spc="-100" dirty="0">
                <a:latin typeface="+mn-ea"/>
                <a:ea typeface="+mn-ea"/>
              </a:rPr>
              <a:t>전문적 </a:t>
            </a:r>
            <a:r>
              <a:rPr lang="en-US" altLang="ko-KR" sz="900" b="1" spc="-100" dirty="0">
                <a:latin typeface="+mn-ea"/>
                <a:ea typeface="+mn-ea"/>
              </a:rPr>
              <a:t>1:1 </a:t>
            </a:r>
            <a:r>
              <a:rPr lang="ko-KR" altLang="en-US" sz="900" b="1" spc="-100" dirty="0">
                <a:latin typeface="+mn-ea"/>
                <a:ea typeface="+mn-ea"/>
              </a:rPr>
              <a:t>맞춤 상담 진행</a:t>
            </a:r>
            <a:endParaRPr lang="en-US" altLang="ko-KR" sz="900" b="1" spc="-100" dirty="0">
              <a:latin typeface="+mn-ea"/>
              <a:ea typeface="+mn-ea"/>
            </a:endParaRPr>
          </a:p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+mn-ea"/>
                <a:ea typeface="+mn-ea"/>
              </a:rPr>
              <a:t>목표 대학 합격을 위한 입시전문가의 </a:t>
            </a:r>
            <a:r>
              <a:rPr lang="ko-KR" altLang="en-US" sz="900" b="1" spc="-100" dirty="0">
                <a:latin typeface="+mn-ea"/>
                <a:ea typeface="+mn-ea"/>
              </a:rPr>
              <a:t>수시</a:t>
            </a:r>
            <a:r>
              <a:rPr lang="en-US" altLang="ko-KR" sz="900" b="1" spc="-100" dirty="0">
                <a:latin typeface="+mn-ea"/>
                <a:ea typeface="+mn-ea"/>
              </a:rPr>
              <a:t>/</a:t>
            </a:r>
            <a:r>
              <a:rPr lang="ko-KR" altLang="en-US" sz="900" b="1" spc="-100" dirty="0">
                <a:latin typeface="+mn-ea"/>
                <a:ea typeface="+mn-ea"/>
              </a:rPr>
              <a:t>정시 지원 전략 컨설팅 진행</a:t>
            </a:r>
            <a:endParaRPr lang="en-US" altLang="ko-KR" sz="900" b="1" spc="-100" dirty="0">
              <a:latin typeface="+mn-ea"/>
              <a:ea typeface="+mn-ea"/>
            </a:endParaRPr>
          </a:p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+mn-ea"/>
                <a:ea typeface="+mn-ea"/>
              </a:rPr>
              <a:t>목표 학교</a:t>
            </a:r>
            <a:r>
              <a:rPr lang="en-US" altLang="ko-KR" sz="900" spc="-100" dirty="0">
                <a:latin typeface="+mn-ea"/>
                <a:ea typeface="+mn-ea"/>
              </a:rPr>
              <a:t>/</a:t>
            </a:r>
            <a:r>
              <a:rPr lang="ko-KR" altLang="en-US" sz="900" spc="-100" dirty="0">
                <a:latin typeface="+mn-ea"/>
                <a:ea typeface="+mn-ea"/>
              </a:rPr>
              <a:t>학과에 필요한 요소 및 점수</a:t>
            </a:r>
            <a:r>
              <a:rPr lang="en-US" altLang="ko-KR" sz="900" spc="-100" dirty="0">
                <a:latin typeface="+mn-ea"/>
                <a:ea typeface="+mn-ea"/>
              </a:rPr>
              <a:t>, </a:t>
            </a:r>
            <a:r>
              <a:rPr lang="ko-KR" altLang="en-US" sz="900" spc="-100" dirty="0" err="1">
                <a:latin typeface="+mn-ea"/>
                <a:ea typeface="+mn-ea"/>
              </a:rPr>
              <a:t>재원생</a:t>
            </a:r>
            <a:r>
              <a:rPr lang="ko-KR" altLang="en-US" sz="900" spc="-100" dirty="0">
                <a:latin typeface="+mn-ea"/>
                <a:ea typeface="+mn-ea"/>
              </a:rPr>
              <a:t> 사례들을 통해 </a:t>
            </a:r>
            <a:r>
              <a:rPr lang="ko-KR" altLang="en-US" sz="900" b="1" spc="-100" dirty="0">
                <a:latin typeface="+mn-ea"/>
                <a:ea typeface="+mn-ea"/>
              </a:rPr>
              <a:t>학습계획 수립</a:t>
            </a:r>
          </a:p>
        </p:txBody>
      </p:sp>
      <p:sp>
        <p:nvSpPr>
          <p:cNvPr id="63" name="모서리가 둥근 직사각형 37">
            <a:extLst>
              <a:ext uri="{FF2B5EF4-FFF2-40B4-BE49-F238E27FC236}">
                <a16:creationId xmlns:a16="http://schemas.microsoft.com/office/drawing/2014/main" id="{0E959E7D-C7D1-4197-AAF1-3A8D9DABFA48}"/>
              </a:ext>
            </a:extLst>
          </p:cNvPr>
          <p:cNvSpPr/>
          <p:nvPr/>
        </p:nvSpPr>
        <p:spPr bwMode="auto">
          <a:xfrm>
            <a:off x="5394941" y="3105459"/>
            <a:ext cx="2159918" cy="2808312"/>
          </a:xfrm>
          <a:prstGeom prst="roundRect">
            <a:avLst>
              <a:gd name="adj" fmla="val 8845"/>
            </a:avLst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F7FB6D56-3209-4930-BAFF-144FC15F40F6}"/>
              </a:ext>
            </a:extLst>
          </p:cNvPr>
          <p:cNvCxnSpPr/>
          <p:nvPr/>
        </p:nvCxnSpPr>
        <p:spPr bwMode="auto">
          <a:xfrm>
            <a:off x="5482955" y="4833651"/>
            <a:ext cx="1980000" cy="0"/>
          </a:xfrm>
          <a:prstGeom prst="line">
            <a:avLst/>
          </a:prstGeom>
          <a:noFill/>
          <a:ln w="3175" cap="flat" cmpd="sng" algn="ctr">
            <a:solidFill>
              <a:schemeClr val="folHlink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5D100BE7-4FC7-40C6-A05D-13626BD99A42}"/>
              </a:ext>
            </a:extLst>
          </p:cNvPr>
          <p:cNvSpPr txBox="1"/>
          <p:nvPr/>
        </p:nvSpPr>
        <p:spPr>
          <a:xfrm>
            <a:off x="5482955" y="4553239"/>
            <a:ext cx="1980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pc="-100" dirty="0">
                <a:latin typeface="+mn-ea"/>
                <a:ea typeface="+mn-ea"/>
              </a:rPr>
              <a:t>입시 특강 및 간담회 진행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5ABE8D30-B423-4F6C-8AC7-638094E896CA}"/>
              </a:ext>
            </a:extLst>
          </p:cNvPr>
          <p:cNvSpPr txBox="1"/>
          <p:nvPr/>
        </p:nvSpPr>
        <p:spPr>
          <a:xfrm>
            <a:off x="5482955" y="4913279"/>
            <a:ext cx="19800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+mn-ea"/>
                <a:ea typeface="+mn-ea"/>
              </a:rPr>
              <a:t>최상위권 합격선배와의 </a:t>
            </a:r>
            <a:r>
              <a:rPr lang="ko-KR" altLang="en-US" sz="900" b="1" spc="-100" dirty="0">
                <a:latin typeface="+mn-ea"/>
                <a:ea typeface="+mn-ea"/>
              </a:rPr>
              <a:t>간담회</a:t>
            </a:r>
            <a:r>
              <a:rPr lang="en-US" altLang="ko-KR" sz="900" b="1" spc="-100" dirty="0">
                <a:latin typeface="+mn-ea"/>
                <a:ea typeface="+mn-ea"/>
              </a:rPr>
              <a:t>, </a:t>
            </a:r>
            <a:r>
              <a:rPr lang="ko-KR" altLang="en-US" sz="900" b="1" spc="-100" dirty="0">
                <a:latin typeface="+mn-ea"/>
                <a:ea typeface="+mn-ea"/>
              </a:rPr>
              <a:t>수시 </a:t>
            </a:r>
            <a:r>
              <a:rPr lang="ko-KR" altLang="en-US" sz="900" b="1" spc="-100" dirty="0" err="1">
                <a:latin typeface="+mn-ea"/>
                <a:ea typeface="+mn-ea"/>
              </a:rPr>
              <a:t>전형별</a:t>
            </a:r>
            <a:r>
              <a:rPr lang="ko-KR" altLang="en-US" sz="900" b="1" spc="-100" dirty="0">
                <a:latin typeface="+mn-ea"/>
                <a:ea typeface="+mn-ea"/>
              </a:rPr>
              <a:t> 입시 설명회</a:t>
            </a:r>
            <a:r>
              <a:rPr lang="en-US" altLang="ko-KR" sz="900" b="1" spc="-100" dirty="0">
                <a:latin typeface="+mn-ea"/>
                <a:ea typeface="+mn-ea"/>
              </a:rPr>
              <a:t>, </a:t>
            </a:r>
            <a:r>
              <a:rPr lang="ko-KR" altLang="en-US" sz="900" b="1" spc="-100" dirty="0">
                <a:latin typeface="+mn-ea"/>
                <a:ea typeface="+mn-ea"/>
              </a:rPr>
              <a:t>수시</a:t>
            </a:r>
            <a:r>
              <a:rPr lang="en-US" altLang="ko-KR" sz="900" b="1" spc="-100" dirty="0">
                <a:latin typeface="+mn-ea"/>
                <a:ea typeface="+mn-ea"/>
              </a:rPr>
              <a:t>/</a:t>
            </a:r>
            <a:r>
              <a:rPr lang="ko-KR" altLang="en-US" sz="900" b="1" spc="-100" dirty="0">
                <a:latin typeface="+mn-ea"/>
                <a:ea typeface="+mn-ea"/>
              </a:rPr>
              <a:t>정시 지원전략 설명회</a:t>
            </a:r>
            <a:r>
              <a:rPr lang="ko-KR" altLang="en-US" sz="900" spc="-100" dirty="0">
                <a:latin typeface="+mn-ea"/>
                <a:ea typeface="+mn-ea"/>
              </a:rPr>
              <a:t> 등 진행</a:t>
            </a:r>
          </a:p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+mn-ea"/>
                <a:ea typeface="+mn-ea"/>
              </a:rPr>
              <a:t>입시전략연구소 및 입시 </a:t>
            </a:r>
            <a:r>
              <a:rPr lang="ko-KR" altLang="en-US" sz="900" spc="-100" dirty="0" err="1">
                <a:latin typeface="+mn-ea"/>
                <a:ea typeface="+mn-ea"/>
              </a:rPr>
              <a:t>담임팀에서</a:t>
            </a:r>
            <a:r>
              <a:rPr lang="ko-KR" altLang="en-US" sz="900" spc="-100" dirty="0">
                <a:latin typeface="+mn-ea"/>
                <a:ea typeface="+mn-ea"/>
              </a:rPr>
              <a:t> 제작한 </a:t>
            </a:r>
            <a:r>
              <a:rPr lang="ko-KR" altLang="en-US" sz="900" b="1" spc="-100" dirty="0">
                <a:latin typeface="+mn-ea"/>
                <a:ea typeface="+mn-ea"/>
              </a:rPr>
              <a:t>최신 입시 콘텐츠 제공</a:t>
            </a:r>
          </a:p>
        </p:txBody>
      </p:sp>
      <p:pic>
        <p:nvPicPr>
          <p:cNvPr id="67" name="Picture 2" descr="https://dev.megastudy.net:4433/campus/image/russel/intro/2024/first/cont05_slide01_img01.jpg">
            <a:extLst>
              <a:ext uri="{FF2B5EF4-FFF2-40B4-BE49-F238E27FC236}">
                <a16:creationId xmlns:a16="http://schemas.microsoft.com/office/drawing/2014/main" id="{8099888C-6B98-4FB4-8DE1-D6D307A65E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54" t="11254" r="13569" b="10038"/>
          <a:stretch/>
        </p:blipFill>
        <p:spPr bwMode="auto">
          <a:xfrm>
            <a:off x="1018235" y="3288218"/>
            <a:ext cx="1980000" cy="118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그림 67">
            <a:extLst>
              <a:ext uri="{FF2B5EF4-FFF2-40B4-BE49-F238E27FC236}">
                <a16:creationId xmlns:a16="http://schemas.microsoft.com/office/drawing/2014/main" id="{489D5E92-484F-4AAB-95A3-C1ACA3F132E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68" t="7235" r="20830" b="35277"/>
          <a:stretch/>
        </p:blipFill>
        <p:spPr>
          <a:xfrm>
            <a:off x="5482955" y="3287970"/>
            <a:ext cx="1980000" cy="1185642"/>
          </a:xfrm>
          <a:prstGeom prst="rect">
            <a:avLst/>
          </a:prstGeom>
        </p:spPr>
      </p:pic>
      <p:pic>
        <p:nvPicPr>
          <p:cNvPr id="69" name="Picture 2" descr="https://russeldata.megastudy.net/campus/images/russel/russel_gn/2024/first/cont05_slide01_img02.jpg">
            <a:extLst>
              <a:ext uri="{FF2B5EF4-FFF2-40B4-BE49-F238E27FC236}">
                <a16:creationId xmlns:a16="http://schemas.microsoft.com/office/drawing/2014/main" id="{D9F14B18-D88B-4F3A-B0A4-25B2555F6D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00" t="11062" r="16740" b="11528"/>
          <a:stretch/>
        </p:blipFill>
        <p:spPr bwMode="auto">
          <a:xfrm>
            <a:off x="3249634" y="3287970"/>
            <a:ext cx="1980000" cy="1185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" name="직사각형 69">
            <a:extLst>
              <a:ext uri="{FF2B5EF4-FFF2-40B4-BE49-F238E27FC236}">
                <a16:creationId xmlns:a16="http://schemas.microsoft.com/office/drawing/2014/main" id="{D4ED3237-B460-40F7-8386-D1D282F760B3}"/>
              </a:ext>
            </a:extLst>
          </p:cNvPr>
          <p:cNvSpPr/>
          <p:nvPr/>
        </p:nvSpPr>
        <p:spPr>
          <a:xfrm>
            <a:off x="3249636" y="3303775"/>
            <a:ext cx="1980000" cy="1169837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51880223-D63A-4D25-9340-4117DE729C93}"/>
              </a:ext>
            </a:extLst>
          </p:cNvPr>
          <p:cNvSpPr/>
          <p:nvPr/>
        </p:nvSpPr>
        <p:spPr>
          <a:xfrm>
            <a:off x="3167812" y="3220771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</a:t>
            </a:r>
            <a:endParaRPr lang="ko-KR" altLang="en-US" sz="1000" b="1" dirty="0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1211A772-8C4B-44AD-B451-5CDC6FB8A815}"/>
              </a:ext>
            </a:extLst>
          </p:cNvPr>
          <p:cNvSpPr/>
          <p:nvPr/>
        </p:nvSpPr>
        <p:spPr>
          <a:xfrm>
            <a:off x="1018995" y="3287970"/>
            <a:ext cx="1080000" cy="21544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 err="1"/>
              <a:t>인트로</a:t>
            </a:r>
            <a:r>
              <a:rPr lang="ko-KR" altLang="en-US" b="1" dirty="0"/>
              <a:t> 이미지 사용</a:t>
            </a: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AA797160-0195-4073-9773-D174ADDFD6D8}"/>
              </a:ext>
            </a:extLst>
          </p:cNvPr>
          <p:cNvSpPr/>
          <p:nvPr/>
        </p:nvSpPr>
        <p:spPr>
          <a:xfrm>
            <a:off x="5482955" y="3287970"/>
            <a:ext cx="1080000" cy="21544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 err="1"/>
              <a:t>인트로</a:t>
            </a:r>
            <a:r>
              <a:rPr lang="ko-KR" altLang="en-US" b="1" dirty="0"/>
              <a:t> 이미지 사용</a:t>
            </a: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026DE036-C7DE-470A-8E97-AB328895E5A6}"/>
              </a:ext>
            </a:extLst>
          </p:cNvPr>
          <p:cNvSpPr/>
          <p:nvPr/>
        </p:nvSpPr>
        <p:spPr>
          <a:xfrm>
            <a:off x="951023" y="3202277"/>
            <a:ext cx="2069087" cy="129048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C6B9387D-1578-4F9A-89B8-C0098120D72E}"/>
              </a:ext>
            </a:extLst>
          </p:cNvPr>
          <p:cNvSpPr/>
          <p:nvPr/>
        </p:nvSpPr>
        <p:spPr>
          <a:xfrm>
            <a:off x="869200" y="3119273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3</a:t>
            </a:r>
            <a:endParaRPr lang="ko-KR" altLang="en-US" sz="1000" b="1" dirty="0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F742C57F-C1BD-4B58-AA48-4C8B84689C13}"/>
              </a:ext>
            </a:extLst>
          </p:cNvPr>
          <p:cNvSpPr/>
          <p:nvPr/>
        </p:nvSpPr>
        <p:spPr>
          <a:xfrm>
            <a:off x="5447987" y="3240808"/>
            <a:ext cx="2069087" cy="129048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FA423C5E-150E-416B-84A8-52B0918C20E5}"/>
              </a:ext>
            </a:extLst>
          </p:cNvPr>
          <p:cNvSpPr/>
          <p:nvPr/>
        </p:nvSpPr>
        <p:spPr>
          <a:xfrm>
            <a:off x="5366164" y="3157804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3</a:t>
            </a:r>
            <a:endParaRPr lang="ko-KR" altLang="en-US" sz="1000" b="1" dirty="0"/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1BB7C2EA-0001-49CE-A199-F41ADD68907F}"/>
              </a:ext>
            </a:extLst>
          </p:cNvPr>
          <p:cNvSpPr/>
          <p:nvPr/>
        </p:nvSpPr>
        <p:spPr>
          <a:xfrm>
            <a:off x="4128366" y="3315473"/>
            <a:ext cx="1080000" cy="21544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/>
              <a:t>학원 이미지 사용</a:t>
            </a:r>
          </a:p>
        </p:txBody>
      </p:sp>
    </p:spTree>
    <p:extLst>
      <p:ext uri="{BB962C8B-B14F-4D97-AF65-F5344CB8AC3E}">
        <p14:creationId xmlns:p14="http://schemas.microsoft.com/office/powerpoint/2010/main" val="18282708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2025 N</a:t>
            </a:r>
            <a:r>
              <a:rPr lang="ko-KR" altLang="en-US" b="0" dirty="0"/>
              <a:t>수 </a:t>
            </a:r>
            <a:r>
              <a:rPr lang="ko-KR" altLang="en-US" b="0" dirty="0" err="1"/>
              <a:t>정규반</a:t>
            </a:r>
            <a:r>
              <a:rPr lang="en-US" altLang="ko-KR" b="0" dirty="0"/>
              <a:t>(</a:t>
            </a:r>
            <a:r>
              <a:rPr lang="ko-KR" altLang="en-US" b="0" dirty="0"/>
              <a:t>강남 </a:t>
            </a:r>
            <a:r>
              <a:rPr lang="en-US" altLang="ko-KR" b="0" dirty="0"/>
              <a:t>PC)</a:t>
            </a:r>
            <a:endParaRPr lang="ko-KR" altLang="en-US" dirty="0"/>
          </a:p>
        </p:txBody>
      </p: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1B9654DB-77B1-4980-BEB3-F0E66C1D8E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1402393"/>
              </p:ext>
            </p:extLst>
          </p:nvPr>
        </p:nvGraphicFramePr>
        <p:xfrm>
          <a:off x="8104412" y="211913"/>
          <a:ext cx="1800000" cy="1450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2025 </a:t>
                      </a: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재수생 우선선발반 </a:t>
                      </a: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재수생 맞춤 시스템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입시 담임선생님 내용 활용하여 작업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kumimoji="1" lang="en-US" altLang="ko-KR" sz="900" b="1" i="0" u="none" strike="noStrike" cap="none" spc="-100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참고 </a:t>
                      </a:r>
                      <a:r>
                        <a:rPr kumimoji="1" lang="en-US" altLang="ko-KR" sz="90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URL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  <a:hlinkClick r:id="rId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https://russelgn.megastudy.net/intro/2024/first/index.asp</a:t>
                      </a:r>
                      <a:endParaRPr kumimoji="0" lang="en-US" altLang="ko-KR" sz="900" b="0" i="0" u="none" strike="noStrike" kern="1200" cap="none" spc="-5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43433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강남학원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재수생 우선 </a:t>
                      </a:r>
                      <a:r>
                        <a:rPr kumimoji="1" lang="ko-KR" altLang="en-US" sz="900" b="0" i="0" u="none" strike="noStrike" cap="none" spc="-50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선발반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이미지 사용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909875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-5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인트로</a:t>
                      </a:r>
                      <a:r>
                        <a:rPr kumimoji="0" lang="ko-KR" altLang="en-US" sz="9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 이미지 유지</a:t>
                      </a:r>
                      <a:endParaRPr kumimoji="0" lang="en-US" altLang="ko-KR" sz="900" b="0" i="0" u="none" strike="noStrike" kern="1200" cap="none" spc="-5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9778741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BB70BC7A-6384-437A-B9A3-8711665D7B35}"/>
              </a:ext>
            </a:extLst>
          </p:cNvPr>
          <p:cNvSpPr txBox="1"/>
          <p:nvPr/>
        </p:nvSpPr>
        <p:spPr>
          <a:xfrm>
            <a:off x="926360" y="892884"/>
            <a:ext cx="662463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spc="-100" dirty="0">
                <a:latin typeface="+mn-ea"/>
                <a:ea typeface="+mn-ea"/>
              </a:rPr>
              <a:t>최상위권 전문 입시 담임선생님의 </a:t>
            </a:r>
            <a:r>
              <a:rPr lang="ko-KR" altLang="en-US" sz="1200" b="1" spc="-100" dirty="0">
                <a:solidFill>
                  <a:srgbClr val="0070C0"/>
                </a:solidFill>
                <a:latin typeface="+mn-ea"/>
                <a:ea typeface="+mn-ea"/>
              </a:rPr>
              <a:t>체계적인 관리</a:t>
            </a:r>
          </a:p>
          <a:p>
            <a:pPr algn="ctr"/>
            <a:endParaRPr lang="en-US" altLang="ko-KR" sz="1000" spc="-100" dirty="0">
              <a:latin typeface="+mn-ea"/>
              <a:ea typeface="+mn-ea"/>
            </a:endParaRPr>
          </a:p>
          <a:p>
            <a:pPr algn="ctr"/>
            <a:r>
              <a:rPr lang="ko-KR" altLang="en-US" sz="1000" spc="-100" dirty="0" err="1">
                <a:latin typeface="+mn-ea"/>
                <a:ea typeface="+mn-ea"/>
              </a:rPr>
              <a:t>담임으로서의</a:t>
            </a:r>
            <a:r>
              <a:rPr lang="ko-KR" altLang="en-US" sz="1000" spc="-100" dirty="0">
                <a:latin typeface="+mn-ea"/>
                <a:ea typeface="+mn-ea"/>
              </a:rPr>
              <a:t> 역량과 입시 전문가로서의 전문성으로</a:t>
            </a:r>
            <a:endParaRPr lang="en-US" altLang="ko-KR" sz="1000" spc="-100" dirty="0">
              <a:latin typeface="+mn-ea"/>
              <a:ea typeface="+mn-ea"/>
            </a:endParaRPr>
          </a:p>
          <a:p>
            <a:pPr algn="ctr"/>
            <a:r>
              <a:rPr lang="ko-KR" altLang="en-US" sz="1000" b="1" spc="-100" dirty="0">
                <a:latin typeface="+mn-ea"/>
                <a:ea typeface="+mn-ea"/>
              </a:rPr>
              <a:t>최상위권 대입 성공을 위해 </a:t>
            </a:r>
            <a:r>
              <a:rPr lang="ko-KR" altLang="en-US" sz="1000" b="1" spc="-100" dirty="0" err="1">
                <a:latin typeface="+mn-ea"/>
                <a:ea typeface="+mn-ea"/>
              </a:rPr>
              <a:t>입시∙학습∙생활관리</a:t>
            </a:r>
            <a:r>
              <a:rPr lang="ko-KR" altLang="en-US" sz="1000" spc="-100" dirty="0" err="1">
                <a:latin typeface="+mn-ea"/>
                <a:ea typeface="+mn-ea"/>
              </a:rPr>
              <a:t>를</a:t>
            </a:r>
            <a:r>
              <a:rPr lang="ko-KR" altLang="en-US" sz="1000" spc="-100" dirty="0">
                <a:latin typeface="+mn-ea"/>
                <a:ea typeface="+mn-ea"/>
              </a:rPr>
              <a:t> 진행합니다</a:t>
            </a:r>
            <a:r>
              <a:rPr lang="en-US" altLang="ko-KR" sz="1000" spc="-100" dirty="0">
                <a:latin typeface="+mn-ea"/>
                <a:ea typeface="+mn-ea"/>
              </a:rPr>
              <a:t>.</a:t>
            </a:r>
          </a:p>
          <a:p>
            <a:pPr algn="ctr"/>
            <a:r>
              <a:rPr lang="ko-KR" altLang="en-US" sz="1000" spc="-100" dirty="0">
                <a:latin typeface="+mn-ea"/>
                <a:ea typeface="+mn-ea"/>
              </a:rPr>
              <a:t> 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985C005-BF44-461E-B9A2-4C4FD477C7FA}"/>
              </a:ext>
            </a:extLst>
          </p:cNvPr>
          <p:cNvSpPr txBox="1"/>
          <p:nvPr/>
        </p:nvSpPr>
        <p:spPr>
          <a:xfrm>
            <a:off x="1142062" y="908273"/>
            <a:ext cx="7917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i="1" spc="-100" dirty="0">
                <a:solidFill>
                  <a:schemeClr val="bg1">
                    <a:lumMod val="85000"/>
                  </a:schemeClr>
                </a:solidFill>
                <a:latin typeface="+mn-ea"/>
                <a:ea typeface="+mn-ea"/>
              </a:rPr>
              <a:t>03</a:t>
            </a:r>
            <a:endParaRPr lang="ko-KR" altLang="en-US" sz="2800" i="1" spc="-100" dirty="0">
              <a:solidFill>
                <a:schemeClr val="bg1">
                  <a:lumMod val="8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6CC6C96-0E3D-4148-9165-09390F546821}"/>
              </a:ext>
            </a:extLst>
          </p:cNvPr>
          <p:cNvSpPr/>
          <p:nvPr/>
        </p:nvSpPr>
        <p:spPr>
          <a:xfrm>
            <a:off x="723592" y="2466407"/>
            <a:ext cx="6978968" cy="377712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00" dirty="0">
              <a:solidFill>
                <a:schemeClr val="tx1"/>
              </a:solidFill>
              <a:latin typeface="+mn-ea"/>
            </a:endParaRPr>
          </a:p>
        </p:txBody>
      </p:sp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BF607838-4FAC-4092-932C-FF4AA304B2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2251768"/>
              </p:ext>
            </p:extLst>
          </p:nvPr>
        </p:nvGraphicFramePr>
        <p:xfrm>
          <a:off x="920553" y="1788205"/>
          <a:ext cx="6630444" cy="3713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10148">
                  <a:extLst>
                    <a:ext uri="{9D8B030D-6E8A-4147-A177-3AD203B41FA5}">
                      <a16:colId xmlns:a16="http://schemas.microsoft.com/office/drawing/2014/main" val="1584099027"/>
                    </a:ext>
                  </a:extLst>
                </a:gridCol>
                <a:gridCol w="2210148">
                  <a:extLst>
                    <a:ext uri="{9D8B030D-6E8A-4147-A177-3AD203B41FA5}">
                      <a16:colId xmlns:a16="http://schemas.microsoft.com/office/drawing/2014/main" val="48837894"/>
                    </a:ext>
                  </a:extLst>
                </a:gridCol>
                <a:gridCol w="2210148">
                  <a:extLst>
                    <a:ext uri="{9D8B030D-6E8A-4147-A177-3AD203B41FA5}">
                      <a16:colId xmlns:a16="http://schemas.microsoft.com/office/drawing/2014/main" val="2036928748"/>
                    </a:ext>
                  </a:extLst>
                </a:gridCol>
              </a:tblGrid>
              <a:tr h="37130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u="none" dirty="0" err="1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입시관리</a:t>
                      </a:r>
                      <a:endParaRPr lang="ko-KR" altLang="en-US" sz="900" b="0" u="none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u="sng" dirty="0">
                          <a:solidFill>
                            <a:schemeClr val="bg1"/>
                          </a:solidFill>
                        </a:rPr>
                        <a:t>학습관리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41414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생활관리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246342434"/>
                  </a:ext>
                </a:extLst>
              </a:tr>
            </a:tbl>
          </a:graphicData>
        </a:graphic>
      </p:graphicFrame>
      <p:sp>
        <p:nvSpPr>
          <p:cNvPr id="33" name="직사각형 32">
            <a:extLst>
              <a:ext uri="{FF2B5EF4-FFF2-40B4-BE49-F238E27FC236}">
                <a16:creationId xmlns:a16="http://schemas.microsoft.com/office/drawing/2014/main" id="{301C78FD-BF58-4BE1-8360-3D76E85AAEB3}"/>
              </a:ext>
            </a:extLst>
          </p:cNvPr>
          <p:cNvSpPr/>
          <p:nvPr/>
        </p:nvSpPr>
        <p:spPr>
          <a:xfrm>
            <a:off x="920552" y="1772816"/>
            <a:ext cx="6630445" cy="386694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94C16AA-63A5-4443-B9F5-1236356FB5B6}"/>
              </a:ext>
            </a:extLst>
          </p:cNvPr>
          <p:cNvSpPr/>
          <p:nvPr/>
        </p:nvSpPr>
        <p:spPr>
          <a:xfrm>
            <a:off x="645633" y="2411998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76" name="모서리가 둥근 직사각형 17">
            <a:extLst>
              <a:ext uri="{FF2B5EF4-FFF2-40B4-BE49-F238E27FC236}">
                <a16:creationId xmlns:a16="http://schemas.microsoft.com/office/drawing/2014/main" id="{95CC1E2D-E075-4C7F-833E-01008941A5FE}"/>
              </a:ext>
            </a:extLst>
          </p:cNvPr>
          <p:cNvSpPr/>
          <p:nvPr/>
        </p:nvSpPr>
        <p:spPr bwMode="auto">
          <a:xfrm>
            <a:off x="3170354" y="3154308"/>
            <a:ext cx="2159918" cy="2808312"/>
          </a:xfrm>
          <a:prstGeom prst="roundRect">
            <a:avLst>
              <a:gd name="adj" fmla="val 8845"/>
            </a:avLst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7" name="그림 76">
            <a:extLst>
              <a:ext uri="{FF2B5EF4-FFF2-40B4-BE49-F238E27FC236}">
                <a16:creationId xmlns:a16="http://schemas.microsoft.com/office/drawing/2014/main" id="{6C951FB5-9C27-4EE0-8EE6-5D08F29BC12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07" r="10809" b="14467"/>
          <a:stretch/>
        </p:blipFill>
        <p:spPr>
          <a:xfrm>
            <a:off x="3253754" y="3336820"/>
            <a:ext cx="1978423" cy="1185640"/>
          </a:xfrm>
          <a:prstGeom prst="rect">
            <a:avLst/>
          </a:prstGeom>
        </p:spPr>
      </p:pic>
      <p:sp>
        <p:nvSpPr>
          <p:cNvPr id="78" name="모서리가 둥근 직사각형 22">
            <a:extLst>
              <a:ext uri="{FF2B5EF4-FFF2-40B4-BE49-F238E27FC236}">
                <a16:creationId xmlns:a16="http://schemas.microsoft.com/office/drawing/2014/main" id="{E3745247-B084-45C8-BA89-6ED65DA7B293}"/>
              </a:ext>
            </a:extLst>
          </p:cNvPr>
          <p:cNvSpPr/>
          <p:nvPr/>
        </p:nvSpPr>
        <p:spPr bwMode="auto">
          <a:xfrm>
            <a:off x="932763" y="3154308"/>
            <a:ext cx="2159918" cy="2808312"/>
          </a:xfrm>
          <a:prstGeom prst="roundRect">
            <a:avLst>
              <a:gd name="adj" fmla="val 8845"/>
            </a:avLst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384C62AB-F705-49BE-9469-E6A116A8AD3B}"/>
              </a:ext>
            </a:extLst>
          </p:cNvPr>
          <p:cNvCxnSpPr/>
          <p:nvPr/>
        </p:nvCxnSpPr>
        <p:spPr bwMode="auto">
          <a:xfrm>
            <a:off x="1020777" y="4882500"/>
            <a:ext cx="1980000" cy="0"/>
          </a:xfrm>
          <a:prstGeom prst="line">
            <a:avLst/>
          </a:prstGeom>
          <a:noFill/>
          <a:ln w="3175" cap="flat" cmpd="sng" algn="ctr">
            <a:solidFill>
              <a:schemeClr val="folHlink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93130B3C-ACED-4E4E-9B98-8C7A9B68B07C}"/>
              </a:ext>
            </a:extLst>
          </p:cNvPr>
          <p:cNvSpPr txBox="1"/>
          <p:nvPr/>
        </p:nvSpPr>
        <p:spPr>
          <a:xfrm>
            <a:off x="1020777" y="4602088"/>
            <a:ext cx="1980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pc="-100" dirty="0">
                <a:latin typeface="+mn-ea"/>
                <a:ea typeface="+mn-ea"/>
              </a:rPr>
              <a:t>올바른 학습습관 형성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BEBCE5F8-0EBE-4A0A-B066-A6DCC77932B5}"/>
              </a:ext>
            </a:extLst>
          </p:cNvPr>
          <p:cNvSpPr txBox="1"/>
          <p:nvPr/>
        </p:nvSpPr>
        <p:spPr>
          <a:xfrm>
            <a:off x="1020777" y="4962128"/>
            <a:ext cx="198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b="1" spc="-100" dirty="0">
                <a:latin typeface="+mn-ea"/>
                <a:ea typeface="+mn-ea"/>
              </a:rPr>
              <a:t>러셀 </a:t>
            </a:r>
            <a:r>
              <a:rPr lang="ko-KR" altLang="en-US" sz="900" b="1" spc="-100" dirty="0" err="1">
                <a:latin typeface="+mn-ea"/>
                <a:ea typeface="+mn-ea"/>
              </a:rPr>
              <a:t>플래너</a:t>
            </a:r>
            <a:r>
              <a:rPr lang="ko-KR" altLang="en-US" sz="900" spc="-100" dirty="0">
                <a:latin typeface="+mn-ea"/>
                <a:ea typeface="+mn-ea"/>
              </a:rPr>
              <a:t> </a:t>
            </a:r>
            <a:r>
              <a:rPr lang="en-US" altLang="ko-KR" sz="900" spc="-100" dirty="0">
                <a:latin typeface="+mn-ea"/>
                <a:ea typeface="+mn-ea"/>
              </a:rPr>
              <a:t>: </a:t>
            </a:r>
            <a:r>
              <a:rPr lang="ko-KR" altLang="en-US" sz="900" spc="-100" dirty="0">
                <a:latin typeface="+mn-ea"/>
                <a:ea typeface="+mn-ea"/>
              </a:rPr>
              <a:t>매일 학습 스케줄 관리로 학습 루틴 및 습관 점검</a:t>
            </a:r>
            <a:r>
              <a:rPr lang="en-US" altLang="ko-KR" sz="900" spc="-100" dirty="0">
                <a:latin typeface="+mn-ea"/>
                <a:ea typeface="+mn-ea"/>
              </a:rPr>
              <a:t>, </a:t>
            </a:r>
            <a:r>
              <a:rPr lang="ko-KR" altLang="en-US" sz="900" spc="-100" dirty="0" err="1">
                <a:latin typeface="+mn-ea"/>
                <a:ea typeface="+mn-ea"/>
              </a:rPr>
              <a:t>자습시간</a:t>
            </a:r>
            <a:r>
              <a:rPr lang="ko-KR" altLang="en-US" sz="900" spc="-100" dirty="0">
                <a:latin typeface="+mn-ea"/>
                <a:ea typeface="+mn-ea"/>
              </a:rPr>
              <a:t> 관리</a:t>
            </a:r>
          </a:p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b="1" spc="-100" dirty="0" err="1">
                <a:latin typeface="+mn-ea"/>
                <a:ea typeface="+mn-ea"/>
              </a:rPr>
              <a:t>일일수학</a:t>
            </a:r>
            <a:r>
              <a:rPr lang="en-US" altLang="ko-KR" sz="900" b="1" spc="-100" dirty="0">
                <a:latin typeface="+mn-ea"/>
                <a:ea typeface="+mn-ea"/>
              </a:rPr>
              <a:t>30</a:t>
            </a:r>
            <a:r>
              <a:rPr lang="ko-KR" altLang="en-US" sz="900" b="1" spc="-100" dirty="0">
                <a:latin typeface="+mn-ea"/>
                <a:ea typeface="+mn-ea"/>
              </a:rPr>
              <a:t>제 </a:t>
            </a:r>
            <a:r>
              <a:rPr lang="en-US" altLang="ko-KR" sz="900" spc="-100" dirty="0">
                <a:latin typeface="+mn-ea"/>
                <a:ea typeface="+mn-ea"/>
              </a:rPr>
              <a:t>: </a:t>
            </a:r>
            <a:r>
              <a:rPr lang="ko-KR" altLang="en-US" sz="900" spc="-100" dirty="0">
                <a:latin typeface="+mn-ea"/>
                <a:ea typeface="+mn-ea"/>
              </a:rPr>
              <a:t>매일 수학 문제풀이 훈련으로 올바른 문제풀이 습관 형성</a:t>
            </a:r>
          </a:p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b="1" spc="-100" dirty="0" err="1">
                <a:latin typeface="+mn-ea"/>
                <a:ea typeface="+mn-ea"/>
              </a:rPr>
              <a:t>총평노트</a:t>
            </a:r>
            <a:r>
              <a:rPr lang="ko-KR" altLang="en-US" sz="900" spc="-100" dirty="0">
                <a:latin typeface="+mn-ea"/>
                <a:ea typeface="+mn-ea"/>
              </a:rPr>
              <a:t> </a:t>
            </a:r>
            <a:r>
              <a:rPr lang="en-US" altLang="ko-KR" sz="900" spc="-100" dirty="0">
                <a:latin typeface="+mn-ea"/>
                <a:ea typeface="+mn-ea"/>
              </a:rPr>
              <a:t>: </a:t>
            </a:r>
            <a:r>
              <a:rPr lang="ko-KR" altLang="en-US" sz="900" spc="-100" dirty="0">
                <a:latin typeface="+mn-ea"/>
                <a:ea typeface="+mn-ea"/>
              </a:rPr>
              <a:t>모의고사 시행 전후 </a:t>
            </a:r>
            <a:r>
              <a:rPr lang="ko-KR" altLang="en-US" sz="900" spc="-100" dirty="0" err="1">
                <a:latin typeface="+mn-ea"/>
                <a:ea typeface="+mn-ea"/>
              </a:rPr>
              <a:t>셀프</a:t>
            </a:r>
            <a:r>
              <a:rPr lang="ko-KR" altLang="en-US" sz="900" spc="-100" dirty="0">
                <a:latin typeface="+mn-ea"/>
                <a:ea typeface="+mn-ea"/>
              </a:rPr>
              <a:t> 피드백으로 실전 수능 대비</a:t>
            </a:r>
          </a:p>
        </p:txBody>
      </p:sp>
      <p:cxnSp>
        <p:nvCxnSpPr>
          <p:cNvPr id="82" name="직선 연결선 81">
            <a:extLst>
              <a:ext uri="{FF2B5EF4-FFF2-40B4-BE49-F238E27FC236}">
                <a16:creationId xmlns:a16="http://schemas.microsoft.com/office/drawing/2014/main" id="{61884856-16A3-4536-8A01-A6C96A462F75}"/>
              </a:ext>
            </a:extLst>
          </p:cNvPr>
          <p:cNvCxnSpPr/>
          <p:nvPr/>
        </p:nvCxnSpPr>
        <p:spPr bwMode="auto">
          <a:xfrm>
            <a:off x="3258368" y="4882500"/>
            <a:ext cx="1980000" cy="0"/>
          </a:xfrm>
          <a:prstGeom prst="line">
            <a:avLst/>
          </a:prstGeom>
          <a:noFill/>
          <a:ln w="3175" cap="flat" cmpd="sng" algn="ctr">
            <a:solidFill>
              <a:schemeClr val="folHlink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32BA270E-3F7A-4708-93EB-41BA88F07719}"/>
              </a:ext>
            </a:extLst>
          </p:cNvPr>
          <p:cNvSpPr txBox="1"/>
          <p:nvPr/>
        </p:nvSpPr>
        <p:spPr>
          <a:xfrm>
            <a:off x="3258368" y="4602088"/>
            <a:ext cx="1980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spc="-100" dirty="0">
                <a:latin typeface="+mn-ea"/>
                <a:ea typeface="+mn-ea"/>
              </a:rPr>
              <a:t>1:1 </a:t>
            </a:r>
            <a:r>
              <a:rPr lang="ko-KR" altLang="en-US" sz="1000" b="1" spc="-100" dirty="0">
                <a:latin typeface="+mn-ea"/>
                <a:ea typeface="+mn-ea"/>
              </a:rPr>
              <a:t>맞춤 학습상담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28615871-372B-4390-9E46-D309730973C6}"/>
              </a:ext>
            </a:extLst>
          </p:cNvPr>
          <p:cNvSpPr txBox="1"/>
          <p:nvPr/>
        </p:nvSpPr>
        <p:spPr>
          <a:xfrm>
            <a:off x="3258368" y="4962128"/>
            <a:ext cx="198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+mn-ea"/>
                <a:ea typeface="+mn-ea"/>
              </a:rPr>
              <a:t>누적되는 학생 성적데이터와 학습 현황을 바탕으로 </a:t>
            </a:r>
            <a:r>
              <a:rPr lang="ko-KR" altLang="en-US" sz="900" b="1" spc="-100" dirty="0">
                <a:latin typeface="+mn-ea"/>
                <a:ea typeface="+mn-ea"/>
              </a:rPr>
              <a:t>과목별 보완점과 목표 달성을 위한 학습 설계 및 점검</a:t>
            </a:r>
            <a:endParaRPr lang="en-US" altLang="ko-KR" sz="900" b="1" spc="-100" dirty="0">
              <a:latin typeface="+mn-ea"/>
              <a:ea typeface="+mn-ea"/>
            </a:endParaRPr>
          </a:p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b="1" spc="-100" dirty="0">
                <a:latin typeface="+mn-ea"/>
                <a:ea typeface="+mn-ea"/>
              </a:rPr>
              <a:t>과목별 학습법 특강과 학습 </a:t>
            </a:r>
            <a:r>
              <a:rPr lang="en-US" altLang="ko-KR" sz="900" b="1" spc="-100" dirty="0">
                <a:latin typeface="+mn-ea"/>
                <a:ea typeface="+mn-ea"/>
              </a:rPr>
              <a:t>Q&amp;A</a:t>
            </a:r>
            <a:r>
              <a:rPr lang="ko-KR" altLang="en-US" sz="900" spc="-100" dirty="0">
                <a:latin typeface="+mn-ea"/>
                <a:ea typeface="+mn-ea"/>
              </a:rPr>
              <a:t>를 통해 자습하면서 생기는 궁금증을 바로 해결</a:t>
            </a:r>
            <a:endParaRPr lang="en-US" altLang="ko-KR" sz="900" spc="-100" dirty="0">
              <a:latin typeface="+mn-ea"/>
              <a:ea typeface="+mn-ea"/>
            </a:endParaRPr>
          </a:p>
        </p:txBody>
      </p:sp>
      <p:sp>
        <p:nvSpPr>
          <p:cNvPr id="85" name="모서리가 둥근 직사각형 38">
            <a:extLst>
              <a:ext uri="{FF2B5EF4-FFF2-40B4-BE49-F238E27FC236}">
                <a16:creationId xmlns:a16="http://schemas.microsoft.com/office/drawing/2014/main" id="{3BA6B87A-8158-492D-BD30-0F9880179DC3}"/>
              </a:ext>
            </a:extLst>
          </p:cNvPr>
          <p:cNvSpPr/>
          <p:nvPr/>
        </p:nvSpPr>
        <p:spPr bwMode="auto">
          <a:xfrm>
            <a:off x="5397483" y="3154308"/>
            <a:ext cx="2159918" cy="2808312"/>
          </a:xfrm>
          <a:prstGeom prst="roundRect">
            <a:avLst>
              <a:gd name="adj" fmla="val 8845"/>
            </a:avLst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86" name="직선 연결선 85">
            <a:extLst>
              <a:ext uri="{FF2B5EF4-FFF2-40B4-BE49-F238E27FC236}">
                <a16:creationId xmlns:a16="http://schemas.microsoft.com/office/drawing/2014/main" id="{C8BA738D-83D2-4D1A-8F5D-D412AF7EB06A}"/>
              </a:ext>
            </a:extLst>
          </p:cNvPr>
          <p:cNvCxnSpPr/>
          <p:nvPr/>
        </p:nvCxnSpPr>
        <p:spPr bwMode="auto">
          <a:xfrm>
            <a:off x="5485497" y="4882500"/>
            <a:ext cx="1980000" cy="0"/>
          </a:xfrm>
          <a:prstGeom prst="line">
            <a:avLst/>
          </a:prstGeom>
          <a:noFill/>
          <a:ln w="3175" cap="flat" cmpd="sng" algn="ctr">
            <a:solidFill>
              <a:schemeClr val="folHlink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DB611DC5-FE82-4653-B618-71024A54987A}"/>
              </a:ext>
            </a:extLst>
          </p:cNvPr>
          <p:cNvSpPr txBox="1"/>
          <p:nvPr/>
        </p:nvSpPr>
        <p:spPr>
          <a:xfrm>
            <a:off x="5485497" y="4602088"/>
            <a:ext cx="1980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pc="-100">
                <a:latin typeface="+mn-ea"/>
                <a:ea typeface="+mn-ea"/>
              </a:rPr>
              <a:t>학습법 특강 및 설명회 </a:t>
            </a:r>
            <a:r>
              <a:rPr lang="ko-KR" altLang="en-US" sz="1000" b="1" spc="-100" dirty="0">
                <a:latin typeface="+mn-ea"/>
                <a:ea typeface="+mn-ea"/>
              </a:rPr>
              <a:t>진행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3DBAF23C-5673-490B-AE5F-4BD349744611}"/>
              </a:ext>
            </a:extLst>
          </p:cNvPr>
          <p:cNvSpPr txBox="1"/>
          <p:nvPr/>
        </p:nvSpPr>
        <p:spPr>
          <a:xfrm>
            <a:off x="5485497" y="4962128"/>
            <a:ext cx="198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+mn-ea"/>
                <a:ea typeface="+mn-ea"/>
              </a:rPr>
              <a:t>과목별 선생님과 </a:t>
            </a:r>
            <a:r>
              <a:rPr lang="ko-KR" altLang="en-US" sz="900" spc="-100" dirty="0" err="1">
                <a:latin typeface="+mn-ea"/>
                <a:ea typeface="+mn-ea"/>
              </a:rPr>
              <a:t>국∙수∙영</a:t>
            </a:r>
            <a:r>
              <a:rPr lang="ko-KR" altLang="en-US" sz="900" spc="-100" dirty="0">
                <a:latin typeface="+mn-ea"/>
                <a:ea typeface="+mn-ea"/>
              </a:rPr>
              <a:t> </a:t>
            </a:r>
            <a:r>
              <a:rPr lang="ko-KR" altLang="en-US" sz="900" b="1" spc="-100" dirty="0">
                <a:latin typeface="+mn-ea"/>
                <a:ea typeface="+mn-ea"/>
              </a:rPr>
              <a:t>심층 분석 및 학습법 특강</a:t>
            </a:r>
            <a:r>
              <a:rPr lang="en-US" altLang="ko-KR" sz="900" spc="-100" dirty="0">
                <a:latin typeface="+mn-ea"/>
                <a:ea typeface="+mn-ea"/>
              </a:rPr>
              <a:t>, </a:t>
            </a:r>
            <a:r>
              <a:rPr lang="ko-KR" altLang="en-US" sz="900" spc="-100" dirty="0">
                <a:latin typeface="+mn-ea"/>
                <a:ea typeface="+mn-ea"/>
              </a:rPr>
              <a:t>수능 </a:t>
            </a:r>
            <a:r>
              <a:rPr lang="en-US" altLang="ko-KR" sz="900" spc="-100" dirty="0">
                <a:latin typeface="+mn-ea"/>
                <a:ea typeface="+mn-ea"/>
              </a:rPr>
              <a:t>1</a:t>
            </a:r>
            <a:r>
              <a:rPr lang="ko-KR" altLang="en-US" sz="900" spc="-100" dirty="0">
                <a:latin typeface="+mn-ea"/>
                <a:ea typeface="+mn-ea"/>
              </a:rPr>
              <a:t>등급 및 고득점을 위한 </a:t>
            </a:r>
            <a:r>
              <a:rPr lang="ko-KR" altLang="en-US" sz="900" b="1" spc="-100" dirty="0">
                <a:latin typeface="+mn-ea"/>
                <a:ea typeface="+mn-ea"/>
              </a:rPr>
              <a:t>과목별 학습전략 설명회</a:t>
            </a:r>
            <a:r>
              <a:rPr lang="ko-KR" altLang="en-US" sz="900" spc="-100" dirty="0">
                <a:latin typeface="+mn-ea"/>
                <a:ea typeface="+mn-ea"/>
              </a:rPr>
              <a:t> 등 진행</a:t>
            </a:r>
            <a:endParaRPr lang="en-US" altLang="ko-KR" sz="900" spc="-100" dirty="0">
              <a:latin typeface="+mn-ea"/>
              <a:ea typeface="+mn-ea"/>
            </a:endParaRPr>
          </a:p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+mn-ea"/>
                <a:ea typeface="+mn-ea"/>
              </a:rPr>
              <a:t>모의고사 응시 후 </a:t>
            </a:r>
            <a:r>
              <a:rPr lang="ko-KR" altLang="en-US" sz="900" b="1" spc="-100" dirty="0">
                <a:latin typeface="+mn-ea"/>
                <a:ea typeface="+mn-ea"/>
              </a:rPr>
              <a:t>모의고사 분석 및 해설 특강 </a:t>
            </a:r>
            <a:r>
              <a:rPr lang="ko-KR" altLang="en-US" sz="900" spc="-100" dirty="0">
                <a:latin typeface="+mn-ea"/>
                <a:ea typeface="+mn-ea"/>
              </a:rPr>
              <a:t>진행</a:t>
            </a:r>
          </a:p>
        </p:txBody>
      </p:sp>
      <p:pic>
        <p:nvPicPr>
          <p:cNvPr id="89" name="그림 88">
            <a:extLst>
              <a:ext uri="{FF2B5EF4-FFF2-40B4-BE49-F238E27FC236}">
                <a16:creationId xmlns:a16="http://schemas.microsoft.com/office/drawing/2014/main" id="{0ADB6863-4310-4AE4-811C-E22D39F14EB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68" t="7235" r="20830" b="35277"/>
          <a:stretch/>
        </p:blipFill>
        <p:spPr>
          <a:xfrm>
            <a:off x="5485497" y="3336819"/>
            <a:ext cx="1980000" cy="1185642"/>
          </a:xfrm>
          <a:prstGeom prst="rect">
            <a:avLst/>
          </a:prstGeom>
        </p:spPr>
      </p:pic>
      <p:pic>
        <p:nvPicPr>
          <p:cNvPr id="90" name="그림 89">
            <a:extLst>
              <a:ext uri="{FF2B5EF4-FFF2-40B4-BE49-F238E27FC236}">
                <a16:creationId xmlns:a16="http://schemas.microsoft.com/office/drawing/2014/main" id="{19686BB6-B2D9-4D82-8348-C2CF43E5CD5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060" r="29758" b="29410"/>
          <a:stretch/>
        </p:blipFill>
        <p:spPr>
          <a:xfrm>
            <a:off x="5485497" y="3336819"/>
            <a:ext cx="1980000" cy="1185641"/>
          </a:xfrm>
          <a:prstGeom prst="rect">
            <a:avLst/>
          </a:prstGeom>
        </p:spPr>
      </p:pic>
      <p:sp>
        <p:nvSpPr>
          <p:cNvPr id="92" name="직사각형 91">
            <a:extLst>
              <a:ext uri="{FF2B5EF4-FFF2-40B4-BE49-F238E27FC236}">
                <a16:creationId xmlns:a16="http://schemas.microsoft.com/office/drawing/2014/main" id="{5EA12150-040A-4D4C-92B8-E6123145CC3A}"/>
              </a:ext>
            </a:extLst>
          </p:cNvPr>
          <p:cNvSpPr/>
          <p:nvPr/>
        </p:nvSpPr>
        <p:spPr>
          <a:xfrm>
            <a:off x="1170237" y="3334790"/>
            <a:ext cx="1706553" cy="118767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50E9CF41-A4DB-49BB-9E2A-400F45DA7E34}"/>
              </a:ext>
            </a:extLst>
          </p:cNvPr>
          <p:cNvSpPr/>
          <p:nvPr/>
        </p:nvSpPr>
        <p:spPr>
          <a:xfrm>
            <a:off x="4152177" y="3336819"/>
            <a:ext cx="1080000" cy="21544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 err="1"/>
              <a:t>인트로</a:t>
            </a:r>
            <a:r>
              <a:rPr lang="ko-KR" altLang="en-US" b="1" dirty="0"/>
              <a:t> 이미지 사용</a:t>
            </a: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BAEAD80E-E4BA-40E0-859B-E37D51A09225}"/>
              </a:ext>
            </a:extLst>
          </p:cNvPr>
          <p:cNvSpPr/>
          <p:nvPr/>
        </p:nvSpPr>
        <p:spPr>
          <a:xfrm>
            <a:off x="6385497" y="3336819"/>
            <a:ext cx="1080000" cy="21544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 err="1"/>
              <a:t>인트로</a:t>
            </a:r>
            <a:r>
              <a:rPr lang="ko-KR" altLang="en-US" b="1" dirty="0"/>
              <a:t> 이미지 사용</a:t>
            </a: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0012ACCD-AD75-47A2-BFA8-437D054DDDD8}"/>
              </a:ext>
            </a:extLst>
          </p:cNvPr>
          <p:cNvSpPr/>
          <p:nvPr/>
        </p:nvSpPr>
        <p:spPr>
          <a:xfrm>
            <a:off x="3224808" y="3281039"/>
            <a:ext cx="4273407" cy="127561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4D7B71EF-FBE8-4FCF-9B5E-EC8D2A39AD4C}"/>
              </a:ext>
            </a:extLst>
          </p:cNvPr>
          <p:cNvSpPr/>
          <p:nvPr/>
        </p:nvSpPr>
        <p:spPr>
          <a:xfrm>
            <a:off x="3157850" y="3220807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3</a:t>
            </a:r>
            <a:endParaRPr lang="ko-KR" altLang="en-US" sz="1000" b="1" dirty="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87905F76-C1A1-4F22-9256-E2BA60D04F88}"/>
              </a:ext>
            </a:extLst>
          </p:cNvPr>
          <p:cNvSpPr txBox="1"/>
          <p:nvPr/>
        </p:nvSpPr>
        <p:spPr>
          <a:xfrm>
            <a:off x="840860" y="2745163"/>
            <a:ext cx="66246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pc="-100" dirty="0" err="1">
                <a:latin typeface="+mn-ea"/>
                <a:ea typeface="+mn-ea"/>
              </a:rPr>
              <a:t>재원생의</a:t>
            </a:r>
            <a:r>
              <a:rPr lang="ko-KR" altLang="en-US" sz="1000" b="1" spc="-100" dirty="0">
                <a:latin typeface="+mn-ea"/>
                <a:ea typeface="+mn-ea"/>
              </a:rPr>
              <a:t> 학습목표와 수준에 맞춰 수능까지 성취도 있는 학습</a:t>
            </a:r>
            <a:r>
              <a:rPr lang="ko-KR" altLang="en-US" sz="1000" spc="-100" dirty="0">
                <a:latin typeface="+mn-ea"/>
                <a:ea typeface="+mn-ea"/>
              </a:rPr>
              <a:t>을 위한 체계적인 학습관리를 진행합니다</a:t>
            </a:r>
            <a:r>
              <a:rPr lang="en-US" altLang="ko-KR" sz="1000" spc="-100" dirty="0">
                <a:latin typeface="+mn-ea"/>
                <a:ea typeface="+mn-ea"/>
              </a:rPr>
              <a:t>.</a:t>
            </a:r>
            <a:endParaRPr lang="ko-KR" altLang="en-US" sz="1000" spc="-100" dirty="0">
              <a:latin typeface="+mn-ea"/>
              <a:ea typeface="+mn-ea"/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C91B5887-C4B0-4B83-B86D-14C3576ABB6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843" t="21241" r="66667" b="48349"/>
          <a:stretch/>
        </p:blipFill>
        <p:spPr>
          <a:xfrm>
            <a:off x="1079427" y="3365764"/>
            <a:ext cx="1862700" cy="1009777"/>
          </a:xfrm>
          <a:prstGeom prst="rect">
            <a:avLst/>
          </a:prstGeom>
        </p:spPr>
      </p:pic>
      <p:sp>
        <p:nvSpPr>
          <p:cNvPr id="96" name="직사각형 95">
            <a:extLst>
              <a:ext uri="{FF2B5EF4-FFF2-40B4-BE49-F238E27FC236}">
                <a16:creationId xmlns:a16="http://schemas.microsoft.com/office/drawing/2014/main" id="{B3C21D00-254D-4C65-B937-77A6ECA17BDC}"/>
              </a:ext>
            </a:extLst>
          </p:cNvPr>
          <p:cNvSpPr/>
          <p:nvPr/>
        </p:nvSpPr>
        <p:spPr>
          <a:xfrm>
            <a:off x="1065091" y="3322441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</a:t>
            </a:r>
            <a:endParaRPr lang="ko-KR" altLang="en-US" sz="1000" b="1" dirty="0"/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967EAB96-76E3-42EF-A66D-5950D99C7EC7}"/>
              </a:ext>
            </a:extLst>
          </p:cNvPr>
          <p:cNvSpPr/>
          <p:nvPr/>
        </p:nvSpPr>
        <p:spPr>
          <a:xfrm>
            <a:off x="1809296" y="3328160"/>
            <a:ext cx="1080000" cy="21544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/>
              <a:t>학원 이미지 사용</a:t>
            </a:r>
          </a:p>
        </p:txBody>
      </p:sp>
    </p:spTree>
    <p:extLst>
      <p:ext uri="{BB962C8B-B14F-4D97-AF65-F5344CB8AC3E}">
        <p14:creationId xmlns:p14="http://schemas.microsoft.com/office/powerpoint/2010/main" val="24088205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2025 N</a:t>
            </a:r>
            <a:r>
              <a:rPr lang="ko-KR" altLang="en-US" b="0" dirty="0"/>
              <a:t>수 </a:t>
            </a:r>
            <a:r>
              <a:rPr lang="ko-KR" altLang="en-US" b="0" dirty="0" err="1"/>
              <a:t>정규반</a:t>
            </a:r>
            <a:r>
              <a:rPr lang="en-US" altLang="ko-KR" b="0" dirty="0"/>
              <a:t>(</a:t>
            </a:r>
            <a:r>
              <a:rPr lang="ko-KR" altLang="en-US" b="0" dirty="0"/>
              <a:t>강남 </a:t>
            </a:r>
            <a:r>
              <a:rPr lang="en-US" altLang="ko-KR" b="0" dirty="0"/>
              <a:t>PC)</a:t>
            </a:r>
            <a:endParaRPr lang="ko-KR" altLang="en-US" dirty="0"/>
          </a:p>
        </p:txBody>
      </p: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1B9654DB-77B1-4980-BEB3-F0E66C1D8E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2200590"/>
              </p:ext>
            </p:extLst>
          </p:nvPr>
        </p:nvGraphicFramePr>
        <p:xfrm>
          <a:off x="8104412" y="211913"/>
          <a:ext cx="1800000" cy="21911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2025 </a:t>
                      </a: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재수생 우선선발반 </a:t>
                      </a: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재수생 맞춤 시스템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입시 담임선생님 내용 활용하여 작업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kumimoji="1" lang="en-US" altLang="ko-KR" sz="900" b="1" i="0" u="none" strike="noStrike" cap="none" spc="-100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참고 </a:t>
                      </a:r>
                      <a:r>
                        <a:rPr kumimoji="1" lang="en-US" altLang="ko-KR" sz="90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URL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  <a:hlinkClick r:id="rId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https://russelgn.megastudy.net/intro/2024/first/index.asp</a:t>
                      </a:r>
                      <a:endParaRPr kumimoji="0" lang="en-US" altLang="ko-KR" sz="900" b="0" i="0" u="none" strike="noStrike" kern="1200" cap="none" spc="-5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43433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강남학원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재수생 우선 </a:t>
                      </a:r>
                      <a:r>
                        <a:rPr kumimoji="1" lang="ko-KR" altLang="en-US" sz="900" b="0" i="0" u="none" strike="noStrike" cap="none" spc="-50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선발반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이미지 사용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kumimoji="0" lang="en-US" altLang="ko-KR" sz="900" b="0" i="0" u="none" strike="noStrike" kern="1200" cap="none" spc="-5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이미지 </a:t>
                      </a:r>
                      <a:r>
                        <a:rPr kumimoji="0" lang="en-US" altLang="ko-KR" sz="9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URL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b="0" spc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https://russeldata.megastudy.net/campus/images/russel/russel_gn/2024/first/cont05_slide03_img03.jpg</a:t>
                      </a:r>
                      <a:endParaRPr lang="en-US" altLang="ko-KR" sz="900" b="0" spc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51666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-5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인트로</a:t>
                      </a:r>
                      <a:r>
                        <a:rPr kumimoji="0" lang="ko-KR" altLang="en-US" sz="9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 이미지 유지</a:t>
                      </a:r>
                      <a:endParaRPr kumimoji="0" lang="en-US" altLang="ko-KR" sz="900" b="0" i="0" u="none" strike="noStrike" kern="1200" cap="none" spc="-5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9993734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46F268A3-0317-4FF3-9A33-C1553D40F901}"/>
              </a:ext>
            </a:extLst>
          </p:cNvPr>
          <p:cNvSpPr txBox="1"/>
          <p:nvPr/>
        </p:nvSpPr>
        <p:spPr>
          <a:xfrm>
            <a:off x="926360" y="892884"/>
            <a:ext cx="662463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spc="-100" dirty="0">
                <a:latin typeface="+mn-ea"/>
                <a:ea typeface="+mn-ea"/>
              </a:rPr>
              <a:t>최상위권 전문 입시 담임선생님의 </a:t>
            </a:r>
            <a:r>
              <a:rPr lang="ko-KR" altLang="en-US" sz="1200" b="1" spc="-100" dirty="0">
                <a:solidFill>
                  <a:srgbClr val="0070C0"/>
                </a:solidFill>
                <a:latin typeface="+mn-ea"/>
                <a:ea typeface="+mn-ea"/>
              </a:rPr>
              <a:t>체계적인 관리</a:t>
            </a:r>
          </a:p>
          <a:p>
            <a:pPr algn="ctr"/>
            <a:endParaRPr lang="en-US" altLang="ko-KR" sz="1000" spc="-100" dirty="0">
              <a:latin typeface="+mn-ea"/>
              <a:ea typeface="+mn-ea"/>
            </a:endParaRPr>
          </a:p>
          <a:p>
            <a:pPr algn="ctr"/>
            <a:r>
              <a:rPr lang="ko-KR" altLang="en-US" sz="1000" spc="-100" dirty="0" err="1">
                <a:latin typeface="+mn-ea"/>
                <a:ea typeface="+mn-ea"/>
              </a:rPr>
              <a:t>담임으로서의</a:t>
            </a:r>
            <a:r>
              <a:rPr lang="ko-KR" altLang="en-US" sz="1000" spc="-100" dirty="0">
                <a:latin typeface="+mn-ea"/>
                <a:ea typeface="+mn-ea"/>
              </a:rPr>
              <a:t> 역량과 입시 전문가로서의 전문성으로</a:t>
            </a:r>
            <a:endParaRPr lang="en-US" altLang="ko-KR" sz="1000" spc="-100" dirty="0">
              <a:latin typeface="+mn-ea"/>
              <a:ea typeface="+mn-ea"/>
            </a:endParaRPr>
          </a:p>
          <a:p>
            <a:pPr algn="ctr"/>
            <a:r>
              <a:rPr lang="ko-KR" altLang="en-US" sz="1000" b="1" spc="-100" dirty="0">
                <a:latin typeface="+mn-ea"/>
                <a:ea typeface="+mn-ea"/>
              </a:rPr>
              <a:t>최상위권 대입 성공을 위해 </a:t>
            </a:r>
            <a:r>
              <a:rPr lang="ko-KR" altLang="en-US" sz="1000" b="1" spc="-100" dirty="0" err="1">
                <a:latin typeface="+mn-ea"/>
                <a:ea typeface="+mn-ea"/>
              </a:rPr>
              <a:t>입시∙학습∙생활관리</a:t>
            </a:r>
            <a:r>
              <a:rPr lang="ko-KR" altLang="en-US" sz="1000" spc="-100" dirty="0" err="1">
                <a:latin typeface="+mn-ea"/>
                <a:ea typeface="+mn-ea"/>
              </a:rPr>
              <a:t>를</a:t>
            </a:r>
            <a:r>
              <a:rPr lang="ko-KR" altLang="en-US" sz="1000" spc="-100" dirty="0">
                <a:latin typeface="+mn-ea"/>
                <a:ea typeface="+mn-ea"/>
              </a:rPr>
              <a:t> 진행합니다</a:t>
            </a:r>
            <a:r>
              <a:rPr lang="en-US" altLang="ko-KR" sz="1000" spc="-100" dirty="0">
                <a:latin typeface="+mn-ea"/>
                <a:ea typeface="+mn-ea"/>
              </a:rPr>
              <a:t>.</a:t>
            </a:r>
          </a:p>
          <a:p>
            <a:pPr algn="ctr"/>
            <a:r>
              <a:rPr lang="ko-KR" altLang="en-US" sz="1000" spc="-100" dirty="0">
                <a:latin typeface="+mn-ea"/>
                <a:ea typeface="+mn-ea"/>
              </a:rPr>
              <a:t>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595E4BA-67D1-45A3-AB51-0462956EACE2}"/>
              </a:ext>
            </a:extLst>
          </p:cNvPr>
          <p:cNvSpPr txBox="1"/>
          <p:nvPr/>
        </p:nvSpPr>
        <p:spPr>
          <a:xfrm>
            <a:off x="1142062" y="908273"/>
            <a:ext cx="7917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i="1" spc="-100" dirty="0">
                <a:solidFill>
                  <a:schemeClr val="bg1">
                    <a:lumMod val="85000"/>
                  </a:schemeClr>
                </a:solidFill>
                <a:latin typeface="+mn-ea"/>
                <a:ea typeface="+mn-ea"/>
              </a:rPr>
              <a:t>03</a:t>
            </a:r>
            <a:endParaRPr lang="ko-KR" altLang="en-US" sz="2800" i="1" spc="-100" dirty="0">
              <a:solidFill>
                <a:schemeClr val="bg1">
                  <a:lumMod val="8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E4D86D78-AE52-47C8-AB69-31393E453C3C}"/>
              </a:ext>
            </a:extLst>
          </p:cNvPr>
          <p:cNvSpPr/>
          <p:nvPr/>
        </p:nvSpPr>
        <p:spPr>
          <a:xfrm>
            <a:off x="723592" y="2466407"/>
            <a:ext cx="6978968" cy="377712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00" dirty="0">
              <a:solidFill>
                <a:schemeClr val="tx1"/>
              </a:solidFill>
              <a:latin typeface="+mn-ea"/>
            </a:endParaRPr>
          </a:p>
        </p:txBody>
      </p:sp>
      <p:graphicFrame>
        <p:nvGraphicFramePr>
          <p:cNvPr id="47" name="표 46">
            <a:extLst>
              <a:ext uri="{FF2B5EF4-FFF2-40B4-BE49-F238E27FC236}">
                <a16:creationId xmlns:a16="http://schemas.microsoft.com/office/drawing/2014/main" id="{0D4EDC8A-D666-43BC-80D6-F67D68E12E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278497"/>
              </p:ext>
            </p:extLst>
          </p:nvPr>
        </p:nvGraphicFramePr>
        <p:xfrm>
          <a:off x="920553" y="1788205"/>
          <a:ext cx="6630444" cy="3713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10148">
                  <a:extLst>
                    <a:ext uri="{9D8B030D-6E8A-4147-A177-3AD203B41FA5}">
                      <a16:colId xmlns:a16="http://schemas.microsoft.com/office/drawing/2014/main" val="1584099027"/>
                    </a:ext>
                  </a:extLst>
                </a:gridCol>
                <a:gridCol w="2210148">
                  <a:extLst>
                    <a:ext uri="{9D8B030D-6E8A-4147-A177-3AD203B41FA5}">
                      <a16:colId xmlns:a16="http://schemas.microsoft.com/office/drawing/2014/main" val="48837894"/>
                    </a:ext>
                  </a:extLst>
                </a:gridCol>
                <a:gridCol w="2210148">
                  <a:extLst>
                    <a:ext uri="{9D8B030D-6E8A-4147-A177-3AD203B41FA5}">
                      <a16:colId xmlns:a16="http://schemas.microsoft.com/office/drawing/2014/main" val="2036928748"/>
                    </a:ext>
                  </a:extLst>
                </a:gridCol>
              </a:tblGrid>
              <a:tr h="37130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u="none" dirty="0" err="1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입시관리</a:t>
                      </a:r>
                      <a:endParaRPr lang="ko-KR" altLang="en-US" sz="900" b="0" u="none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u="none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학습관리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u="sng" dirty="0">
                          <a:solidFill>
                            <a:schemeClr val="bg1"/>
                          </a:solidFill>
                        </a:rPr>
                        <a:t>생활관리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41414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6342434"/>
                  </a:ext>
                </a:extLst>
              </a:tr>
            </a:tbl>
          </a:graphicData>
        </a:graphic>
      </p:graphicFrame>
      <p:sp>
        <p:nvSpPr>
          <p:cNvPr id="48" name="직사각형 47">
            <a:extLst>
              <a:ext uri="{FF2B5EF4-FFF2-40B4-BE49-F238E27FC236}">
                <a16:creationId xmlns:a16="http://schemas.microsoft.com/office/drawing/2014/main" id="{13095C44-E647-4FA2-AC21-DB525A14ECC0}"/>
              </a:ext>
            </a:extLst>
          </p:cNvPr>
          <p:cNvSpPr/>
          <p:nvPr/>
        </p:nvSpPr>
        <p:spPr>
          <a:xfrm>
            <a:off x="920552" y="1772816"/>
            <a:ext cx="6630445" cy="386694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2F94C372-3BB7-492E-9CF0-9363B3F352E9}"/>
              </a:ext>
            </a:extLst>
          </p:cNvPr>
          <p:cNvSpPr/>
          <p:nvPr/>
        </p:nvSpPr>
        <p:spPr>
          <a:xfrm>
            <a:off x="645633" y="2411998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73" name="모서리가 둥근 직사각형 28">
            <a:extLst>
              <a:ext uri="{FF2B5EF4-FFF2-40B4-BE49-F238E27FC236}">
                <a16:creationId xmlns:a16="http://schemas.microsoft.com/office/drawing/2014/main" id="{6F34DC43-684F-4519-BFE0-E1712E72EADA}"/>
              </a:ext>
            </a:extLst>
          </p:cNvPr>
          <p:cNvSpPr/>
          <p:nvPr/>
        </p:nvSpPr>
        <p:spPr bwMode="auto">
          <a:xfrm>
            <a:off x="920552" y="3239664"/>
            <a:ext cx="2159918" cy="2808312"/>
          </a:xfrm>
          <a:prstGeom prst="roundRect">
            <a:avLst>
              <a:gd name="adj" fmla="val 8845"/>
            </a:avLst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4" name="그림 73">
            <a:extLst>
              <a:ext uri="{FF2B5EF4-FFF2-40B4-BE49-F238E27FC236}">
                <a16:creationId xmlns:a16="http://schemas.microsoft.com/office/drawing/2014/main" id="{073111CF-18F9-44E2-98AE-4E69F802DAD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5" t="32762" r="6051" b="27967"/>
          <a:stretch/>
        </p:blipFill>
        <p:spPr>
          <a:xfrm>
            <a:off x="1016077" y="3429001"/>
            <a:ext cx="1972489" cy="1178816"/>
          </a:xfrm>
          <a:prstGeom prst="rect">
            <a:avLst/>
          </a:prstGeom>
        </p:spPr>
      </p:pic>
      <p:sp>
        <p:nvSpPr>
          <p:cNvPr id="75" name="모서리가 둥근 직사각형 33">
            <a:extLst>
              <a:ext uri="{FF2B5EF4-FFF2-40B4-BE49-F238E27FC236}">
                <a16:creationId xmlns:a16="http://schemas.microsoft.com/office/drawing/2014/main" id="{B7991430-D8BB-4DD3-AF08-726B04352696}"/>
              </a:ext>
            </a:extLst>
          </p:cNvPr>
          <p:cNvSpPr/>
          <p:nvPr/>
        </p:nvSpPr>
        <p:spPr bwMode="auto">
          <a:xfrm>
            <a:off x="3158143" y="3239664"/>
            <a:ext cx="2159918" cy="2808312"/>
          </a:xfrm>
          <a:prstGeom prst="roundRect">
            <a:avLst>
              <a:gd name="adj" fmla="val 8845"/>
            </a:avLst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6" name="모서리가 둥근 직사각형 35">
            <a:extLst>
              <a:ext uri="{FF2B5EF4-FFF2-40B4-BE49-F238E27FC236}">
                <a16:creationId xmlns:a16="http://schemas.microsoft.com/office/drawing/2014/main" id="{6E04A4DB-7280-46D3-84AE-EEDEE0DA72BE}"/>
              </a:ext>
            </a:extLst>
          </p:cNvPr>
          <p:cNvSpPr/>
          <p:nvPr/>
        </p:nvSpPr>
        <p:spPr bwMode="auto">
          <a:xfrm>
            <a:off x="5385272" y="3239664"/>
            <a:ext cx="2159918" cy="2808312"/>
          </a:xfrm>
          <a:prstGeom prst="roundRect">
            <a:avLst>
              <a:gd name="adj" fmla="val 8845"/>
            </a:avLst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7" name="그림 76">
            <a:extLst>
              <a:ext uri="{FF2B5EF4-FFF2-40B4-BE49-F238E27FC236}">
                <a16:creationId xmlns:a16="http://schemas.microsoft.com/office/drawing/2014/main" id="{54F5A917-A291-444C-AB14-81000DE240ED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91" t="22736" b="13047"/>
          <a:stretch/>
        </p:blipFill>
        <p:spPr>
          <a:xfrm>
            <a:off x="5480469" y="3421091"/>
            <a:ext cx="1972817" cy="1186725"/>
          </a:xfrm>
          <a:prstGeom prst="rect">
            <a:avLst/>
          </a:prstGeom>
        </p:spPr>
      </p:pic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43FB6B08-63C4-4349-90C1-B32391976583}"/>
              </a:ext>
            </a:extLst>
          </p:cNvPr>
          <p:cNvCxnSpPr/>
          <p:nvPr/>
        </p:nvCxnSpPr>
        <p:spPr bwMode="auto">
          <a:xfrm>
            <a:off x="1008566" y="4967856"/>
            <a:ext cx="1980000" cy="0"/>
          </a:xfrm>
          <a:prstGeom prst="line">
            <a:avLst/>
          </a:prstGeom>
          <a:noFill/>
          <a:ln w="3175" cap="flat" cmpd="sng" algn="ctr">
            <a:solidFill>
              <a:schemeClr val="folHlink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065F1B49-7204-4B8C-864E-B6C4F92EDC3F}"/>
              </a:ext>
            </a:extLst>
          </p:cNvPr>
          <p:cNvSpPr txBox="1"/>
          <p:nvPr/>
        </p:nvSpPr>
        <p:spPr>
          <a:xfrm>
            <a:off x="1008566" y="4687444"/>
            <a:ext cx="1980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pc="-100" dirty="0">
                <a:latin typeface="+mn-ea"/>
                <a:ea typeface="+mn-ea"/>
              </a:rPr>
              <a:t>엄격한 출결 관리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21BEA252-A5E8-4618-94CA-6DCEB3416F7C}"/>
              </a:ext>
            </a:extLst>
          </p:cNvPr>
          <p:cNvSpPr txBox="1"/>
          <p:nvPr/>
        </p:nvSpPr>
        <p:spPr>
          <a:xfrm>
            <a:off x="1008566" y="5047484"/>
            <a:ext cx="198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b="1" spc="-100" dirty="0">
                <a:latin typeface="+mn-ea"/>
                <a:ea typeface="+mn-ea"/>
              </a:rPr>
              <a:t>매 교시 엄격한 출결 관리 및 </a:t>
            </a:r>
            <a:r>
              <a:rPr lang="ko-KR" altLang="en-US" sz="900" b="1" spc="-100" dirty="0" err="1">
                <a:latin typeface="+mn-ea"/>
                <a:ea typeface="+mn-ea"/>
              </a:rPr>
              <a:t>바자관</a:t>
            </a:r>
            <a:r>
              <a:rPr lang="ko-KR" altLang="en-US" sz="900" b="1" spc="-100" dirty="0">
                <a:latin typeface="+mn-ea"/>
                <a:ea typeface="+mn-ea"/>
              </a:rPr>
              <a:t> 상시 모니터링</a:t>
            </a:r>
            <a:endParaRPr lang="en-US" altLang="ko-KR" sz="900" b="1" spc="-100" dirty="0">
              <a:latin typeface="+mn-ea"/>
              <a:ea typeface="+mn-ea"/>
            </a:endParaRPr>
          </a:p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+mn-ea"/>
                <a:ea typeface="+mn-ea"/>
              </a:rPr>
              <a:t>지각</a:t>
            </a:r>
            <a:r>
              <a:rPr lang="en-US" altLang="ko-KR" sz="900" spc="-100" dirty="0">
                <a:latin typeface="+mn-ea"/>
                <a:ea typeface="+mn-ea"/>
              </a:rPr>
              <a:t>, </a:t>
            </a:r>
            <a:r>
              <a:rPr lang="ko-KR" altLang="en-US" sz="900" spc="-100" dirty="0">
                <a:latin typeface="+mn-ea"/>
                <a:ea typeface="+mn-ea"/>
              </a:rPr>
              <a:t>무단 외출</a:t>
            </a:r>
            <a:r>
              <a:rPr lang="en-US" altLang="ko-KR" sz="900" spc="-100" dirty="0">
                <a:latin typeface="+mn-ea"/>
                <a:ea typeface="+mn-ea"/>
              </a:rPr>
              <a:t>, </a:t>
            </a:r>
            <a:r>
              <a:rPr lang="ko-KR" altLang="en-US" sz="900" spc="-100" dirty="0">
                <a:latin typeface="+mn-ea"/>
                <a:ea typeface="+mn-ea"/>
              </a:rPr>
              <a:t>무단 결석 등 </a:t>
            </a:r>
            <a:r>
              <a:rPr lang="ko-KR" altLang="en-US" sz="900" b="1" spc="-100" dirty="0">
                <a:latin typeface="+mn-ea"/>
                <a:ea typeface="+mn-ea"/>
              </a:rPr>
              <a:t>면학분위기 저해 요소 엄격하게 관리</a:t>
            </a:r>
            <a:endParaRPr lang="en-US" altLang="ko-KR" sz="900" b="1" spc="-100" dirty="0">
              <a:latin typeface="+mn-ea"/>
              <a:ea typeface="+mn-ea"/>
            </a:endParaRPr>
          </a:p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b="1" spc="-100" dirty="0">
                <a:latin typeface="+mn-ea"/>
                <a:ea typeface="+mn-ea"/>
              </a:rPr>
              <a:t>전자 출결 관리 시스템</a:t>
            </a:r>
            <a:r>
              <a:rPr lang="ko-KR" altLang="en-US" sz="900" spc="-100" dirty="0">
                <a:latin typeface="+mn-ea"/>
                <a:ea typeface="+mn-ea"/>
              </a:rPr>
              <a:t>으로 등</a:t>
            </a:r>
            <a:r>
              <a:rPr lang="en-US" altLang="ko-KR" sz="900" spc="-100" dirty="0">
                <a:latin typeface="+mn-ea"/>
                <a:ea typeface="+mn-ea"/>
              </a:rPr>
              <a:t>/</a:t>
            </a:r>
            <a:r>
              <a:rPr lang="ko-KR" altLang="en-US" sz="900" spc="-100" dirty="0">
                <a:latin typeface="+mn-ea"/>
                <a:ea typeface="+mn-ea"/>
              </a:rPr>
              <a:t>하원 시 부모님께 문자 발송</a:t>
            </a:r>
          </a:p>
        </p:txBody>
      </p:sp>
      <p:cxnSp>
        <p:nvCxnSpPr>
          <p:cNvPr id="81" name="직선 연결선 80">
            <a:extLst>
              <a:ext uri="{FF2B5EF4-FFF2-40B4-BE49-F238E27FC236}">
                <a16:creationId xmlns:a16="http://schemas.microsoft.com/office/drawing/2014/main" id="{FE3533AD-E328-47B4-8603-1728B7CF83A6}"/>
              </a:ext>
            </a:extLst>
          </p:cNvPr>
          <p:cNvCxnSpPr/>
          <p:nvPr/>
        </p:nvCxnSpPr>
        <p:spPr bwMode="auto">
          <a:xfrm>
            <a:off x="3246157" y="4967856"/>
            <a:ext cx="1980000" cy="0"/>
          </a:xfrm>
          <a:prstGeom prst="line">
            <a:avLst/>
          </a:prstGeom>
          <a:noFill/>
          <a:ln w="3175" cap="flat" cmpd="sng" algn="ctr">
            <a:solidFill>
              <a:schemeClr val="folHlink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B547A0C1-6E00-4794-B15F-70F519258938}"/>
              </a:ext>
            </a:extLst>
          </p:cNvPr>
          <p:cNvSpPr txBox="1"/>
          <p:nvPr/>
        </p:nvSpPr>
        <p:spPr>
          <a:xfrm>
            <a:off x="3246157" y="4687444"/>
            <a:ext cx="1980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pc="-100" dirty="0">
                <a:latin typeface="+mn-ea"/>
                <a:ea typeface="+mn-ea"/>
              </a:rPr>
              <a:t>엄격한 태도 점수 제도 운영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0183821-4999-452A-8CCA-16A1F6610710}"/>
              </a:ext>
            </a:extLst>
          </p:cNvPr>
          <p:cNvSpPr txBox="1"/>
          <p:nvPr/>
        </p:nvSpPr>
        <p:spPr>
          <a:xfrm>
            <a:off x="3246157" y="5047484"/>
            <a:ext cx="19800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+mn-ea"/>
                <a:ea typeface="+mn-ea"/>
              </a:rPr>
              <a:t>휴대폰 소지</a:t>
            </a:r>
            <a:r>
              <a:rPr lang="en-US" altLang="ko-KR" sz="900" spc="-100" dirty="0">
                <a:latin typeface="+mn-ea"/>
                <a:ea typeface="+mn-ea"/>
              </a:rPr>
              <a:t>, </a:t>
            </a:r>
            <a:r>
              <a:rPr lang="ko-KR" altLang="en-US" sz="900" spc="-100" dirty="0">
                <a:latin typeface="+mn-ea"/>
                <a:ea typeface="+mn-ea"/>
              </a:rPr>
              <a:t>수면</a:t>
            </a:r>
            <a:r>
              <a:rPr lang="en-US" altLang="ko-KR" sz="900" spc="-100" dirty="0">
                <a:latin typeface="+mn-ea"/>
                <a:ea typeface="+mn-ea"/>
              </a:rPr>
              <a:t>, </a:t>
            </a:r>
            <a:r>
              <a:rPr lang="ko-KR" altLang="en-US" sz="900" spc="-100" dirty="0">
                <a:latin typeface="+mn-ea"/>
                <a:ea typeface="+mn-ea"/>
              </a:rPr>
              <a:t>자습 시간 중 이동 등 </a:t>
            </a:r>
            <a:r>
              <a:rPr lang="ko-KR" altLang="en-US" sz="900" b="1" spc="-100" dirty="0">
                <a:latin typeface="+mn-ea"/>
                <a:ea typeface="+mn-ea"/>
              </a:rPr>
              <a:t>면학분위기 저해 요소를 엄격하게 관리 및 태도 점수 운영</a:t>
            </a:r>
            <a:endParaRPr lang="en-US" altLang="ko-KR" sz="900" b="1" spc="-100" dirty="0">
              <a:latin typeface="+mn-ea"/>
              <a:ea typeface="+mn-ea"/>
            </a:endParaRPr>
          </a:p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+mn-ea"/>
                <a:ea typeface="+mn-ea"/>
              </a:rPr>
              <a:t>태도 점수 제도를 통해 일정 점수 초과 시 상담</a:t>
            </a:r>
            <a:r>
              <a:rPr lang="en-US" altLang="ko-KR" sz="900" spc="-100" dirty="0">
                <a:latin typeface="+mn-ea"/>
                <a:ea typeface="+mn-ea"/>
              </a:rPr>
              <a:t>/</a:t>
            </a:r>
            <a:r>
              <a:rPr lang="ko-KR" altLang="en-US" sz="900" spc="-100" dirty="0">
                <a:latin typeface="+mn-ea"/>
                <a:ea typeface="+mn-ea"/>
              </a:rPr>
              <a:t>강제 퇴원 조치</a:t>
            </a:r>
          </a:p>
        </p:txBody>
      </p:sp>
      <p:cxnSp>
        <p:nvCxnSpPr>
          <p:cNvPr id="84" name="직선 연결선 83">
            <a:extLst>
              <a:ext uri="{FF2B5EF4-FFF2-40B4-BE49-F238E27FC236}">
                <a16:creationId xmlns:a16="http://schemas.microsoft.com/office/drawing/2014/main" id="{32DBE5CF-BE99-4416-85F9-6241B817ADAA}"/>
              </a:ext>
            </a:extLst>
          </p:cNvPr>
          <p:cNvCxnSpPr/>
          <p:nvPr/>
        </p:nvCxnSpPr>
        <p:spPr bwMode="auto">
          <a:xfrm>
            <a:off x="5473286" y="4967856"/>
            <a:ext cx="1980000" cy="0"/>
          </a:xfrm>
          <a:prstGeom prst="line">
            <a:avLst/>
          </a:prstGeom>
          <a:noFill/>
          <a:ln w="3175" cap="flat" cmpd="sng" algn="ctr">
            <a:solidFill>
              <a:schemeClr val="folHlink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F7BC79AB-026D-4FFA-843A-E3A22F560EF9}"/>
              </a:ext>
            </a:extLst>
          </p:cNvPr>
          <p:cNvSpPr txBox="1"/>
          <p:nvPr/>
        </p:nvSpPr>
        <p:spPr>
          <a:xfrm>
            <a:off x="5473286" y="4687444"/>
            <a:ext cx="1980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pc="-100">
                <a:latin typeface="+mn-ea"/>
                <a:ea typeface="+mn-ea"/>
              </a:rPr>
              <a:t>정신적 멘토링</a:t>
            </a:r>
            <a:endParaRPr lang="ko-KR" altLang="en-US" sz="1000" b="1" spc="-100" dirty="0">
              <a:latin typeface="+mn-ea"/>
              <a:ea typeface="+mn-ea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266EE3BE-DDAA-427F-8F46-329CF5639825}"/>
              </a:ext>
            </a:extLst>
          </p:cNvPr>
          <p:cNvSpPr txBox="1"/>
          <p:nvPr/>
        </p:nvSpPr>
        <p:spPr>
          <a:xfrm>
            <a:off x="5473286" y="5047484"/>
            <a:ext cx="198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+mn-ea"/>
                <a:ea typeface="+mn-ea"/>
              </a:rPr>
              <a:t>학생중심 사고를 기반하여 학생에 대한 존중</a:t>
            </a:r>
            <a:r>
              <a:rPr lang="en-US" altLang="ko-KR" sz="900" spc="-100" dirty="0">
                <a:latin typeface="+mn-ea"/>
                <a:ea typeface="+mn-ea"/>
              </a:rPr>
              <a:t>, </a:t>
            </a:r>
            <a:r>
              <a:rPr lang="ko-KR" altLang="en-US" sz="900" spc="-100" dirty="0">
                <a:latin typeface="+mn-ea"/>
                <a:ea typeface="+mn-ea"/>
              </a:rPr>
              <a:t>배려 등으로 </a:t>
            </a:r>
            <a:r>
              <a:rPr lang="ko-KR" altLang="en-US" sz="900" b="1" spc="-100" dirty="0">
                <a:latin typeface="+mn-ea"/>
                <a:ea typeface="+mn-ea"/>
              </a:rPr>
              <a:t>동반자 역할</a:t>
            </a:r>
            <a:endParaRPr lang="en-US" altLang="ko-KR" sz="900" b="1" spc="-100" dirty="0">
              <a:latin typeface="+mn-ea"/>
              <a:ea typeface="+mn-ea"/>
            </a:endParaRPr>
          </a:p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+mn-ea"/>
                <a:ea typeface="+mn-ea"/>
              </a:rPr>
              <a:t>학습 고충 및 슬럼프 등으로 가장 필요할 때 가장 가까운 곳에 있기 위해 </a:t>
            </a:r>
            <a:r>
              <a:rPr lang="ko-KR" altLang="en-US" sz="900" b="1" spc="-100" dirty="0" err="1">
                <a:latin typeface="+mn-ea"/>
                <a:ea typeface="+mn-ea"/>
              </a:rPr>
              <a:t>바자관</a:t>
            </a:r>
            <a:r>
              <a:rPr lang="ko-KR" altLang="en-US" sz="900" b="1" spc="-100" dirty="0">
                <a:latin typeface="+mn-ea"/>
                <a:ea typeface="+mn-ea"/>
              </a:rPr>
              <a:t> 앞 또는 </a:t>
            </a:r>
            <a:r>
              <a:rPr lang="ko-KR" altLang="en-US" sz="900" b="1" spc="-100" dirty="0" err="1">
                <a:latin typeface="+mn-ea"/>
                <a:ea typeface="+mn-ea"/>
              </a:rPr>
              <a:t>바자관</a:t>
            </a:r>
            <a:r>
              <a:rPr lang="ko-KR" altLang="en-US" sz="900" b="1" spc="-100" dirty="0">
                <a:latin typeface="+mn-ea"/>
                <a:ea typeface="+mn-ea"/>
              </a:rPr>
              <a:t> 내 상주</a:t>
            </a:r>
            <a:endParaRPr lang="en-US" altLang="ko-KR" sz="900" b="1" spc="-100" dirty="0">
              <a:latin typeface="+mn-ea"/>
              <a:ea typeface="+mn-ea"/>
            </a:endParaRPr>
          </a:p>
          <a:p>
            <a:pPr marL="90488" indent="-90488">
              <a:buFont typeface="Arial" panose="020B0604020202020204" pitchFamily="34" charset="0"/>
              <a:buChar char="•"/>
            </a:pPr>
            <a:endParaRPr lang="en-US" altLang="ko-KR" sz="900" spc="-100" dirty="0">
              <a:latin typeface="+mn-ea"/>
              <a:ea typeface="+mn-ea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316A161C-B6D6-44E5-8E0F-1731D3635465}"/>
              </a:ext>
            </a:extLst>
          </p:cNvPr>
          <p:cNvSpPr txBox="1"/>
          <p:nvPr/>
        </p:nvSpPr>
        <p:spPr>
          <a:xfrm>
            <a:off x="920552" y="2781036"/>
            <a:ext cx="66246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pc="-100" dirty="0">
                <a:latin typeface="+mn-ea"/>
                <a:ea typeface="+mn-ea"/>
              </a:rPr>
              <a:t>오직 학습에만 집중하고 집단적인 면학분위기 형성</a:t>
            </a:r>
            <a:r>
              <a:rPr lang="ko-KR" altLang="en-US" sz="1000" spc="-100" dirty="0">
                <a:latin typeface="+mn-ea"/>
                <a:ea typeface="+mn-ea"/>
              </a:rPr>
              <a:t>을 위한 엄격한 생활관리를 진행합니다</a:t>
            </a:r>
            <a:r>
              <a:rPr lang="en-US" altLang="ko-KR" sz="1000" spc="-100" dirty="0">
                <a:latin typeface="+mn-ea"/>
                <a:ea typeface="+mn-ea"/>
              </a:rPr>
              <a:t>.</a:t>
            </a:r>
            <a:endParaRPr lang="ko-KR" altLang="en-US" sz="1000" spc="-100" dirty="0">
              <a:latin typeface="+mn-ea"/>
              <a:ea typeface="+mn-ea"/>
            </a:endParaRPr>
          </a:p>
        </p:txBody>
      </p:sp>
      <p:pic>
        <p:nvPicPr>
          <p:cNvPr id="88" name="Picture 2" descr="https://russeldata.megastudy.net/campus/images/russel/russel_gn/2024/first/cont05_slide03_img03.jpg">
            <a:extLst>
              <a:ext uri="{FF2B5EF4-FFF2-40B4-BE49-F238E27FC236}">
                <a16:creationId xmlns:a16="http://schemas.microsoft.com/office/drawing/2014/main" id="{1AF8FFAB-E9B6-40F8-9D48-759BD0FD71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8102" y="3429000"/>
            <a:ext cx="1980000" cy="1178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9" name="직사각형 88">
            <a:extLst>
              <a:ext uri="{FF2B5EF4-FFF2-40B4-BE49-F238E27FC236}">
                <a16:creationId xmlns:a16="http://schemas.microsoft.com/office/drawing/2014/main" id="{A378ADF2-7EBA-4D57-ADFC-0ED845128997}"/>
              </a:ext>
            </a:extLst>
          </p:cNvPr>
          <p:cNvSpPr/>
          <p:nvPr/>
        </p:nvSpPr>
        <p:spPr>
          <a:xfrm>
            <a:off x="3239967" y="3426820"/>
            <a:ext cx="1980000" cy="1180996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C8189A7B-0900-43BF-93F3-487653959B69}"/>
              </a:ext>
            </a:extLst>
          </p:cNvPr>
          <p:cNvSpPr/>
          <p:nvPr/>
        </p:nvSpPr>
        <p:spPr>
          <a:xfrm>
            <a:off x="3158143" y="3343816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</a:t>
            </a:r>
            <a:endParaRPr lang="ko-KR" altLang="en-US" sz="1000" b="1" dirty="0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88838330-2AAD-4509-AAE4-501129CBB972}"/>
              </a:ext>
            </a:extLst>
          </p:cNvPr>
          <p:cNvSpPr/>
          <p:nvPr/>
        </p:nvSpPr>
        <p:spPr>
          <a:xfrm>
            <a:off x="6373286" y="3422175"/>
            <a:ext cx="1080000" cy="21544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 err="1"/>
              <a:t>인트로</a:t>
            </a:r>
            <a:r>
              <a:rPr lang="ko-KR" altLang="en-US" b="1" dirty="0"/>
              <a:t> 이미지 사용</a:t>
            </a: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2D4327DC-0B7F-4DFC-B4E2-D06BD3D7C8DD}"/>
              </a:ext>
            </a:extLst>
          </p:cNvPr>
          <p:cNvSpPr/>
          <p:nvPr/>
        </p:nvSpPr>
        <p:spPr>
          <a:xfrm>
            <a:off x="1908566" y="3422175"/>
            <a:ext cx="1080000" cy="21544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 err="1"/>
              <a:t>인트로</a:t>
            </a:r>
            <a:r>
              <a:rPr lang="ko-KR" altLang="en-US" b="1" dirty="0"/>
              <a:t> 이미지 사용</a:t>
            </a: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0263A538-835A-412A-93A6-888508EC8B51}"/>
              </a:ext>
            </a:extLst>
          </p:cNvPr>
          <p:cNvSpPr/>
          <p:nvPr/>
        </p:nvSpPr>
        <p:spPr>
          <a:xfrm>
            <a:off x="963934" y="3342530"/>
            <a:ext cx="2069087" cy="129048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AB5ADB02-2C54-4B8F-BF56-EBFD54D35E4D}"/>
              </a:ext>
            </a:extLst>
          </p:cNvPr>
          <p:cNvSpPr/>
          <p:nvPr/>
        </p:nvSpPr>
        <p:spPr>
          <a:xfrm>
            <a:off x="882111" y="3259526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3</a:t>
            </a:r>
            <a:endParaRPr lang="ko-KR" altLang="en-US" sz="1000" b="1" dirty="0"/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C2580FC0-CEB2-4629-B07B-070770AFF05C}"/>
              </a:ext>
            </a:extLst>
          </p:cNvPr>
          <p:cNvSpPr/>
          <p:nvPr/>
        </p:nvSpPr>
        <p:spPr>
          <a:xfrm>
            <a:off x="5428742" y="3379865"/>
            <a:ext cx="2069087" cy="129048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CA5177FF-B939-47F2-A9B1-0939EA5AE880}"/>
              </a:ext>
            </a:extLst>
          </p:cNvPr>
          <p:cNvSpPr/>
          <p:nvPr/>
        </p:nvSpPr>
        <p:spPr>
          <a:xfrm>
            <a:off x="5379075" y="3298057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3</a:t>
            </a:r>
            <a:endParaRPr lang="ko-KR" altLang="en-US" sz="1000" b="1" dirty="0"/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ED65662D-680B-41E5-B464-5936A3118CAB}"/>
              </a:ext>
            </a:extLst>
          </p:cNvPr>
          <p:cNvSpPr/>
          <p:nvPr/>
        </p:nvSpPr>
        <p:spPr>
          <a:xfrm>
            <a:off x="4147902" y="3409293"/>
            <a:ext cx="1080000" cy="21544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/>
              <a:t>학원 이미지 사용</a:t>
            </a:r>
          </a:p>
        </p:txBody>
      </p:sp>
    </p:spTree>
    <p:extLst>
      <p:ext uri="{BB962C8B-B14F-4D97-AF65-F5344CB8AC3E}">
        <p14:creationId xmlns:p14="http://schemas.microsoft.com/office/powerpoint/2010/main" val="25458431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2025 N</a:t>
            </a:r>
            <a:r>
              <a:rPr lang="ko-KR" altLang="en-US" b="0" dirty="0"/>
              <a:t>수 </a:t>
            </a:r>
            <a:r>
              <a:rPr lang="ko-KR" altLang="en-US" b="0" dirty="0" err="1"/>
              <a:t>정규반</a:t>
            </a:r>
            <a:r>
              <a:rPr lang="en-US" altLang="ko-KR" b="0" dirty="0"/>
              <a:t>(</a:t>
            </a:r>
            <a:r>
              <a:rPr lang="ko-KR" altLang="en-US" b="0" dirty="0"/>
              <a:t>강남 </a:t>
            </a:r>
            <a:r>
              <a:rPr lang="en-US" altLang="ko-KR" b="0" dirty="0"/>
              <a:t>PC)</a:t>
            </a:r>
            <a:endParaRPr lang="ko-KR" altLang="en-US" dirty="0"/>
          </a:p>
        </p:txBody>
      </p: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1B9654DB-77B1-4980-BEB3-F0E66C1D8E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1447655"/>
              </p:ext>
            </p:extLst>
          </p:nvPr>
        </p:nvGraphicFramePr>
        <p:xfrm>
          <a:off x="8104412" y="211913"/>
          <a:ext cx="1800000" cy="9052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학원 내용의 문구로 수정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26755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승반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강반 화살표 및 문구 위치 변경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87057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해당 문구 삭제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070019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학원 합격생 </a:t>
                      </a:r>
                      <a:r>
                        <a:rPr kumimoji="1" lang="ko-KR" altLang="en-US" sz="900" b="0" i="0" u="none" strike="noStrike" cap="none" spc="-50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승반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사례로 수정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64399715"/>
                  </a:ext>
                </a:extLst>
              </a:tr>
            </a:tbl>
          </a:graphicData>
        </a:graphic>
      </p:graphicFrame>
      <p:sp>
        <p:nvSpPr>
          <p:cNvPr id="234" name="TextBox 233">
            <a:extLst>
              <a:ext uri="{FF2B5EF4-FFF2-40B4-BE49-F238E27FC236}">
                <a16:creationId xmlns:a16="http://schemas.microsoft.com/office/drawing/2014/main" id="{18793709-6EA9-4959-A13E-BCC4BD7E4995}"/>
              </a:ext>
            </a:extLst>
          </p:cNvPr>
          <p:cNvSpPr txBox="1"/>
          <p:nvPr/>
        </p:nvSpPr>
        <p:spPr>
          <a:xfrm>
            <a:off x="714991" y="414468"/>
            <a:ext cx="662463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spc="-100" dirty="0">
                <a:latin typeface="+mn-ea"/>
                <a:ea typeface="+mn-ea"/>
              </a:rPr>
              <a:t>학습 의욕을 높여주는 </a:t>
            </a:r>
            <a:r>
              <a:rPr lang="ko-KR" altLang="en-US" sz="1200" b="1" spc="-100" dirty="0" err="1">
                <a:solidFill>
                  <a:srgbClr val="0070C0"/>
                </a:solidFill>
                <a:latin typeface="+mn-ea"/>
                <a:ea typeface="+mn-ea"/>
              </a:rPr>
              <a:t>승반∙강반</a:t>
            </a:r>
            <a:r>
              <a:rPr lang="en-US" altLang="ko-KR" sz="1200" b="1" spc="-100" dirty="0">
                <a:solidFill>
                  <a:srgbClr val="0070C0"/>
                </a:solidFill>
                <a:latin typeface="+mn-ea"/>
                <a:ea typeface="+mn-ea"/>
              </a:rPr>
              <a:t>/</a:t>
            </a:r>
            <a:r>
              <a:rPr lang="ko-KR" altLang="en-US" sz="1200" b="1" spc="-100" dirty="0">
                <a:solidFill>
                  <a:srgbClr val="0070C0"/>
                </a:solidFill>
                <a:latin typeface="+mn-ea"/>
                <a:ea typeface="+mn-ea"/>
              </a:rPr>
              <a:t>장학제도</a:t>
            </a:r>
          </a:p>
          <a:p>
            <a:pPr algn="ctr"/>
            <a:endParaRPr lang="en-US" altLang="ko-KR" sz="1000" spc="-100" dirty="0">
              <a:latin typeface="+mn-ea"/>
              <a:ea typeface="+mn-ea"/>
            </a:endParaRPr>
          </a:p>
          <a:p>
            <a:pPr algn="ctr"/>
            <a:r>
              <a:rPr lang="ko-KR" altLang="en-US" sz="1000" spc="-100" dirty="0" err="1">
                <a:latin typeface="+mn-ea"/>
                <a:ea typeface="+mn-ea"/>
              </a:rPr>
              <a:t>재원생들의</a:t>
            </a:r>
            <a:r>
              <a:rPr lang="ko-KR" altLang="en-US" sz="1000" spc="-100" dirty="0">
                <a:latin typeface="+mn-ea"/>
                <a:ea typeface="+mn-ea"/>
              </a:rPr>
              <a:t> 노력과 성공의 결과를 응원하며</a:t>
            </a:r>
            <a:endParaRPr lang="en-US" altLang="ko-KR" sz="1000" spc="-100" dirty="0">
              <a:latin typeface="+mn-ea"/>
              <a:ea typeface="+mn-ea"/>
            </a:endParaRPr>
          </a:p>
          <a:p>
            <a:pPr algn="ctr"/>
            <a:r>
              <a:rPr lang="ko-KR" altLang="en-US" sz="1000" b="1" spc="-100" dirty="0">
                <a:latin typeface="+mn-ea"/>
                <a:ea typeface="+mn-ea"/>
              </a:rPr>
              <a:t>더 높은 동기와 성취 부여</a:t>
            </a:r>
            <a:r>
              <a:rPr lang="ko-KR" altLang="en-US" sz="1000" spc="-100" dirty="0">
                <a:latin typeface="+mn-ea"/>
                <a:ea typeface="+mn-ea"/>
              </a:rPr>
              <a:t>를 합니다</a:t>
            </a:r>
            <a:r>
              <a:rPr lang="en-US" altLang="ko-KR" sz="1000" spc="-100" dirty="0">
                <a:latin typeface="+mn-ea"/>
                <a:ea typeface="+mn-ea"/>
              </a:rPr>
              <a:t>.</a:t>
            </a:r>
            <a:endParaRPr lang="ko-KR" altLang="en-US" sz="1000" spc="-100" dirty="0">
              <a:latin typeface="+mn-ea"/>
              <a:ea typeface="+mn-ea"/>
            </a:endParaRPr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1791F01A-4726-44DA-8B69-5F6A92798C3D}"/>
              </a:ext>
            </a:extLst>
          </p:cNvPr>
          <p:cNvSpPr txBox="1"/>
          <p:nvPr/>
        </p:nvSpPr>
        <p:spPr>
          <a:xfrm>
            <a:off x="930693" y="429857"/>
            <a:ext cx="7917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i="1" spc="-100" dirty="0">
                <a:solidFill>
                  <a:schemeClr val="bg1">
                    <a:lumMod val="85000"/>
                  </a:schemeClr>
                </a:solidFill>
                <a:latin typeface="+mn-ea"/>
                <a:ea typeface="+mn-ea"/>
              </a:rPr>
              <a:t>04</a:t>
            </a:r>
            <a:endParaRPr lang="ko-KR" altLang="en-US" sz="2800" i="1" spc="-100" dirty="0">
              <a:solidFill>
                <a:schemeClr val="bg1">
                  <a:lumMod val="8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236" name="직사각형 235">
            <a:extLst>
              <a:ext uri="{FF2B5EF4-FFF2-40B4-BE49-F238E27FC236}">
                <a16:creationId xmlns:a16="http://schemas.microsoft.com/office/drawing/2014/main" id="{47BA00B1-B1A1-40C0-B017-6408A79A5F35}"/>
              </a:ext>
            </a:extLst>
          </p:cNvPr>
          <p:cNvSpPr/>
          <p:nvPr/>
        </p:nvSpPr>
        <p:spPr>
          <a:xfrm>
            <a:off x="2944420" y="1211576"/>
            <a:ext cx="4395208" cy="2378598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1E1B4939-9CF5-45B9-A9DB-6D1C227AF6C0}"/>
              </a:ext>
            </a:extLst>
          </p:cNvPr>
          <p:cNvSpPr/>
          <p:nvPr/>
        </p:nvSpPr>
        <p:spPr>
          <a:xfrm>
            <a:off x="3450973" y="3187177"/>
            <a:ext cx="645015" cy="215444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pc="-8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그린반</a:t>
            </a:r>
            <a:endParaRPr lang="ko-KR" altLang="en-US" b="1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</p:txBody>
      </p:sp>
      <p:grpSp>
        <p:nvGrpSpPr>
          <p:cNvPr id="238" name="그룹 237">
            <a:extLst>
              <a:ext uri="{FF2B5EF4-FFF2-40B4-BE49-F238E27FC236}">
                <a16:creationId xmlns:a16="http://schemas.microsoft.com/office/drawing/2014/main" id="{F1FDDFE8-8A02-4C8E-AFF2-8B529D2B41DE}"/>
              </a:ext>
            </a:extLst>
          </p:cNvPr>
          <p:cNvGrpSpPr/>
          <p:nvPr/>
        </p:nvGrpSpPr>
        <p:grpSpPr>
          <a:xfrm>
            <a:off x="3470024" y="1681750"/>
            <a:ext cx="3129830" cy="1502319"/>
            <a:chOff x="2211349" y="1731914"/>
            <a:chExt cx="3599999" cy="1728000"/>
          </a:xfrm>
        </p:grpSpPr>
        <p:cxnSp>
          <p:nvCxnSpPr>
            <p:cNvPr id="239" name="꺾인 연결선 81">
              <a:extLst>
                <a:ext uri="{FF2B5EF4-FFF2-40B4-BE49-F238E27FC236}">
                  <a16:creationId xmlns:a16="http://schemas.microsoft.com/office/drawing/2014/main" id="{7C80FAC5-9EC3-4CA2-B005-60A513404641}"/>
                </a:ext>
              </a:extLst>
            </p:cNvPr>
            <p:cNvCxnSpPr/>
            <p:nvPr/>
          </p:nvCxnSpPr>
          <p:spPr bwMode="auto">
            <a:xfrm rot="10800000" flipV="1">
              <a:off x="2211349" y="3027914"/>
              <a:ext cx="1440000" cy="432000"/>
            </a:xfrm>
            <a:prstGeom prst="bentConnector3">
              <a:avLst/>
            </a:prstGeom>
            <a:noFill/>
            <a:ln w="3175" cap="flat" cmpd="sng" algn="ctr">
              <a:solidFill>
                <a:schemeClr val="folHlink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40" name="꺾인 연결선 82">
              <a:extLst>
                <a:ext uri="{FF2B5EF4-FFF2-40B4-BE49-F238E27FC236}">
                  <a16:creationId xmlns:a16="http://schemas.microsoft.com/office/drawing/2014/main" id="{73744950-5738-45AE-A6D1-0563D8D3A9F2}"/>
                </a:ext>
              </a:extLst>
            </p:cNvPr>
            <p:cNvCxnSpPr/>
            <p:nvPr/>
          </p:nvCxnSpPr>
          <p:spPr bwMode="auto">
            <a:xfrm rot="10800000" flipV="1">
              <a:off x="2931348" y="2595914"/>
              <a:ext cx="1440000" cy="432000"/>
            </a:xfrm>
            <a:prstGeom prst="bentConnector3">
              <a:avLst/>
            </a:prstGeom>
            <a:noFill/>
            <a:ln w="3175" cap="flat" cmpd="sng" algn="ctr">
              <a:solidFill>
                <a:schemeClr val="folHlink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41" name="꺾인 연결선 83">
              <a:extLst>
                <a:ext uri="{FF2B5EF4-FFF2-40B4-BE49-F238E27FC236}">
                  <a16:creationId xmlns:a16="http://schemas.microsoft.com/office/drawing/2014/main" id="{37E72DAE-D4CB-444F-89E1-E3EC5AC662DA}"/>
                </a:ext>
              </a:extLst>
            </p:cNvPr>
            <p:cNvCxnSpPr/>
            <p:nvPr/>
          </p:nvCxnSpPr>
          <p:spPr bwMode="auto">
            <a:xfrm rot="10800000" flipV="1">
              <a:off x="3651348" y="2163914"/>
              <a:ext cx="1440000" cy="432000"/>
            </a:xfrm>
            <a:prstGeom prst="bentConnector3">
              <a:avLst/>
            </a:prstGeom>
            <a:noFill/>
            <a:ln w="3175" cap="flat" cmpd="sng" algn="ctr">
              <a:solidFill>
                <a:schemeClr val="folHlink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42" name="꺾인 연결선 84">
              <a:extLst>
                <a:ext uri="{FF2B5EF4-FFF2-40B4-BE49-F238E27FC236}">
                  <a16:creationId xmlns:a16="http://schemas.microsoft.com/office/drawing/2014/main" id="{4A720369-4F1D-4AB0-9DBE-E1717651218B}"/>
                </a:ext>
              </a:extLst>
            </p:cNvPr>
            <p:cNvCxnSpPr/>
            <p:nvPr/>
          </p:nvCxnSpPr>
          <p:spPr bwMode="auto">
            <a:xfrm rot="10800000" flipV="1">
              <a:off x="4371348" y="1731914"/>
              <a:ext cx="1440000" cy="432000"/>
            </a:xfrm>
            <a:prstGeom prst="bentConnector3">
              <a:avLst/>
            </a:prstGeom>
            <a:noFill/>
            <a:ln w="3175" cap="flat" cmpd="sng" algn="ctr">
              <a:solidFill>
                <a:schemeClr val="folHlink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243" name="직사각형 242">
            <a:extLst>
              <a:ext uri="{FF2B5EF4-FFF2-40B4-BE49-F238E27FC236}">
                <a16:creationId xmlns:a16="http://schemas.microsoft.com/office/drawing/2014/main" id="{FA658027-F208-43F6-B49C-39DB93FDEBAB}"/>
              </a:ext>
            </a:extLst>
          </p:cNvPr>
          <p:cNvSpPr/>
          <p:nvPr/>
        </p:nvSpPr>
        <p:spPr>
          <a:xfrm>
            <a:off x="4095988" y="2807098"/>
            <a:ext cx="625966" cy="215444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pc="-8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블루반</a:t>
            </a:r>
            <a:endParaRPr lang="ko-KR" altLang="en-US" b="1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</p:txBody>
      </p:sp>
      <p:sp>
        <p:nvSpPr>
          <p:cNvPr id="244" name="직사각형 243">
            <a:extLst>
              <a:ext uri="{FF2B5EF4-FFF2-40B4-BE49-F238E27FC236}">
                <a16:creationId xmlns:a16="http://schemas.microsoft.com/office/drawing/2014/main" id="{6342F82A-8FAC-45E5-BEE1-32FF9F536862}"/>
              </a:ext>
            </a:extLst>
          </p:cNvPr>
          <p:cNvSpPr/>
          <p:nvPr/>
        </p:nvSpPr>
        <p:spPr>
          <a:xfrm>
            <a:off x="4721954" y="2437750"/>
            <a:ext cx="625967" cy="215444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pc="-8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연고대반</a:t>
            </a:r>
            <a:endParaRPr lang="ko-KR" altLang="en-US" b="1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</p:txBody>
      </p:sp>
      <p:sp>
        <p:nvSpPr>
          <p:cNvPr id="245" name="직사각형 244">
            <a:extLst>
              <a:ext uri="{FF2B5EF4-FFF2-40B4-BE49-F238E27FC236}">
                <a16:creationId xmlns:a16="http://schemas.microsoft.com/office/drawing/2014/main" id="{F09677FA-6DFB-42BB-B891-66B91725C74F}"/>
              </a:ext>
            </a:extLst>
          </p:cNvPr>
          <p:cNvSpPr/>
          <p:nvPr/>
        </p:nvSpPr>
        <p:spPr>
          <a:xfrm>
            <a:off x="5347921" y="2061055"/>
            <a:ext cx="625966" cy="338554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서울대</a:t>
            </a:r>
            <a:endParaRPr lang="en-US" altLang="ko-KR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  <a:p>
            <a:pPr algn="ctr"/>
            <a:r>
              <a:rPr lang="ko-KR" altLang="en-US" spc="-8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의치대반</a:t>
            </a:r>
            <a:endParaRPr lang="ko-KR" altLang="en-US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</p:txBody>
      </p:sp>
      <p:sp>
        <p:nvSpPr>
          <p:cNvPr id="246" name="직사각형 245">
            <a:extLst>
              <a:ext uri="{FF2B5EF4-FFF2-40B4-BE49-F238E27FC236}">
                <a16:creationId xmlns:a16="http://schemas.microsoft.com/office/drawing/2014/main" id="{A573E845-8D5A-479C-B3EF-0F98DB402FF5}"/>
              </a:ext>
            </a:extLst>
          </p:cNvPr>
          <p:cNvSpPr/>
          <p:nvPr/>
        </p:nvSpPr>
        <p:spPr>
          <a:xfrm>
            <a:off x="5973887" y="1681364"/>
            <a:ext cx="625967" cy="215444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HS</a:t>
            </a:r>
            <a:r>
              <a:rPr lang="ko-KR" altLang="en-US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반</a:t>
            </a:r>
          </a:p>
        </p:txBody>
      </p:sp>
      <p:sp>
        <p:nvSpPr>
          <p:cNvPr id="247" name="위쪽 화살표 89">
            <a:extLst>
              <a:ext uri="{FF2B5EF4-FFF2-40B4-BE49-F238E27FC236}">
                <a16:creationId xmlns:a16="http://schemas.microsoft.com/office/drawing/2014/main" id="{37E1D50D-DFBC-4505-BDF9-11DDB528B79F}"/>
              </a:ext>
            </a:extLst>
          </p:cNvPr>
          <p:cNvSpPr/>
          <p:nvPr/>
        </p:nvSpPr>
        <p:spPr bwMode="auto">
          <a:xfrm rot="3587484">
            <a:off x="4534442" y="1108972"/>
            <a:ext cx="398045" cy="1914610"/>
          </a:xfrm>
          <a:prstGeom prst="upArrow">
            <a:avLst/>
          </a:prstGeom>
          <a:solidFill>
            <a:schemeClr val="accent2">
              <a:lumMod val="20000"/>
              <a:lumOff val="80000"/>
            </a:schemeClr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8" name="직사각형 247">
            <a:extLst>
              <a:ext uri="{FF2B5EF4-FFF2-40B4-BE49-F238E27FC236}">
                <a16:creationId xmlns:a16="http://schemas.microsoft.com/office/drawing/2014/main" id="{8397EF5B-6022-45D1-9F94-7C35F604C836}"/>
              </a:ext>
            </a:extLst>
          </p:cNvPr>
          <p:cNvSpPr/>
          <p:nvPr/>
        </p:nvSpPr>
        <p:spPr>
          <a:xfrm>
            <a:off x="3721179" y="1475804"/>
            <a:ext cx="1216532" cy="500137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1050" b="1" spc="-10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승반</a:t>
            </a:r>
            <a:endParaRPr lang="en-US" altLang="ko-KR" sz="1050" b="1" spc="-10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  <a:p>
            <a:pPr algn="ctr"/>
            <a:r>
              <a:rPr lang="ko-KR" altLang="en-US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목표 달성 성취감 및</a:t>
            </a:r>
            <a:endParaRPr lang="en-US" altLang="ko-KR" spc="-10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  <a:p>
            <a:pPr algn="ctr"/>
            <a:r>
              <a:rPr lang="ko-KR" altLang="en-US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학습 만족도 상승</a:t>
            </a:r>
            <a:endParaRPr lang="ko-KR" altLang="en-US" sz="300" spc="-10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</p:txBody>
      </p:sp>
      <p:sp>
        <p:nvSpPr>
          <p:cNvPr id="249" name="위쪽 화살표 91">
            <a:extLst>
              <a:ext uri="{FF2B5EF4-FFF2-40B4-BE49-F238E27FC236}">
                <a16:creationId xmlns:a16="http://schemas.microsoft.com/office/drawing/2014/main" id="{910145B2-D6FB-436B-9D81-45E98C081D75}"/>
              </a:ext>
            </a:extLst>
          </p:cNvPr>
          <p:cNvSpPr/>
          <p:nvPr/>
        </p:nvSpPr>
        <p:spPr bwMode="auto">
          <a:xfrm rot="14400000">
            <a:off x="5424388" y="1812021"/>
            <a:ext cx="398045" cy="1914610"/>
          </a:xfrm>
          <a:prstGeom prst="upArrow">
            <a:avLst/>
          </a:prstGeom>
          <a:solidFill>
            <a:schemeClr val="accent5">
              <a:lumMod val="40000"/>
              <a:lumOff val="60000"/>
            </a:schemeClr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0" name="직사각형 249">
            <a:extLst>
              <a:ext uri="{FF2B5EF4-FFF2-40B4-BE49-F238E27FC236}">
                <a16:creationId xmlns:a16="http://schemas.microsoft.com/office/drawing/2014/main" id="{CE064617-6C4E-45D1-8D9E-161EB7DA5459}"/>
              </a:ext>
            </a:extLst>
          </p:cNvPr>
          <p:cNvSpPr/>
          <p:nvPr/>
        </p:nvSpPr>
        <p:spPr>
          <a:xfrm>
            <a:off x="5518754" y="2743553"/>
            <a:ext cx="1216532" cy="500137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105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강반</a:t>
            </a:r>
            <a:endParaRPr lang="en-US" altLang="ko-KR" sz="1050" b="1" spc="-10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  <a:p>
            <a:pPr algn="ctr"/>
            <a:r>
              <a:rPr lang="ko-KR" altLang="en-US" spc="-10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학습방향</a:t>
            </a:r>
            <a:r>
              <a:rPr lang="ko-KR" altLang="en-US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 및 실력 재점검</a:t>
            </a:r>
            <a:endParaRPr lang="en-US" altLang="ko-KR" spc="-10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  <a:p>
            <a:pPr algn="ctr"/>
            <a:r>
              <a:rPr lang="ko-KR" altLang="en-US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목표 재도전</a:t>
            </a:r>
            <a:endParaRPr lang="en-US" altLang="ko-KR" spc="-10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</p:txBody>
      </p:sp>
      <p:sp>
        <p:nvSpPr>
          <p:cNvPr id="251" name="타원형 설명선 93">
            <a:extLst>
              <a:ext uri="{FF2B5EF4-FFF2-40B4-BE49-F238E27FC236}">
                <a16:creationId xmlns:a16="http://schemas.microsoft.com/office/drawing/2014/main" id="{6F941B4C-5B42-43D3-B180-81B92837CEDD}"/>
              </a:ext>
            </a:extLst>
          </p:cNvPr>
          <p:cNvSpPr/>
          <p:nvPr/>
        </p:nvSpPr>
        <p:spPr bwMode="auto">
          <a:xfrm>
            <a:off x="6222635" y="1336672"/>
            <a:ext cx="360040" cy="314041"/>
          </a:xfrm>
          <a:prstGeom prst="wedgeEllipseCallout">
            <a:avLst>
              <a:gd name="adj1" fmla="val -44114"/>
              <a:gd name="adj2" fmla="val 67353"/>
            </a:avLst>
          </a:prstGeom>
          <a:solidFill>
            <a:schemeClr val="bg1">
              <a:lumMod val="95000"/>
            </a:schemeClr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700" b="1" spc="-80" dirty="0">
                <a:latin typeface="+mn-ea"/>
                <a:ea typeface="+mn-ea"/>
              </a:rPr>
              <a:t>장학</a:t>
            </a:r>
            <a:endParaRPr lang="en-US" altLang="ko-KR" sz="700" b="1" spc="-80" dirty="0">
              <a:latin typeface="+mn-ea"/>
              <a:ea typeface="+mn-ea"/>
            </a:endParaRPr>
          </a:p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700" b="1" spc="-80" dirty="0">
                <a:latin typeface="+mn-ea"/>
                <a:ea typeface="+mn-ea"/>
              </a:rPr>
              <a:t>혜택</a:t>
            </a:r>
          </a:p>
        </p:txBody>
      </p:sp>
      <p:sp>
        <p:nvSpPr>
          <p:cNvPr id="252" name="타원형 설명선 94">
            <a:extLst>
              <a:ext uri="{FF2B5EF4-FFF2-40B4-BE49-F238E27FC236}">
                <a16:creationId xmlns:a16="http://schemas.microsoft.com/office/drawing/2014/main" id="{2C9BC402-E99B-42B3-906E-717CA6318F82}"/>
              </a:ext>
            </a:extLst>
          </p:cNvPr>
          <p:cNvSpPr/>
          <p:nvPr/>
        </p:nvSpPr>
        <p:spPr bwMode="auto">
          <a:xfrm>
            <a:off x="5586042" y="1712518"/>
            <a:ext cx="360040" cy="314041"/>
          </a:xfrm>
          <a:prstGeom prst="wedgeEllipseCallout">
            <a:avLst>
              <a:gd name="adj1" fmla="val -44114"/>
              <a:gd name="adj2" fmla="val 67353"/>
            </a:avLst>
          </a:prstGeom>
          <a:solidFill>
            <a:schemeClr val="bg1">
              <a:lumMod val="95000"/>
            </a:schemeClr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700" b="1" spc="-80" dirty="0">
                <a:latin typeface="+mn-ea"/>
                <a:ea typeface="+mn-ea"/>
              </a:rPr>
              <a:t>장학</a:t>
            </a:r>
            <a:endParaRPr lang="en-US" altLang="ko-KR" sz="700" b="1" spc="-80" dirty="0">
              <a:latin typeface="+mn-ea"/>
              <a:ea typeface="+mn-ea"/>
            </a:endParaRPr>
          </a:p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700" b="1" spc="-80" dirty="0">
                <a:latin typeface="+mn-ea"/>
                <a:ea typeface="+mn-ea"/>
              </a:rPr>
              <a:t>혜택</a:t>
            </a:r>
          </a:p>
        </p:txBody>
      </p:sp>
      <p:sp>
        <p:nvSpPr>
          <p:cNvPr id="253" name="모서리가 둥근 직사각형 97">
            <a:extLst>
              <a:ext uri="{FF2B5EF4-FFF2-40B4-BE49-F238E27FC236}">
                <a16:creationId xmlns:a16="http://schemas.microsoft.com/office/drawing/2014/main" id="{F794890B-5C3E-4650-AC71-0A288C8C7487}"/>
              </a:ext>
            </a:extLst>
          </p:cNvPr>
          <p:cNvSpPr/>
          <p:nvPr/>
        </p:nvSpPr>
        <p:spPr bwMode="auto">
          <a:xfrm>
            <a:off x="731458" y="1206556"/>
            <a:ext cx="2153914" cy="2383617"/>
          </a:xfrm>
          <a:prstGeom prst="roundRect">
            <a:avLst>
              <a:gd name="adj" fmla="val 8845"/>
            </a:avLst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54" name="직선 연결선 253">
            <a:extLst>
              <a:ext uri="{FF2B5EF4-FFF2-40B4-BE49-F238E27FC236}">
                <a16:creationId xmlns:a16="http://schemas.microsoft.com/office/drawing/2014/main" id="{96C65B26-F96D-4D00-B393-ED69EEF5692F}"/>
              </a:ext>
            </a:extLst>
          </p:cNvPr>
          <p:cNvCxnSpPr>
            <a:cxnSpLocks/>
          </p:cNvCxnSpPr>
          <p:nvPr/>
        </p:nvCxnSpPr>
        <p:spPr bwMode="auto">
          <a:xfrm>
            <a:off x="804232" y="1724729"/>
            <a:ext cx="1926661" cy="0"/>
          </a:xfrm>
          <a:prstGeom prst="line">
            <a:avLst/>
          </a:prstGeom>
          <a:noFill/>
          <a:ln w="3175" cap="flat" cmpd="sng" algn="ctr">
            <a:solidFill>
              <a:schemeClr val="folHlink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55" name="TextBox 254">
            <a:extLst>
              <a:ext uri="{FF2B5EF4-FFF2-40B4-BE49-F238E27FC236}">
                <a16:creationId xmlns:a16="http://schemas.microsoft.com/office/drawing/2014/main" id="{A98E00B2-CC4B-48E2-9319-D1559F12EEC7}"/>
              </a:ext>
            </a:extLst>
          </p:cNvPr>
          <p:cNvSpPr txBox="1"/>
          <p:nvPr/>
        </p:nvSpPr>
        <p:spPr>
          <a:xfrm>
            <a:off x="1055393" y="1336860"/>
            <a:ext cx="142357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pc="-100" dirty="0" err="1">
                <a:latin typeface="+mn-ea"/>
                <a:ea typeface="+mn-ea"/>
              </a:rPr>
              <a:t>승반∙강반</a:t>
            </a:r>
            <a:r>
              <a:rPr lang="ko-KR" altLang="en-US" sz="1000" b="1" spc="-100" dirty="0">
                <a:latin typeface="+mn-ea"/>
                <a:ea typeface="+mn-ea"/>
              </a:rPr>
              <a:t> 제도</a:t>
            </a:r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7E925B6F-1C60-4C02-93DF-D1310A38BAA4}"/>
              </a:ext>
            </a:extLst>
          </p:cNvPr>
          <p:cNvSpPr txBox="1"/>
          <p:nvPr/>
        </p:nvSpPr>
        <p:spPr>
          <a:xfrm>
            <a:off x="819472" y="1790469"/>
            <a:ext cx="191142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90488" indent="-90488">
              <a:buFont typeface="Arial" panose="020B0604020202020204" pitchFamily="34" charset="0"/>
              <a:buChar char="•"/>
              <a:defRPr sz="900" spc="-100">
                <a:latin typeface="+mn-ea"/>
                <a:ea typeface="+mn-ea"/>
              </a:defRPr>
            </a:lvl1pPr>
          </a:lstStyle>
          <a:p>
            <a:r>
              <a:rPr lang="ko-KR" altLang="en-US" dirty="0"/>
              <a:t>모의고사</a:t>
            </a:r>
            <a:r>
              <a:rPr lang="en-US" altLang="ko-KR" dirty="0"/>
              <a:t>, </a:t>
            </a:r>
            <a:r>
              <a:rPr lang="ko-KR" altLang="en-US" dirty="0"/>
              <a:t>평가원 성적과 학습 태도 점수를 바탕으로  </a:t>
            </a:r>
            <a:r>
              <a:rPr lang="ko-KR" altLang="en-US" b="1" dirty="0"/>
              <a:t>연 </a:t>
            </a:r>
            <a:r>
              <a:rPr lang="en-US" altLang="ko-KR" b="1" dirty="0"/>
              <a:t>3</a:t>
            </a:r>
            <a:r>
              <a:rPr lang="ko-KR" altLang="en-US" b="1" dirty="0"/>
              <a:t>회 </a:t>
            </a:r>
            <a:r>
              <a:rPr lang="ko-KR" altLang="en-US" b="1" dirty="0" err="1"/>
              <a:t>승반</a:t>
            </a:r>
            <a:r>
              <a:rPr lang="en-US" altLang="ko-KR" b="1" dirty="0"/>
              <a:t>·</a:t>
            </a:r>
            <a:r>
              <a:rPr lang="ko-KR" altLang="en-US" b="1" dirty="0"/>
              <a:t>강반 평가 진행</a:t>
            </a:r>
            <a:endParaRPr lang="en-US" altLang="ko-KR" b="1" dirty="0"/>
          </a:p>
          <a:p>
            <a:r>
              <a:rPr lang="en-US" altLang="ko-KR" b="1" dirty="0"/>
              <a:t>3~4</a:t>
            </a:r>
            <a:r>
              <a:rPr lang="ko-KR" altLang="en-US" b="1" dirty="0"/>
              <a:t>월</a:t>
            </a:r>
            <a:r>
              <a:rPr lang="en-US" altLang="ko-KR" b="1" dirty="0"/>
              <a:t>, 5~6</a:t>
            </a:r>
            <a:r>
              <a:rPr lang="ko-KR" altLang="en-US" b="1" dirty="0"/>
              <a:t>월</a:t>
            </a:r>
            <a:r>
              <a:rPr lang="en-US" altLang="ko-KR" b="1" dirty="0"/>
              <a:t>, 7~8</a:t>
            </a:r>
            <a:r>
              <a:rPr lang="ko-KR" altLang="en-US" b="1" dirty="0"/>
              <a:t>월 합산</a:t>
            </a:r>
            <a:r>
              <a:rPr lang="ko-KR" altLang="en-US" dirty="0"/>
              <a:t>하여 평가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  (2023</a:t>
            </a:r>
            <a:r>
              <a:rPr lang="ko-KR" altLang="en-US" dirty="0"/>
              <a:t>년 기준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</a:p>
          <a:p>
            <a:r>
              <a:rPr lang="ko-KR" altLang="en-US" dirty="0" err="1"/>
              <a:t>바자관</a:t>
            </a:r>
            <a:r>
              <a:rPr lang="ko-KR" altLang="en-US" dirty="0"/>
              <a:t> 재원생들간의 </a:t>
            </a:r>
            <a:r>
              <a:rPr lang="ko-KR" altLang="en-US" b="1" dirty="0"/>
              <a:t>선의의 경쟁</a:t>
            </a:r>
            <a:r>
              <a:rPr lang="en-US" altLang="ko-KR" b="1" dirty="0"/>
              <a:t>, </a:t>
            </a:r>
            <a:r>
              <a:rPr lang="ko-KR" altLang="en-US" b="1" dirty="0"/>
              <a:t>학구열에 대한 보상</a:t>
            </a:r>
            <a:r>
              <a:rPr lang="en-US" altLang="ko-KR" dirty="0"/>
              <a:t>, </a:t>
            </a:r>
            <a:r>
              <a:rPr lang="ko-KR" altLang="en-US" dirty="0"/>
              <a:t>반대로 </a:t>
            </a:r>
            <a:r>
              <a:rPr lang="ko-KR" altLang="en-US" dirty="0" err="1"/>
              <a:t>학습상태에</a:t>
            </a:r>
            <a:r>
              <a:rPr lang="ko-KR" altLang="en-US" dirty="0"/>
              <a:t> 대한 경각심을 심어주며 </a:t>
            </a:r>
            <a:r>
              <a:rPr lang="ko-KR" altLang="en-US" b="1" dirty="0" err="1"/>
              <a:t>재원생들의</a:t>
            </a:r>
            <a:r>
              <a:rPr lang="ko-KR" altLang="en-US" b="1" dirty="0"/>
              <a:t> 명확한 목표 지향점 제공</a:t>
            </a:r>
          </a:p>
          <a:p>
            <a:r>
              <a:rPr lang="ko-KR" altLang="en-US" dirty="0"/>
              <a:t>학습 동기 부여로 집단적인 면학분위기와 긍정적인 긴장감 조성</a:t>
            </a:r>
            <a:r>
              <a:rPr lang="en-US" altLang="ko-KR" dirty="0"/>
              <a:t>, </a:t>
            </a:r>
            <a:r>
              <a:rPr lang="ko-KR" altLang="en-US" dirty="0"/>
              <a:t>지속적인 학습 태도 및 성적 향상 관리 가능</a:t>
            </a:r>
          </a:p>
        </p:txBody>
      </p:sp>
      <p:sp>
        <p:nvSpPr>
          <p:cNvPr id="257" name="직사각형 256">
            <a:extLst>
              <a:ext uri="{FF2B5EF4-FFF2-40B4-BE49-F238E27FC236}">
                <a16:creationId xmlns:a16="http://schemas.microsoft.com/office/drawing/2014/main" id="{C70013DD-6F22-4AAE-AEE2-646B3DD347DD}"/>
              </a:ext>
            </a:extLst>
          </p:cNvPr>
          <p:cNvSpPr/>
          <p:nvPr/>
        </p:nvSpPr>
        <p:spPr>
          <a:xfrm>
            <a:off x="714992" y="3645024"/>
            <a:ext cx="2170380" cy="2061702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58" name="직사각형 257">
            <a:extLst>
              <a:ext uri="{FF2B5EF4-FFF2-40B4-BE49-F238E27FC236}">
                <a16:creationId xmlns:a16="http://schemas.microsoft.com/office/drawing/2014/main" id="{28E5935E-6164-4AD0-92FF-DA8CBF4E804B}"/>
              </a:ext>
            </a:extLst>
          </p:cNvPr>
          <p:cNvSpPr/>
          <p:nvPr/>
        </p:nvSpPr>
        <p:spPr>
          <a:xfrm>
            <a:off x="716641" y="3725001"/>
            <a:ext cx="2168732" cy="646331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2023</a:t>
            </a:r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학년도 서울대학교</a:t>
            </a:r>
            <a:endParaRPr lang="en-US" altLang="ko-KR" sz="1000" b="1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  <a:p>
            <a:pPr algn="ctr"/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의예과 합격</a:t>
            </a:r>
          </a:p>
          <a:p>
            <a:pPr algn="ctr"/>
            <a:endParaRPr lang="en-US" altLang="ko-KR" sz="500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  <a:p>
            <a:pPr algn="ctr"/>
            <a:r>
              <a:rPr lang="ko-KR" altLang="en-US" sz="10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러셀 강남 이윤서</a:t>
            </a:r>
            <a:endParaRPr lang="en-US" altLang="ko-KR" sz="1000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</p:txBody>
      </p:sp>
      <p:grpSp>
        <p:nvGrpSpPr>
          <p:cNvPr id="259" name="그룹 258">
            <a:extLst>
              <a:ext uri="{FF2B5EF4-FFF2-40B4-BE49-F238E27FC236}">
                <a16:creationId xmlns:a16="http://schemas.microsoft.com/office/drawing/2014/main" id="{B7486C93-4CB0-40DA-9652-DC731A239770}"/>
              </a:ext>
            </a:extLst>
          </p:cNvPr>
          <p:cNvGrpSpPr/>
          <p:nvPr/>
        </p:nvGrpSpPr>
        <p:grpSpPr>
          <a:xfrm>
            <a:off x="818854" y="4611897"/>
            <a:ext cx="1973538" cy="967910"/>
            <a:chOff x="816877" y="4725144"/>
            <a:chExt cx="1973538" cy="967910"/>
          </a:xfrm>
        </p:grpSpPr>
        <p:grpSp>
          <p:nvGrpSpPr>
            <p:cNvPr id="260" name="그룹 259">
              <a:extLst>
                <a:ext uri="{FF2B5EF4-FFF2-40B4-BE49-F238E27FC236}">
                  <a16:creationId xmlns:a16="http://schemas.microsoft.com/office/drawing/2014/main" id="{4EB1FFE1-E145-4AB3-A61B-0ABCEF41B19A}"/>
                </a:ext>
              </a:extLst>
            </p:cNvPr>
            <p:cNvGrpSpPr/>
            <p:nvPr/>
          </p:nvGrpSpPr>
          <p:grpSpPr>
            <a:xfrm>
              <a:off x="816877" y="4725144"/>
              <a:ext cx="1943227" cy="770928"/>
              <a:chOff x="2211349" y="1731914"/>
              <a:chExt cx="3599999" cy="1728000"/>
            </a:xfrm>
          </p:grpSpPr>
          <p:cxnSp>
            <p:nvCxnSpPr>
              <p:cNvPr id="266" name="꺾인 연결선 111">
                <a:extLst>
                  <a:ext uri="{FF2B5EF4-FFF2-40B4-BE49-F238E27FC236}">
                    <a16:creationId xmlns:a16="http://schemas.microsoft.com/office/drawing/2014/main" id="{23C9BF6F-340E-401D-8D11-88B15548CED0}"/>
                  </a:ext>
                </a:extLst>
              </p:cNvPr>
              <p:cNvCxnSpPr/>
              <p:nvPr/>
            </p:nvCxnSpPr>
            <p:spPr bwMode="auto">
              <a:xfrm rot="10800000" flipV="1">
                <a:off x="2211349" y="3027914"/>
                <a:ext cx="1440000" cy="432000"/>
              </a:xfrm>
              <a:prstGeom prst="bentConnector3">
                <a:avLst/>
              </a:prstGeom>
              <a:noFill/>
              <a:ln w="3175" cap="flat" cmpd="sng" algn="ctr">
                <a:solidFill>
                  <a:schemeClr val="folHlink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67" name="꺾인 연결선 112">
                <a:extLst>
                  <a:ext uri="{FF2B5EF4-FFF2-40B4-BE49-F238E27FC236}">
                    <a16:creationId xmlns:a16="http://schemas.microsoft.com/office/drawing/2014/main" id="{48220CEF-3632-4AB0-9584-4A6A3C9222B9}"/>
                  </a:ext>
                </a:extLst>
              </p:cNvPr>
              <p:cNvCxnSpPr/>
              <p:nvPr/>
            </p:nvCxnSpPr>
            <p:spPr bwMode="auto">
              <a:xfrm rot="10800000" flipV="1">
                <a:off x="2931348" y="2595914"/>
                <a:ext cx="1440000" cy="432000"/>
              </a:xfrm>
              <a:prstGeom prst="bentConnector3">
                <a:avLst/>
              </a:prstGeom>
              <a:noFill/>
              <a:ln w="3175" cap="flat" cmpd="sng" algn="ctr">
                <a:solidFill>
                  <a:schemeClr val="folHlink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68" name="꺾인 연결선 113">
                <a:extLst>
                  <a:ext uri="{FF2B5EF4-FFF2-40B4-BE49-F238E27FC236}">
                    <a16:creationId xmlns:a16="http://schemas.microsoft.com/office/drawing/2014/main" id="{7678BB42-C91F-46FD-A77F-71CF4CFF143A}"/>
                  </a:ext>
                </a:extLst>
              </p:cNvPr>
              <p:cNvCxnSpPr/>
              <p:nvPr/>
            </p:nvCxnSpPr>
            <p:spPr bwMode="auto">
              <a:xfrm rot="10800000" flipV="1">
                <a:off x="3651348" y="2163914"/>
                <a:ext cx="1440000" cy="432000"/>
              </a:xfrm>
              <a:prstGeom prst="bentConnector3">
                <a:avLst/>
              </a:prstGeom>
              <a:noFill/>
              <a:ln w="3175" cap="flat" cmpd="sng" algn="ctr">
                <a:solidFill>
                  <a:schemeClr val="folHlink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69" name="꺾인 연결선 114">
                <a:extLst>
                  <a:ext uri="{FF2B5EF4-FFF2-40B4-BE49-F238E27FC236}">
                    <a16:creationId xmlns:a16="http://schemas.microsoft.com/office/drawing/2014/main" id="{67E1A834-FC30-4198-A909-CCCBCD55C0CE}"/>
                  </a:ext>
                </a:extLst>
              </p:cNvPr>
              <p:cNvCxnSpPr/>
              <p:nvPr/>
            </p:nvCxnSpPr>
            <p:spPr bwMode="auto">
              <a:xfrm rot="10800000" flipV="1">
                <a:off x="4371348" y="1731914"/>
                <a:ext cx="1440000" cy="432000"/>
              </a:xfrm>
              <a:prstGeom prst="bentConnector3">
                <a:avLst/>
              </a:prstGeom>
              <a:noFill/>
              <a:ln w="3175" cap="flat" cmpd="sng" algn="ctr">
                <a:solidFill>
                  <a:schemeClr val="folHlink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sp>
          <p:nvSpPr>
            <p:cNvPr id="261" name="직사각형 260">
              <a:extLst>
                <a:ext uri="{FF2B5EF4-FFF2-40B4-BE49-F238E27FC236}">
                  <a16:creationId xmlns:a16="http://schemas.microsoft.com/office/drawing/2014/main" id="{1501C2C4-C44F-4553-8187-35036474DBBB}"/>
                </a:ext>
              </a:extLst>
            </p:cNvPr>
            <p:cNvSpPr/>
            <p:nvPr/>
          </p:nvSpPr>
          <p:spPr>
            <a:xfrm>
              <a:off x="821682" y="5508388"/>
              <a:ext cx="400504" cy="18466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600" spc="-80" dirty="0" err="1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그린반</a:t>
              </a:r>
              <a:endParaRPr lang="ko-KR" altLang="en-US" sz="6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  <p:sp>
          <p:nvSpPr>
            <p:cNvPr id="262" name="직사각형 261">
              <a:extLst>
                <a:ext uri="{FF2B5EF4-FFF2-40B4-BE49-F238E27FC236}">
                  <a16:creationId xmlns:a16="http://schemas.microsoft.com/office/drawing/2014/main" id="{9887B2EB-A3CA-4FEF-928F-58C39253F82A}"/>
                </a:ext>
              </a:extLst>
            </p:cNvPr>
            <p:cNvSpPr/>
            <p:nvPr/>
          </p:nvSpPr>
          <p:spPr>
            <a:xfrm>
              <a:off x="1214022" y="5316787"/>
              <a:ext cx="400504" cy="18466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600" spc="-8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블루반</a:t>
              </a:r>
              <a:endParaRPr lang="ko-KR" altLang="en-US" sz="6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  <p:sp>
          <p:nvSpPr>
            <p:cNvPr id="263" name="직사각형 262">
              <a:extLst>
                <a:ext uri="{FF2B5EF4-FFF2-40B4-BE49-F238E27FC236}">
                  <a16:creationId xmlns:a16="http://schemas.microsoft.com/office/drawing/2014/main" id="{02B5EF7C-94B9-422F-AAA8-FF886856E93C}"/>
                </a:ext>
              </a:extLst>
            </p:cNvPr>
            <p:cNvSpPr/>
            <p:nvPr/>
          </p:nvSpPr>
          <p:spPr>
            <a:xfrm>
              <a:off x="1554172" y="5117234"/>
              <a:ext cx="484609" cy="18466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600" spc="-80" dirty="0" err="1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연고대반</a:t>
              </a:r>
              <a:endParaRPr lang="en-US" altLang="ko-KR" sz="6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  <p:sp>
          <p:nvSpPr>
            <p:cNvPr id="264" name="직사각형 263">
              <a:extLst>
                <a:ext uri="{FF2B5EF4-FFF2-40B4-BE49-F238E27FC236}">
                  <a16:creationId xmlns:a16="http://schemas.microsoft.com/office/drawing/2014/main" id="{9C11562E-820D-4C90-885F-E94FAB6913B8}"/>
                </a:ext>
              </a:extLst>
            </p:cNvPr>
            <p:cNvSpPr/>
            <p:nvPr/>
          </p:nvSpPr>
          <p:spPr>
            <a:xfrm>
              <a:off x="1913180" y="4926180"/>
              <a:ext cx="533070" cy="18466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600" b="1" spc="-80" dirty="0" err="1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70C0"/>
                  </a:solidFill>
                  <a:latin typeface="+mn-ea"/>
                </a:rPr>
                <a:t>서의치대반</a:t>
              </a:r>
              <a:endParaRPr lang="en-US" altLang="ko-KR" sz="6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70C0"/>
                </a:solidFill>
                <a:latin typeface="+mn-ea"/>
              </a:endParaRPr>
            </a:p>
          </p:txBody>
        </p:sp>
        <p:sp>
          <p:nvSpPr>
            <p:cNvPr id="265" name="직사각형 264">
              <a:extLst>
                <a:ext uri="{FF2B5EF4-FFF2-40B4-BE49-F238E27FC236}">
                  <a16:creationId xmlns:a16="http://schemas.microsoft.com/office/drawing/2014/main" id="{CEDA7980-91C0-4EAC-851A-FF8975DB45A7}"/>
                </a:ext>
              </a:extLst>
            </p:cNvPr>
            <p:cNvSpPr/>
            <p:nvPr/>
          </p:nvSpPr>
          <p:spPr>
            <a:xfrm>
              <a:off x="2389911" y="4737881"/>
              <a:ext cx="400504" cy="18466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 sz="600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70C0"/>
                  </a:solidFill>
                  <a:latin typeface="+mn-ea"/>
                </a:rPr>
                <a:t>HS</a:t>
              </a:r>
              <a:r>
                <a:rPr lang="ko-KR" altLang="en-US" sz="600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70C0"/>
                  </a:solidFill>
                  <a:latin typeface="+mn-ea"/>
                </a:rPr>
                <a:t>반</a:t>
              </a:r>
              <a:endParaRPr lang="en-US" altLang="ko-KR" sz="6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70C0"/>
                </a:solidFill>
                <a:latin typeface="+mn-ea"/>
              </a:endParaRPr>
            </a:p>
          </p:txBody>
        </p:sp>
      </p:grpSp>
      <p:sp>
        <p:nvSpPr>
          <p:cNvPr id="270" name="위쪽 화살표 115">
            <a:extLst>
              <a:ext uri="{FF2B5EF4-FFF2-40B4-BE49-F238E27FC236}">
                <a16:creationId xmlns:a16="http://schemas.microsoft.com/office/drawing/2014/main" id="{37B93BCE-2AC4-4898-8487-23CDB908E687}"/>
              </a:ext>
            </a:extLst>
          </p:cNvPr>
          <p:cNvSpPr/>
          <p:nvPr/>
        </p:nvSpPr>
        <p:spPr bwMode="auto">
          <a:xfrm rot="3501043">
            <a:off x="2258200" y="4317900"/>
            <a:ext cx="206752" cy="658154"/>
          </a:xfrm>
          <a:prstGeom prst="upArrow">
            <a:avLst/>
          </a:prstGeom>
          <a:solidFill>
            <a:srgbClr val="6699FF">
              <a:alpha val="50000"/>
            </a:srgbClr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1" name="사각형 설명선 116">
            <a:extLst>
              <a:ext uri="{FF2B5EF4-FFF2-40B4-BE49-F238E27FC236}">
                <a16:creationId xmlns:a16="http://schemas.microsoft.com/office/drawing/2014/main" id="{5477D56D-B4D5-4614-9338-5C1D6FA2DADC}"/>
              </a:ext>
            </a:extLst>
          </p:cNvPr>
          <p:cNvSpPr/>
          <p:nvPr/>
        </p:nvSpPr>
        <p:spPr bwMode="auto">
          <a:xfrm>
            <a:off x="1146717" y="4540483"/>
            <a:ext cx="807760" cy="223835"/>
          </a:xfrm>
          <a:prstGeom prst="wedgeRectCallout">
            <a:avLst>
              <a:gd name="adj1" fmla="val 64855"/>
              <a:gd name="adj2" fmla="val -2749"/>
            </a:avLst>
          </a:prstGeom>
          <a:solidFill>
            <a:schemeClr val="bg1">
              <a:lumMod val="95000"/>
            </a:schemeClr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ko-KR" altLang="en-US" sz="700" b="1" spc="-80">
                <a:solidFill>
                  <a:srgbClr val="0070C0"/>
                </a:solidFill>
                <a:latin typeface="+mn-ea"/>
                <a:ea typeface="+mn-ea"/>
              </a:rPr>
              <a:t>최상위권반으로 </a:t>
            </a:r>
            <a:r>
              <a:rPr lang="ko-KR" altLang="en-US" sz="700" b="1" spc="-80" dirty="0" err="1">
                <a:solidFill>
                  <a:srgbClr val="0070C0"/>
                </a:solidFill>
                <a:latin typeface="+mn-ea"/>
                <a:ea typeface="+mn-ea"/>
              </a:rPr>
              <a:t>승반</a:t>
            </a:r>
            <a:endParaRPr lang="ko-KR" altLang="en-US" sz="700" b="1" spc="-80" dirty="0">
              <a:solidFill>
                <a:srgbClr val="0070C0"/>
              </a:solidFill>
              <a:latin typeface="+mn-ea"/>
              <a:ea typeface="+mn-ea"/>
            </a:endParaRPr>
          </a:p>
        </p:txBody>
      </p:sp>
      <p:sp>
        <p:nvSpPr>
          <p:cNvPr id="272" name="직사각형 271">
            <a:extLst>
              <a:ext uri="{FF2B5EF4-FFF2-40B4-BE49-F238E27FC236}">
                <a16:creationId xmlns:a16="http://schemas.microsoft.com/office/drawing/2014/main" id="{B8704E4E-8762-464D-BFDA-58510CA922B6}"/>
              </a:ext>
            </a:extLst>
          </p:cNvPr>
          <p:cNvSpPr/>
          <p:nvPr/>
        </p:nvSpPr>
        <p:spPr>
          <a:xfrm>
            <a:off x="5169024" y="3645024"/>
            <a:ext cx="2170380" cy="2061702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73" name="직사각형 272">
            <a:extLst>
              <a:ext uri="{FF2B5EF4-FFF2-40B4-BE49-F238E27FC236}">
                <a16:creationId xmlns:a16="http://schemas.microsoft.com/office/drawing/2014/main" id="{ADB30F1D-DAD3-404A-837C-7C4B436B7219}"/>
              </a:ext>
            </a:extLst>
          </p:cNvPr>
          <p:cNvSpPr/>
          <p:nvPr/>
        </p:nvSpPr>
        <p:spPr>
          <a:xfrm>
            <a:off x="5170673" y="3725001"/>
            <a:ext cx="2168732" cy="63094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2023</a:t>
            </a:r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학년도 연세대학교</a:t>
            </a:r>
            <a:endParaRPr lang="en-US" altLang="ko-KR" sz="1000" b="1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  <a:p>
            <a:pPr algn="ctr"/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기계공학부 합격</a:t>
            </a:r>
          </a:p>
          <a:p>
            <a:pPr algn="ctr"/>
            <a:endParaRPr lang="en-US" altLang="ko-KR" sz="500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  <a:p>
            <a:pPr algn="ctr"/>
            <a:r>
              <a:rPr lang="ko-KR" altLang="en-US" sz="10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러셀 강남 </a:t>
            </a:r>
            <a:r>
              <a:rPr lang="ko-KR" altLang="en-US" sz="1000" spc="-8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권충만</a:t>
            </a:r>
            <a:endParaRPr lang="en-US" altLang="ko-KR" sz="1000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</p:txBody>
      </p:sp>
      <p:grpSp>
        <p:nvGrpSpPr>
          <p:cNvPr id="274" name="그룹 273">
            <a:extLst>
              <a:ext uri="{FF2B5EF4-FFF2-40B4-BE49-F238E27FC236}">
                <a16:creationId xmlns:a16="http://schemas.microsoft.com/office/drawing/2014/main" id="{EA245D8F-41F0-4548-880F-8891073EC2FB}"/>
              </a:ext>
            </a:extLst>
          </p:cNvPr>
          <p:cNvGrpSpPr/>
          <p:nvPr/>
        </p:nvGrpSpPr>
        <p:grpSpPr>
          <a:xfrm>
            <a:off x="5272886" y="4611897"/>
            <a:ext cx="1973538" cy="967910"/>
            <a:chOff x="816877" y="4725144"/>
            <a:chExt cx="1973538" cy="967910"/>
          </a:xfrm>
        </p:grpSpPr>
        <p:grpSp>
          <p:nvGrpSpPr>
            <p:cNvPr id="275" name="그룹 274">
              <a:extLst>
                <a:ext uri="{FF2B5EF4-FFF2-40B4-BE49-F238E27FC236}">
                  <a16:creationId xmlns:a16="http://schemas.microsoft.com/office/drawing/2014/main" id="{8DA92E50-CB21-4150-8B2F-2DD698DFD118}"/>
                </a:ext>
              </a:extLst>
            </p:cNvPr>
            <p:cNvGrpSpPr/>
            <p:nvPr/>
          </p:nvGrpSpPr>
          <p:grpSpPr>
            <a:xfrm>
              <a:off x="816877" y="4725144"/>
              <a:ext cx="1943227" cy="770928"/>
              <a:chOff x="2211349" y="1731914"/>
              <a:chExt cx="3599999" cy="1728000"/>
            </a:xfrm>
          </p:grpSpPr>
          <p:cxnSp>
            <p:nvCxnSpPr>
              <p:cNvPr id="281" name="꺾인 연결선 128">
                <a:extLst>
                  <a:ext uri="{FF2B5EF4-FFF2-40B4-BE49-F238E27FC236}">
                    <a16:creationId xmlns:a16="http://schemas.microsoft.com/office/drawing/2014/main" id="{A2AE1311-EF6F-44F7-9900-F3179E4CF1FD}"/>
                  </a:ext>
                </a:extLst>
              </p:cNvPr>
              <p:cNvCxnSpPr/>
              <p:nvPr/>
            </p:nvCxnSpPr>
            <p:spPr bwMode="auto">
              <a:xfrm rot="10800000" flipV="1">
                <a:off x="2211349" y="3027914"/>
                <a:ext cx="1440000" cy="432000"/>
              </a:xfrm>
              <a:prstGeom prst="bentConnector3">
                <a:avLst/>
              </a:prstGeom>
              <a:noFill/>
              <a:ln w="3175" cap="flat" cmpd="sng" algn="ctr">
                <a:solidFill>
                  <a:schemeClr val="folHlink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82" name="꺾인 연결선 129">
                <a:extLst>
                  <a:ext uri="{FF2B5EF4-FFF2-40B4-BE49-F238E27FC236}">
                    <a16:creationId xmlns:a16="http://schemas.microsoft.com/office/drawing/2014/main" id="{24905B8D-B49D-4959-822E-E6361352F640}"/>
                  </a:ext>
                </a:extLst>
              </p:cNvPr>
              <p:cNvCxnSpPr/>
              <p:nvPr/>
            </p:nvCxnSpPr>
            <p:spPr bwMode="auto">
              <a:xfrm rot="10800000" flipV="1">
                <a:off x="2931348" y="2595914"/>
                <a:ext cx="1440000" cy="432000"/>
              </a:xfrm>
              <a:prstGeom prst="bentConnector3">
                <a:avLst/>
              </a:prstGeom>
              <a:noFill/>
              <a:ln w="3175" cap="flat" cmpd="sng" algn="ctr">
                <a:solidFill>
                  <a:schemeClr val="folHlink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83" name="꺾인 연결선 130">
                <a:extLst>
                  <a:ext uri="{FF2B5EF4-FFF2-40B4-BE49-F238E27FC236}">
                    <a16:creationId xmlns:a16="http://schemas.microsoft.com/office/drawing/2014/main" id="{52F71D5E-7FF5-4D14-8065-C20535A3F817}"/>
                  </a:ext>
                </a:extLst>
              </p:cNvPr>
              <p:cNvCxnSpPr/>
              <p:nvPr/>
            </p:nvCxnSpPr>
            <p:spPr bwMode="auto">
              <a:xfrm rot="10800000" flipV="1">
                <a:off x="3651348" y="2163914"/>
                <a:ext cx="1440000" cy="432000"/>
              </a:xfrm>
              <a:prstGeom prst="bentConnector3">
                <a:avLst/>
              </a:prstGeom>
              <a:noFill/>
              <a:ln w="3175" cap="flat" cmpd="sng" algn="ctr">
                <a:solidFill>
                  <a:schemeClr val="folHlink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84" name="꺾인 연결선 131">
                <a:extLst>
                  <a:ext uri="{FF2B5EF4-FFF2-40B4-BE49-F238E27FC236}">
                    <a16:creationId xmlns:a16="http://schemas.microsoft.com/office/drawing/2014/main" id="{FF2B8F66-FDBA-465D-B4C0-C62405E9C2B8}"/>
                  </a:ext>
                </a:extLst>
              </p:cNvPr>
              <p:cNvCxnSpPr/>
              <p:nvPr/>
            </p:nvCxnSpPr>
            <p:spPr bwMode="auto">
              <a:xfrm rot="10800000" flipV="1">
                <a:off x="4371348" y="1731914"/>
                <a:ext cx="1440000" cy="432000"/>
              </a:xfrm>
              <a:prstGeom prst="bentConnector3">
                <a:avLst/>
              </a:prstGeom>
              <a:noFill/>
              <a:ln w="3175" cap="flat" cmpd="sng" algn="ctr">
                <a:solidFill>
                  <a:schemeClr val="folHlink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sp>
          <p:nvSpPr>
            <p:cNvPr id="276" name="직사각형 275">
              <a:extLst>
                <a:ext uri="{FF2B5EF4-FFF2-40B4-BE49-F238E27FC236}">
                  <a16:creationId xmlns:a16="http://schemas.microsoft.com/office/drawing/2014/main" id="{8503128A-0CCC-4A91-9554-14965BCCB1EF}"/>
                </a:ext>
              </a:extLst>
            </p:cNvPr>
            <p:cNvSpPr/>
            <p:nvPr/>
          </p:nvSpPr>
          <p:spPr>
            <a:xfrm>
              <a:off x="821682" y="5508388"/>
              <a:ext cx="400504" cy="18466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600" b="1" spc="-80" dirty="0" err="1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+mn-ea"/>
                </a:rPr>
                <a:t>그린반</a:t>
              </a:r>
              <a:endParaRPr lang="ko-KR" altLang="en-US" sz="6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</a:endParaRPr>
            </a:p>
          </p:txBody>
        </p:sp>
        <p:sp>
          <p:nvSpPr>
            <p:cNvPr id="277" name="직사각형 276">
              <a:extLst>
                <a:ext uri="{FF2B5EF4-FFF2-40B4-BE49-F238E27FC236}">
                  <a16:creationId xmlns:a16="http://schemas.microsoft.com/office/drawing/2014/main" id="{57056616-9CCE-4550-97CA-177F4CF0BC80}"/>
                </a:ext>
              </a:extLst>
            </p:cNvPr>
            <p:cNvSpPr/>
            <p:nvPr/>
          </p:nvSpPr>
          <p:spPr>
            <a:xfrm>
              <a:off x="1214022" y="5316787"/>
              <a:ext cx="400504" cy="18466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600" spc="-80" dirty="0" err="1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블루반</a:t>
              </a:r>
              <a:endParaRPr lang="ko-KR" altLang="en-US" sz="6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  <p:sp>
          <p:nvSpPr>
            <p:cNvPr id="278" name="직사각형 277">
              <a:extLst>
                <a:ext uri="{FF2B5EF4-FFF2-40B4-BE49-F238E27FC236}">
                  <a16:creationId xmlns:a16="http://schemas.microsoft.com/office/drawing/2014/main" id="{B42905C5-A38F-426C-9B72-32097A73030D}"/>
                </a:ext>
              </a:extLst>
            </p:cNvPr>
            <p:cNvSpPr/>
            <p:nvPr/>
          </p:nvSpPr>
          <p:spPr>
            <a:xfrm>
              <a:off x="1554172" y="5117234"/>
              <a:ext cx="484609" cy="18466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600" b="1" spc="-80" dirty="0" err="1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70C0"/>
                  </a:solidFill>
                  <a:latin typeface="+mn-ea"/>
                </a:rPr>
                <a:t>연고대반</a:t>
              </a:r>
              <a:endParaRPr lang="en-US" altLang="ko-KR" sz="6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70C0"/>
                </a:solidFill>
                <a:latin typeface="+mn-ea"/>
              </a:endParaRPr>
            </a:p>
          </p:txBody>
        </p:sp>
        <p:sp>
          <p:nvSpPr>
            <p:cNvPr id="279" name="직사각형 278">
              <a:extLst>
                <a:ext uri="{FF2B5EF4-FFF2-40B4-BE49-F238E27FC236}">
                  <a16:creationId xmlns:a16="http://schemas.microsoft.com/office/drawing/2014/main" id="{B37061DE-B9F2-4C61-BA8C-B0BF869AE0C1}"/>
                </a:ext>
              </a:extLst>
            </p:cNvPr>
            <p:cNvSpPr/>
            <p:nvPr/>
          </p:nvSpPr>
          <p:spPr>
            <a:xfrm>
              <a:off x="1913180" y="4926180"/>
              <a:ext cx="533070" cy="18466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600" b="1" spc="-80" dirty="0" err="1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+mn-ea"/>
                </a:rPr>
                <a:t>서의치대반</a:t>
              </a:r>
              <a:endParaRPr lang="en-US" altLang="ko-KR" sz="6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</a:endParaRPr>
            </a:p>
          </p:txBody>
        </p:sp>
        <p:sp>
          <p:nvSpPr>
            <p:cNvPr id="280" name="직사각형 279">
              <a:extLst>
                <a:ext uri="{FF2B5EF4-FFF2-40B4-BE49-F238E27FC236}">
                  <a16:creationId xmlns:a16="http://schemas.microsoft.com/office/drawing/2014/main" id="{302DAEBD-36F3-4324-9682-E0DF5EA798E5}"/>
                </a:ext>
              </a:extLst>
            </p:cNvPr>
            <p:cNvSpPr/>
            <p:nvPr/>
          </p:nvSpPr>
          <p:spPr>
            <a:xfrm>
              <a:off x="2389911" y="4737881"/>
              <a:ext cx="400504" cy="18466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 sz="600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70C0"/>
                  </a:solidFill>
                  <a:latin typeface="+mn-ea"/>
                </a:rPr>
                <a:t>HS</a:t>
              </a:r>
              <a:r>
                <a:rPr lang="ko-KR" altLang="en-US" sz="600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70C0"/>
                  </a:solidFill>
                  <a:latin typeface="+mn-ea"/>
                </a:rPr>
                <a:t>반</a:t>
              </a:r>
              <a:endParaRPr lang="en-US" altLang="ko-KR" sz="6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70C0"/>
                </a:solidFill>
                <a:latin typeface="+mn-ea"/>
              </a:endParaRPr>
            </a:p>
          </p:txBody>
        </p:sp>
      </p:grpSp>
      <p:sp>
        <p:nvSpPr>
          <p:cNvPr id="285" name="사각형 설명선 132">
            <a:extLst>
              <a:ext uri="{FF2B5EF4-FFF2-40B4-BE49-F238E27FC236}">
                <a16:creationId xmlns:a16="http://schemas.microsoft.com/office/drawing/2014/main" id="{0CCED735-A9EA-40B5-A789-E6C1761C2FC1}"/>
              </a:ext>
            </a:extLst>
          </p:cNvPr>
          <p:cNvSpPr/>
          <p:nvPr/>
        </p:nvSpPr>
        <p:spPr bwMode="auto">
          <a:xfrm>
            <a:off x="5358747" y="4540483"/>
            <a:ext cx="807760" cy="223835"/>
          </a:xfrm>
          <a:prstGeom prst="wedgeRectCallout">
            <a:avLst>
              <a:gd name="adj1" fmla="val 20832"/>
              <a:gd name="adj2" fmla="val 107890"/>
            </a:avLst>
          </a:prstGeom>
          <a:solidFill>
            <a:schemeClr val="bg1">
              <a:lumMod val="95000"/>
            </a:schemeClr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ko-KR" altLang="en-US" sz="700" b="1" spc="-80" dirty="0">
                <a:solidFill>
                  <a:srgbClr val="0070C0"/>
                </a:solidFill>
                <a:latin typeface="+mn-ea"/>
                <a:ea typeface="+mn-ea"/>
              </a:rPr>
              <a:t>재원 중 </a:t>
            </a:r>
            <a:r>
              <a:rPr lang="en-US" altLang="ko-KR" sz="700" b="1" spc="-80" dirty="0">
                <a:solidFill>
                  <a:srgbClr val="0070C0"/>
                </a:solidFill>
                <a:latin typeface="+mn-ea"/>
                <a:ea typeface="+mn-ea"/>
              </a:rPr>
              <a:t>2</a:t>
            </a:r>
            <a:r>
              <a:rPr lang="ko-KR" altLang="en-US" sz="700" b="1" spc="-80" dirty="0">
                <a:solidFill>
                  <a:srgbClr val="0070C0"/>
                </a:solidFill>
                <a:latin typeface="+mn-ea"/>
                <a:ea typeface="+mn-ea"/>
              </a:rPr>
              <a:t>단계 </a:t>
            </a:r>
            <a:r>
              <a:rPr lang="ko-KR" altLang="en-US" sz="700" b="1" spc="-80" dirty="0" err="1">
                <a:solidFill>
                  <a:srgbClr val="0070C0"/>
                </a:solidFill>
                <a:latin typeface="+mn-ea"/>
                <a:ea typeface="+mn-ea"/>
              </a:rPr>
              <a:t>승반</a:t>
            </a:r>
            <a:endParaRPr lang="ko-KR" altLang="en-US" sz="700" b="1" spc="-80" dirty="0">
              <a:solidFill>
                <a:srgbClr val="0070C0"/>
              </a:solidFill>
              <a:latin typeface="+mn-ea"/>
              <a:ea typeface="+mn-ea"/>
            </a:endParaRPr>
          </a:p>
        </p:txBody>
      </p:sp>
      <p:sp>
        <p:nvSpPr>
          <p:cNvPr id="286" name="위쪽 화살표 133">
            <a:extLst>
              <a:ext uri="{FF2B5EF4-FFF2-40B4-BE49-F238E27FC236}">
                <a16:creationId xmlns:a16="http://schemas.microsoft.com/office/drawing/2014/main" id="{6E59598F-8A61-4FE8-A0F2-C5E66F59BD41}"/>
              </a:ext>
            </a:extLst>
          </p:cNvPr>
          <p:cNvSpPr/>
          <p:nvPr/>
        </p:nvSpPr>
        <p:spPr bwMode="auto">
          <a:xfrm rot="3622285">
            <a:off x="6345952" y="4331540"/>
            <a:ext cx="301280" cy="930823"/>
          </a:xfrm>
          <a:prstGeom prst="upArrow">
            <a:avLst>
              <a:gd name="adj1" fmla="val 29103"/>
              <a:gd name="adj2" fmla="val 49609"/>
            </a:avLst>
          </a:prstGeom>
          <a:solidFill>
            <a:srgbClr val="6699FF">
              <a:alpha val="50000"/>
            </a:srgbClr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7" name="덧셈 기호 147">
            <a:extLst>
              <a:ext uri="{FF2B5EF4-FFF2-40B4-BE49-F238E27FC236}">
                <a16:creationId xmlns:a16="http://schemas.microsoft.com/office/drawing/2014/main" id="{5FDA36CF-C0DA-404C-A552-D20BDF51EA55}"/>
              </a:ext>
            </a:extLst>
          </p:cNvPr>
          <p:cNvSpPr/>
          <p:nvPr/>
        </p:nvSpPr>
        <p:spPr bwMode="auto">
          <a:xfrm>
            <a:off x="3894826" y="5778885"/>
            <a:ext cx="252000" cy="252000"/>
          </a:xfrm>
          <a:prstGeom prst="mathPlus">
            <a:avLst/>
          </a:prstGeom>
          <a:solidFill>
            <a:schemeClr val="bg1">
              <a:lumMod val="75000"/>
            </a:schemeClr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8" name="모서리가 둥근 직사각형 148">
            <a:extLst>
              <a:ext uri="{FF2B5EF4-FFF2-40B4-BE49-F238E27FC236}">
                <a16:creationId xmlns:a16="http://schemas.microsoft.com/office/drawing/2014/main" id="{87BDFE32-E9FD-4AC4-822D-CC5966BC97FF}"/>
              </a:ext>
            </a:extLst>
          </p:cNvPr>
          <p:cNvSpPr/>
          <p:nvPr/>
        </p:nvSpPr>
        <p:spPr bwMode="auto">
          <a:xfrm>
            <a:off x="714991" y="6076442"/>
            <a:ext cx="6624638" cy="682579"/>
          </a:xfrm>
          <a:prstGeom prst="roundRect">
            <a:avLst>
              <a:gd name="adj" fmla="val 8845"/>
            </a:avLst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89" name="직선 연결선 288">
            <a:extLst>
              <a:ext uri="{FF2B5EF4-FFF2-40B4-BE49-F238E27FC236}">
                <a16:creationId xmlns:a16="http://schemas.microsoft.com/office/drawing/2014/main" id="{926DFCDD-B99D-47F5-A82F-ED19A00C3A8D}"/>
              </a:ext>
            </a:extLst>
          </p:cNvPr>
          <p:cNvCxnSpPr>
            <a:cxnSpLocks/>
          </p:cNvCxnSpPr>
          <p:nvPr/>
        </p:nvCxnSpPr>
        <p:spPr bwMode="auto">
          <a:xfrm>
            <a:off x="1439270" y="6157129"/>
            <a:ext cx="0" cy="540000"/>
          </a:xfrm>
          <a:prstGeom prst="line">
            <a:avLst/>
          </a:prstGeom>
          <a:noFill/>
          <a:ln w="3175" cap="flat" cmpd="sng" algn="ctr">
            <a:solidFill>
              <a:schemeClr val="folHlink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90" name="TextBox 289">
            <a:extLst>
              <a:ext uri="{FF2B5EF4-FFF2-40B4-BE49-F238E27FC236}">
                <a16:creationId xmlns:a16="http://schemas.microsoft.com/office/drawing/2014/main" id="{BE7D2E85-95CE-4120-B3F9-FF73F17A45D1}"/>
              </a:ext>
            </a:extLst>
          </p:cNvPr>
          <p:cNvSpPr txBox="1"/>
          <p:nvPr/>
        </p:nvSpPr>
        <p:spPr>
          <a:xfrm>
            <a:off x="796448" y="6234169"/>
            <a:ext cx="5708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pc="-100" dirty="0">
                <a:latin typeface="+mn-ea"/>
                <a:ea typeface="+mn-ea"/>
              </a:rPr>
              <a:t>장학</a:t>
            </a:r>
            <a:endParaRPr lang="en-US" altLang="ko-KR" sz="1000" b="1" spc="-100" dirty="0">
              <a:latin typeface="+mn-ea"/>
              <a:ea typeface="+mn-ea"/>
            </a:endParaRPr>
          </a:p>
          <a:p>
            <a:pPr algn="ctr"/>
            <a:r>
              <a:rPr lang="ko-KR" altLang="en-US" sz="1000" b="1" spc="-100" dirty="0">
                <a:latin typeface="+mn-ea"/>
                <a:ea typeface="+mn-ea"/>
              </a:rPr>
              <a:t>제도</a:t>
            </a:r>
          </a:p>
        </p:txBody>
      </p:sp>
      <p:sp>
        <p:nvSpPr>
          <p:cNvPr id="291" name="TextBox 290">
            <a:extLst>
              <a:ext uri="{FF2B5EF4-FFF2-40B4-BE49-F238E27FC236}">
                <a16:creationId xmlns:a16="http://schemas.microsoft.com/office/drawing/2014/main" id="{9553F4D5-A141-41A3-AC7F-35659F877A33}"/>
              </a:ext>
            </a:extLst>
          </p:cNvPr>
          <p:cNvSpPr txBox="1"/>
          <p:nvPr/>
        </p:nvSpPr>
        <p:spPr>
          <a:xfrm>
            <a:off x="1486065" y="6169829"/>
            <a:ext cx="577713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b="1" spc="-100" dirty="0" err="1">
                <a:latin typeface="+mn-ea"/>
                <a:ea typeface="+mn-ea"/>
              </a:rPr>
              <a:t>바자관</a:t>
            </a:r>
            <a:r>
              <a:rPr lang="ko-KR" altLang="en-US" sz="900" b="1" spc="-100" dirty="0">
                <a:latin typeface="+mn-ea"/>
                <a:ea typeface="+mn-ea"/>
              </a:rPr>
              <a:t> 입학 시 성적에 따라 장학 혜택 제공</a:t>
            </a:r>
          </a:p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+mn-ea"/>
                <a:ea typeface="+mn-ea"/>
              </a:rPr>
              <a:t>우수한 </a:t>
            </a:r>
            <a:r>
              <a:rPr lang="ko-KR" altLang="en-US" sz="900" spc="-100" dirty="0" err="1">
                <a:latin typeface="+mn-ea"/>
                <a:ea typeface="+mn-ea"/>
              </a:rPr>
              <a:t>재원생들이</a:t>
            </a:r>
            <a:r>
              <a:rPr lang="ko-KR" altLang="en-US" sz="900" spc="-100" dirty="0">
                <a:latin typeface="+mn-ea"/>
                <a:ea typeface="+mn-ea"/>
              </a:rPr>
              <a:t> 수능까지 더 좋은 결과를 낼 수 있도록 적극적으로 지원</a:t>
            </a:r>
          </a:p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b="1" spc="-100" dirty="0">
                <a:latin typeface="+mn-ea"/>
                <a:ea typeface="+mn-ea"/>
              </a:rPr>
              <a:t>장학제도는 </a:t>
            </a:r>
            <a:r>
              <a:rPr lang="ko-KR" altLang="en-US" sz="900" b="1" spc="-100" dirty="0" err="1">
                <a:latin typeface="+mn-ea"/>
                <a:ea typeface="+mn-ea"/>
              </a:rPr>
              <a:t>승반</a:t>
            </a:r>
            <a:r>
              <a:rPr lang="ko-KR" altLang="en-US" sz="900" b="1" spc="-100" dirty="0">
                <a:latin typeface="+mn-ea"/>
                <a:ea typeface="+mn-ea"/>
              </a:rPr>
              <a:t> 적용 시 함께 적용</a:t>
            </a:r>
            <a:r>
              <a:rPr lang="ko-KR" altLang="en-US" sz="900" spc="-100" dirty="0">
                <a:latin typeface="+mn-ea"/>
                <a:ea typeface="+mn-ea"/>
              </a:rPr>
              <a:t>되어 </a:t>
            </a:r>
            <a:r>
              <a:rPr lang="ko-KR" altLang="en-US" sz="900" spc="-100" dirty="0" err="1">
                <a:latin typeface="+mn-ea"/>
                <a:ea typeface="+mn-ea"/>
              </a:rPr>
              <a:t>재원생들의</a:t>
            </a:r>
            <a:r>
              <a:rPr lang="ko-KR" altLang="en-US" sz="900" spc="-100" dirty="0">
                <a:latin typeface="+mn-ea"/>
                <a:ea typeface="+mn-ea"/>
              </a:rPr>
              <a:t> 노력과 성공의 결과를 응원하며 더 높은 동기와 성취 부여</a:t>
            </a:r>
          </a:p>
        </p:txBody>
      </p:sp>
      <p:sp>
        <p:nvSpPr>
          <p:cNvPr id="292" name="직사각형 291">
            <a:extLst>
              <a:ext uri="{FF2B5EF4-FFF2-40B4-BE49-F238E27FC236}">
                <a16:creationId xmlns:a16="http://schemas.microsoft.com/office/drawing/2014/main" id="{7312C752-06E9-461C-AABF-82464F55266E}"/>
              </a:ext>
            </a:extLst>
          </p:cNvPr>
          <p:cNvSpPr/>
          <p:nvPr/>
        </p:nvSpPr>
        <p:spPr>
          <a:xfrm>
            <a:off x="2944420" y="1209996"/>
            <a:ext cx="4395209" cy="2386565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3" name="직사각형 292">
            <a:extLst>
              <a:ext uri="{FF2B5EF4-FFF2-40B4-BE49-F238E27FC236}">
                <a16:creationId xmlns:a16="http://schemas.microsoft.com/office/drawing/2014/main" id="{774B2BC0-81D4-4F58-9B26-537CCDDE3FC8}"/>
              </a:ext>
            </a:extLst>
          </p:cNvPr>
          <p:cNvSpPr/>
          <p:nvPr/>
        </p:nvSpPr>
        <p:spPr>
          <a:xfrm>
            <a:off x="2872269" y="1209811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</a:t>
            </a:r>
            <a:endParaRPr lang="ko-KR" altLang="en-US" sz="1000" b="1" dirty="0"/>
          </a:p>
        </p:txBody>
      </p:sp>
      <p:sp>
        <p:nvSpPr>
          <p:cNvPr id="294" name="직사각형 293">
            <a:extLst>
              <a:ext uri="{FF2B5EF4-FFF2-40B4-BE49-F238E27FC236}">
                <a16:creationId xmlns:a16="http://schemas.microsoft.com/office/drawing/2014/main" id="{A0D180F4-8116-456D-B0E4-97E0BC8D4961}"/>
              </a:ext>
            </a:extLst>
          </p:cNvPr>
          <p:cNvSpPr/>
          <p:nvPr/>
        </p:nvSpPr>
        <p:spPr>
          <a:xfrm>
            <a:off x="2948566" y="3645043"/>
            <a:ext cx="2170380" cy="2061702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95" name="직사각형 294">
            <a:extLst>
              <a:ext uri="{FF2B5EF4-FFF2-40B4-BE49-F238E27FC236}">
                <a16:creationId xmlns:a16="http://schemas.microsoft.com/office/drawing/2014/main" id="{3130C798-D2C3-469B-A8CE-930AA882B8B8}"/>
              </a:ext>
            </a:extLst>
          </p:cNvPr>
          <p:cNvSpPr/>
          <p:nvPr/>
        </p:nvSpPr>
        <p:spPr>
          <a:xfrm>
            <a:off x="2950215" y="3725020"/>
            <a:ext cx="2168732" cy="646331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2023</a:t>
            </a:r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학년도 고려대학교</a:t>
            </a:r>
            <a:r>
              <a:rPr lang="en-US" altLang="ko-KR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(</a:t>
            </a:r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안암</a:t>
            </a:r>
            <a:r>
              <a:rPr lang="en-US" altLang="ko-KR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)</a:t>
            </a:r>
          </a:p>
          <a:p>
            <a:pPr algn="ctr"/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기계공학부 합격</a:t>
            </a:r>
          </a:p>
          <a:p>
            <a:pPr algn="ctr"/>
            <a:endParaRPr lang="en-US" altLang="ko-KR" sz="500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  <a:p>
            <a:pPr algn="ctr"/>
            <a:r>
              <a:rPr lang="ko-KR" altLang="en-US" sz="10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러셀 강남 송승원</a:t>
            </a:r>
            <a:endParaRPr lang="en-US" altLang="ko-KR" sz="1000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</p:txBody>
      </p:sp>
      <p:grpSp>
        <p:nvGrpSpPr>
          <p:cNvPr id="296" name="그룹 295">
            <a:extLst>
              <a:ext uri="{FF2B5EF4-FFF2-40B4-BE49-F238E27FC236}">
                <a16:creationId xmlns:a16="http://schemas.microsoft.com/office/drawing/2014/main" id="{54C6273D-E919-40DB-A6DD-A4E31817412C}"/>
              </a:ext>
            </a:extLst>
          </p:cNvPr>
          <p:cNvGrpSpPr/>
          <p:nvPr/>
        </p:nvGrpSpPr>
        <p:grpSpPr>
          <a:xfrm>
            <a:off x="3052428" y="4611916"/>
            <a:ext cx="1973538" cy="967910"/>
            <a:chOff x="816877" y="4725144"/>
            <a:chExt cx="1973538" cy="967910"/>
          </a:xfrm>
        </p:grpSpPr>
        <p:grpSp>
          <p:nvGrpSpPr>
            <p:cNvPr id="297" name="그룹 296">
              <a:extLst>
                <a:ext uri="{FF2B5EF4-FFF2-40B4-BE49-F238E27FC236}">
                  <a16:creationId xmlns:a16="http://schemas.microsoft.com/office/drawing/2014/main" id="{19CBD141-CAC4-41C8-8527-F9F2F33D1FAE}"/>
                </a:ext>
              </a:extLst>
            </p:cNvPr>
            <p:cNvGrpSpPr/>
            <p:nvPr/>
          </p:nvGrpSpPr>
          <p:grpSpPr>
            <a:xfrm>
              <a:off x="816877" y="4725144"/>
              <a:ext cx="1943227" cy="770928"/>
              <a:chOff x="2211349" y="1731914"/>
              <a:chExt cx="3599999" cy="1728000"/>
            </a:xfrm>
          </p:grpSpPr>
          <p:cxnSp>
            <p:nvCxnSpPr>
              <p:cNvPr id="303" name="꺾인 연결선 111">
                <a:extLst>
                  <a:ext uri="{FF2B5EF4-FFF2-40B4-BE49-F238E27FC236}">
                    <a16:creationId xmlns:a16="http://schemas.microsoft.com/office/drawing/2014/main" id="{B005AE7E-D550-465D-A25B-4478F40ADD79}"/>
                  </a:ext>
                </a:extLst>
              </p:cNvPr>
              <p:cNvCxnSpPr/>
              <p:nvPr/>
            </p:nvCxnSpPr>
            <p:spPr bwMode="auto">
              <a:xfrm rot="10800000" flipV="1">
                <a:off x="2211349" y="3027914"/>
                <a:ext cx="1440000" cy="432000"/>
              </a:xfrm>
              <a:prstGeom prst="bentConnector3">
                <a:avLst/>
              </a:prstGeom>
              <a:noFill/>
              <a:ln w="3175" cap="flat" cmpd="sng" algn="ctr">
                <a:solidFill>
                  <a:schemeClr val="folHlink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04" name="꺾인 연결선 112">
                <a:extLst>
                  <a:ext uri="{FF2B5EF4-FFF2-40B4-BE49-F238E27FC236}">
                    <a16:creationId xmlns:a16="http://schemas.microsoft.com/office/drawing/2014/main" id="{0A44DF0E-FB24-412D-89A6-E4965B6D9D15}"/>
                  </a:ext>
                </a:extLst>
              </p:cNvPr>
              <p:cNvCxnSpPr/>
              <p:nvPr/>
            </p:nvCxnSpPr>
            <p:spPr bwMode="auto">
              <a:xfrm rot="10800000" flipV="1">
                <a:off x="2931348" y="2595914"/>
                <a:ext cx="1440000" cy="432000"/>
              </a:xfrm>
              <a:prstGeom prst="bentConnector3">
                <a:avLst/>
              </a:prstGeom>
              <a:noFill/>
              <a:ln w="3175" cap="flat" cmpd="sng" algn="ctr">
                <a:solidFill>
                  <a:schemeClr val="folHlink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05" name="꺾인 연결선 113">
                <a:extLst>
                  <a:ext uri="{FF2B5EF4-FFF2-40B4-BE49-F238E27FC236}">
                    <a16:creationId xmlns:a16="http://schemas.microsoft.com/office/drawing/2014/main" id="{D32B19F6-F955-4CE1-9AD4-D3ABB9CAE82A}"/>
                  </a:ext>
                </a:extLst>
              </p:cNvPr>
              <p:cNvCxnSpPr/>
              <p:nvPr/>
            </p:nvCxnSpPr>
            <p:spPr bwMode="auto">
              <a:xfrm rot="10800000" flipV="1">
                <a:off x="3651348" y="2163914"/>
                <a:ext cx="1440000" cy="432000"/>
              </a:xfrm>
              <a:prstGeom prst="bentConnector3">
                <a:avLst/>
              </a:prstGeom>
              <a:noFill/>
              <a:ln w="3175" cap="flat" cmpd="sng" algn="ctr">
                <a:solidFill>
                  <a:schemeClr val="folHlink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06" name="꺾인 연결선 114">
                <a:extLst>
                  <a:ext uri="{FF2B5EF4-FFF2-40B4-BE49-F238E27FC236}">
                    <a16:creationId xmlns:a16="http://schemas.microsoft.com/office/drawing/2014/main" id="{502DD3FC-4F0A-4969-9796-A92C0B0B78E8}"/>
                  </a:ext>
                </a:extLst>
              </p:cNvPr>
              <p:cNvCxnSpPr/>
              <p:nvPr/>
            </p:nvCxnSpPr>
            <p:spPr bwMode="auto">
              <a:xfrm rot="10800000" flipV="1">
                <a:off x="4371348" y="1731914"/>
                <a:ext cx="1440000" cy="432000"/>
              </a:xfrm>
              <a:prstGeom prst="bentConnector3">
                <a:avLst/>
              </a:prstGeom>
              <a:noFill/>
              <a:ln w="3175" cap="flat" cmpd="sng" algn="ctr">
                <a:solidFill>
                  <a:schemeClr val="folHlink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sp>
          <p:nvSpPr>
            <p:cNvPr id="298" name="직사각형 297">
              <a:extLst>
                <a:ext uri="{FF2B5EF4-FFF2-40B4-BE49-F238E27FC236}">
                  <a16:creationId xmlns:a16="http://schemas.microsoft.com/office/drawing/2014/main" id="{7B249EC3-F881-45F5-8A7A-60529A5BA6E5}"/>
                </a:ext>
              </a:extLst>
            </p:cNvPr>
            <p:cNvSpPr/>
            <p:nvPr/>
          </p:nvSpPr>
          <p:spPr>
            <a:xfrm>
              <a:off x="821682" y="5508388"/>
              <a:ext cx="400504" cy="18466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600" spc="-80" dirty="0" err="1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그린반</a:t>
              </a:r>
              <a:endParaRPr lang="ko-KR" altLang="en-US" sz="6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  <p:sp>
          <p:nvSpPr>
            <p:cNvPr id="299" name="직사각형 298">
              <a:extLst>
                <a:ext uri="{FF2B5EF4-FFF2-40B4-BE49-F238E27FC236}">
                  <a16:creationId xmlns:a16="http://schemas.microsoft.com/office/drawing/2014/main" id="{72164101-7C0F-4FBB-ADA1-5CF827F7207C}"/>
                </a:ext>
              </a:extLst>
            </p:cNvPr>
            <p:cNvSpPr/>
            <p:nvPr/>
          </p:nvSpPr>
          <p:spPr>
            <a:xfrm>
              <a:off x="1214022" y="5316787"/>
              <a:ext cx="400504" cy="18466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600" spc="-8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블루반</a:t>
              </a:r>
              <a:endParaRPr lang="ko-KR" altLang="en-US" sz="6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  <p:sp>
          <p:nvSpPr>
            <p:cNvPr id="300" name="직사각형 299">
              <a:extLst>
                <a:ext uri="{FF2B5EF4-FFF2-40B4-BE49-F238E27FC236}">
                  <a16:creationId xmlns:a16="http://schemas.microsoft.com/office/drawing/2014/main" id="{9E8E3D70-065A-4760-8BAD-9F25F5BF4D08}"/>
                </a:ext>
              </a:extLst>
            </p:cNvPr>
            <p:cNvSpPr/>
            <p:nvPr/>
          </p:nvSpPr>
          <p:spPr>
            <a:xfrm>
              <a:off x="1554172" y="5117234"/>
              <a:ext cx="484609" cy="18466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600" spc="-80" dirty="0" err="1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연고대반</a:t>
              </a:r>
              <a:endParaRPr lang="en-US" altLang="ko-KR" sz="6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  <p:sp>
          <p:nvSpPr>
            <p:cNvPr id="301" name="직사각형 300">
              <a:extLst>
                <a:ext uri="{FF2B5EF4-FFF2-40B4-BE49-F238E27FC236}">
                  <a16:creationId xmlns:a16="http://schemas.microsoft.com/office/drawing/2014/main" id="{082C4B25-72E3-4ADB-89EB-6321D45BDA22}"/>
                </a:ext>
              </a:extLst>
            </p:cNvPr>
            <p:cNvSpPr/>
            <p:nvPr/>
          </p:nvSpPr>
          <p:spPr>
            <a:xfrm>
              <a:off x="1913180" y="4926180"/>
              <a:ext cx="533070" cy="18466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600" b="1" spc="-80" dirty="0" err="1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70C0"/>
                  </a:solidFill>
                  <a:latin typeface="+mn-ea"/>
                </a:rPr>
                <a:t>서의치대반</a:t>
              </a:r>
              <a:endParaRPr lang="en-US" altLang="ko-KR" sz="6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70C0"/>
                </a:solidFill>
                <a:latin typeface="+mn-ea"/>
              </a:endParaRPr>
            </a:p>
          </p:txBody>
        </p:sp>
        <p:sp>
          <p:nvSpPr>
            <p:cNvPr id="302" name="직사각형 301">
              <a:extLst>
                <a:ext uri="{FF2B5EF4-FFF2-40B4-BE49-F238E27FC236}">
                  <a16:creationId xmlns:a16="http://schemas.microsoft.com/office/drawing/2014/main" id="{67B5172A-E617-45AA-AB89-75934DC342D5}"/>
                </a:ext>
              </a:extLst>
            </p:cNvPr>
            <p:cNvSpPr/>
            <p:nvPr/>
          </p:nvSpPr>
          <p:spPr>
            <a:xfrm>
              <a:off x="2389911" y="4737881"/>
              <a:ext cx="400504" cy="18466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 sz="600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70C0"/>
                  </a:solidFill>
                  <a:latin typeface="+mn-ea"/>
                </a:rPr>
                <a:t>HS</a:t>
              </a:r>
              <a:r>
                <a:rPr lang="ko-KR" altLang="en-US" sz="600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70C0"/>
                  </a:solidFill>
                  <a:latin typeface="+mn-ea"/>
                </a:rPr>
                <a:t>반</a:t>
              </a:r>
              <a:endParaRPr lang="en-US" altLang="ko-KR" sz="6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70C0"/>
                </a:solidFill>
                <a:latin typeface="+mn-ea"/>
              </a:endParaRPr>
            </a:p>
          </p:txBody>
        </p:sp>
      </p:grpSp>
      <p:sp>
        <p:nvSpPr>
          <p:cNvPr id="307" name="위쪽 화살표 115">
            <a:extLst>
              <a:ext uri="{FF2B5EF4-FFF2-40B4-BE49-F238E27FC236}">
                <a16:creationId xmlns:a16="http://schemas.microsoft.com/office/drawing/2014/main" id="{C3AA17E0-7EB6-4366-8528-598AE9F9C232}"/>
              </a:ext>
            </a:extLst>
          </p:cNvPr>
          <p:cNvSpPr/>
          <p:nvPr/>
        </p:nvSpPr>
        <p:spPr bwMode="auto">
          <a:xfrm rot="3501043">
            <a:off x="4491774" y="4317919"/>
            <a:ext cx="206752" cy="658154"/>
          </a:xfrm>
          <a:prstGeom prst="upArrow">
            <a:avLst/>
          </a:prstGeom>
          <a:solidFill>
            <a:srgbClr val="6699FF">
              <a:alpha val="50000"/>
            </a:srgbClr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8" name="사각형 설명선 116">
            <a:extLst>
              <a:ext uri="{FF2B5EF4-FFF2-40B4-BE49-F238E27FC236}">
                <a16:creationId xmlns:a16="http://schemas.microsoft.com/office/drawing/2014/main" id="{1609E33C-D661-4568-97E8-9FBA36B01CC2}"/>
              </a:ext>
            </a:extLst>
          </p:cNvPr>
          <p:cNvSpPr/>
          <p:nvPr/>
        </p:nvSpPr>
        <p:spPr bwMode="auto">
          <a:xfrm>
            <a:off x="3380291" y="4540502"/>
            <a:ext cx="807760" cy="223835"/>
          </a:xfrm>
          <a:prstGeom prst="wedgeRectCallout">
            <a:avLst>
              <a:gd name="adj1" fmla="val 64855"/>
              <a:gd name="adj2" fmla="val -2749"/>
            </a:avLst>
          </a:prstGeom>
          <a:solidFill>
            <a:schemeClr val="bg1">
              <a:lumMod val="95000"/>
            </a:schemeClr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ko-KR" altLang="en-US" sz="700" b="1" spc="-80">
                <a:solidFill>
                  <a:srgbClr val="0070C0"/>
                </a:solidFill>
                <a:latin typeface="+mn-ea"/>
                <a:ea typeface="+mn-ea"/>
              </a:rPr>
              <a:t>최상위권반으로 </a:t>
            </a:r>
            <a:r>
              <a:rPr lang="ko-KR" altLang="en-US" sz="700" b="1" spc="-80" dirty="0" err="1">
                <a:solidFill>
                  <a:srgbClr val="0070C0"/>
                </a:solidFill>
                <a:latin typeface="+mn-ea"/>
                <a:ea typeface="+mn-ea"/>
              </a:rPr>
              <a:t>승반</a:t>
            </a:r>
            <a:endParaRPr lang="ko-KR" altLang="en-US" sz="700" b="1" spc="-80" dirty="0">
              <a:solidFill>
                <a:srgbClr val="0070C0"/>
              </a:solidFill>
              <a:latin typeface="+mn-ea"/>
              <a:ea typeface="+mn-ea"/>
            </a:endParaRPr>
          </a:p>
        </p:txBody>
      </p:sp>
      <p:sp>
        <p:nvSpPr>
          <p:cNvPr id="309" name="직사각형 308">
            <a:extLst>
              <a:ext uri="{FF2B5EF4-FFF2-40B4-BE49-F238E27FC236}">
                <a16:creationId xmlns:a16="http://schemas.microsoft.com/office/drawing/2014/main" id="{A84B9CA3-99A4-458C-8CE9-5F84AF0B7449}"/>
              </a:ext>
            </a:extLst>
          </p:cNvPr>
          <p:cNvSpPr/>
          <p:nvPr/>
        </p:nvSpPr>
        <p:spPr>
          <a:xfrm>
            <a:off x="703831" y="3639505"/>
            <a:ext cx="6635798" cy="2065596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0" name="직사각형 309">
            <a:extLst>
              <a:ext uri="{FF2B5EF4-FFF2-40B4-BE49-F238E27FC236}">
                <a16:creationId xmlns:a16="http://schemas.microsoft.com/office/drawing/2014/main" id="{963B22C2-6A59-419D-9141-7557DA82FF4D}"/>
              </a:ext>
            </a:extLst>
          </p:cNvPr>
          <p:cNvSpPr/>
          <p:nvPr/>
        </p:nvSpPr>
        <p:spPr>
          <a:xfrm>
            <a:off x="631680" y="3563304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4</a:t>
            </a:r>
            <a:endParaRPr lang="ko-KR" altLang="en-US" sz="1000" b="1" dirty="0"/>
          </a:p>
        </p:txBody>
      </p:sp>
      <p:sp>
        <p:nvSpPr>
          <p:cNvPr id="311" name="직사각형 310">
            <a:extLst>
              <a:ext uri="{FF2B5EF4-FFF2-40B4-BE49-F238E27FC236}">
                <a16:creationId xmlns:a16="http://schemas.microsoft.com/office/drawing/2014/main" id="{D3A08BCB-188C-431C-8028-7D0CB5E12041}"/>
              </a:ext>
            </a:extLst>
          </p:cNvPr>
          <p:cNvSpPr/>
          <p:nvPr/>
        </p:nvSpPr>
        <p:spPr>
          <a:xfrm>
            <a:off x="853950" y="1823136"/>
            <a:ext cx="1805293" cy="728513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2" name="직사각형 311">
            <a:extLst>
              <a:ext uri="{FF2B5EF4-FFF2-40B4-BE49-F238E27FC236}">
                <a16:creationId xmlns:a16="http://schemas.microsoft.com/office/drawing/2014/main" id="{F31A0856-39AF-4097-B913-9DDEBB851991}"/>
              </a:ext>
            </a:extLst>
          </p:cNvPr>
          <p:cNvSpPr/>
          <p:nvPr/>
        </p:nvSpPr>
        <p:spPr>
          <a:xfrm>
            <a:off x="4029610" y="3387599"/>
            <a:ext cx="3311525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※  </a:t>
            </a:r>
            <a:r>
              <a:rPr lang="ko-KR" altLang="en-US" sz="700" spc="-100" dirty="0" err="1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반편성</a:t>
            </a:r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및 </a:t>
            </a:r>
            <a:r>
              <a:rPr lang="ko-KR" altLang="en-US" sz="700" spc="-100" dirty="0" err="1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장학혜택은</a:t>
            </a:r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</a:t>
            </a:r>
            <a:r>
              <a:rPr lang="ko-KR" altLang="en-US" sz="700" spc="-100" dirty="0" err="1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학원별</a:t>
            </a:r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홈페이지에서 확인 바랍니다</a:t>
            </a:r>
            <a:r>
              <a:rPr lang="en-US" altLang="ko-KR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.</a:t>
            </a:r>
          </a:p>
        </p:txBody>
      </p:sp>
      <p:sp>
        <p:nvSpPr>
          <p:cNvPr id="313" name="직사각형 312">
            <a:extLst>
              <a:ext uri="{FF2B5EF4-FFF2-40B4-BE49-F238E27FC236}">
                <a16:creationId xmlns:a16="http://schemas.microsoft.com/office/drawing/2014/main" id="{CF20FCC1-2F76-405C-8150-98A8FC8CE043}"/>
              </a:ext>
            </a:extLst>
          </p:cNvPr>
          <p:cNvSpPr/>
          <p:nvPr/>
        </p:nvSpPr>
        <p:spPr>
          <a:xfrm>
            <a:off x="774286" y="1758715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314" name="직사각형 313">
            <a:extLst>
              <a:ext uri="{FF2B5EF4-FFF2-40B4-BE49-F238E27FC236}">
                <a16:creationId xmlns:a16="http://schemas.microsoft.com/office/drawing/2014/main" id="{629FA938-952D-4E12-989C-EA6EC2638DE6}"/>
              </a:ext>
            </a:extLst>
          </p:cNvPr>
          <p:cNvSpPr/>
          <p:nvPr/>
        </p:nvSpPr>
        <p:spPr>
          <a:xfrm>
            <a:off x="5149259" y="3402622"/>
            <a:ext cx="2190146" cy="19394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5" name="직사각형 314">
            <a:extLst>
              <a:ext uri="{FF2B5EF4-FFF2-40B4-BE49-F238E27FC236}">
                <a16:creationId xmlns:a16="http://schemas.microsoft.com/office/drawing/2014/main" id="{F004DCCA-E889-4967-870E-0EC6953404EE}"/>
              </a:ext>
            </a:extLst>
          </p:cNvPr>
          <p:cNvSpPr/>
          <p:nvPr/>
        </p:nvSpPr>
        <p:spPr>
          <a:xfrm>
            <a:off x="5077107" y="3326421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3</a:t>
            </a:r>
            <a:endParaRPr lang="ko-KR" alt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32341357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0B51031-1F0E-447E-8A65-49AE0C246EB1}"/>
              </a:ext>
            </a:extLst>
          </p:cNvPr>
          <p:cNvSpPr/>
          <p:nvPr/>
        </p:nvSpPr>
        <p:spPr>
          <a:xfrm>
            <a:off x="0" y="0"/>
            <a:ext cx="9906000" cy="35329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400" b="1" spc="-100" dirty="0">
                <a:solidFill>
                  <a:prstClr val="white"/>
                </a:solidFill>
                <a:latin typeface="맑은 고딕" panose="020B0503020000020004" pitchFamily="50" charset="-127"/>
              </a:rPr>
              <a:t>▣ 히스토리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-1311696" y="620688"/>
            <a:ext cx="21031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spc="-150" dirty="0">
                <a:latin typeface="+mn-ea"/>
                <a:ea typeface="+mn-ea"/>
              </a:rPr>
              <a:t> </a:t>
            </a:r>
            <a:endParaRPr lang="ko-KR" altLang="en-US" sz="1000" spc="-150" dirty="0">
              <a:latin typeface="+mn-ea"/>
              <a:ea typeface="+mn-ea"/>
            </a:endParaRPr>
          </a:p>
        </p:txBody>
      </p:sp>
      <p:graphicFrame>
        <p:nvGraphicFramePr>
          <p:cNvPr id="5" name="Group 112">
            <a:extLst>
              <a:ext uri="{FF2B5EF4-FFF2-40B4-BE49-F238E27FC236}">
                <a16:creationId xmlns:a16="http://schemas.microsoft.com/office/drawing/2014/main" id="{B3785847-D671-4FA8-8C7C-970E81D848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6598959"/>
              </p:ext>
            </p:extLst>
          </p:nvPr>
        </p:nvGraphicFramePr>
        <p:xfrm>
          <a:off x="416495" y="899771"/>
          <a:ext cx="9073009" cy="2250952"/>
        </p:xfrm>
        <a:graphic>
          <a:graphicData uri="http://schemas.openxmlformats.org/drawingml/2006/table">
            <a:tbl>
              <a:tblPr/>
              <a:tblGrid>
                <a:gridCol w="760994">
                  <a:extLst>
                    <a:ext uri="{9D8B030D-6E8A-4147-A177-3AD203B41FA5}">
                      <a16:colId xmlns:a16="http://schemas.microsoft.com/office/drawing/2014/main" val="3666511568"/>
                    </a:ext>
                  </a:extLst>
                </a:gridCol>
                <a:gridCol w="7609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78071">
                  <a:extLst>
                    <a:ext uri="{9D8B030D-6E8A-4147-A177-3AD203B41FA5}">
                      <a16:colId xmlns:a16="http://schemas.microsoft.com/office/drawing/2014/main" val="2812797181"/>
                    </a:ext>
                  </a:extLst>
                </a:gridCol>
                <a:gridCol w="824310">
                  <a:extLst>
                    <a:ext uri="{9D8B030D-6E8A-4147-A177-3AD203B41FA5}">
                      <a16:colId xmlns:a16="http://schemas.microsoft.com/office/drawing/2014/main" val="505381862"/>
                    </a:ext>
                  </a:extLst>
                </a:gridCol>
                <a:gridCol w="2048640">
                  <a:extLst>
                    <a:ext uri="{9D8B030D-6E8A-4147-A177-3AD203B41FA5}">
                      <a16:colId xmlns:a16="http://schemas.microsoft.com/office/drawing/2014/main" val="3746277316"/>
                    </a:ext>
                  </a:extLst>
                </a:gridCol>
              </a:tblGrid>
              <a:tr h="36154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5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Date</a:t>
                      </a:r>
                      <a:endParaRPr kumimoji="1" lang="ko-KR" altLang="en-US" sz="950" b="1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</a:pPr>
                      <a:r>
                        <a:rPr lang="en-US" altLang="ko-KR" sz="950" b="1" spc="-100" dirty="0">
                          <a:latin typeface="+mn-ea"/>
                          <a:ea typeface="+mn-ea"/>
                        </a:rPr>
                        <a:t>Version</a:t>
                      </a:r>
                      <a:endParaRPr lang="ko-KR" altLang="en-US" sz="950" b="1" spc="-100" dirty="0"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</a:pPr>
                      <a:r>
                        <a:rPr lang="en-US" altLang="ko-KR" sz="950" b="1" spc="-100" dirty="0">
                          <a:latin typeface="+mn-ea"/>
                          <a:ea typeface="+mn-ea"/>
                        </a:rPr>
                        <a:t>Description</a:t>
                      </a:r>
                      <a:endParaRPr lang="ko-KR" altLang="en-US" sz="950" b="1" spc="-100" dirty="0"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</a:pPr>
                      <a:r>
                        <a:rPr lang="en-US" altLang="ko-KR" sz="950" b="1" spc="-100" dirty="0">
                          <a:latin typeface="+mn-ea"/>
                          <a:ea typeface="+mn-ea"/>
                        </a:rPr>
                        <a:t>Editor</a:t>
                      </a:r>
                      <a:endParaRPr lang="ko-KR" altLang="en-US" sz="950" b="1" spc="-100" dirty="0"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</a:pPr>
                      <a:r>
                        <a:rPr lang="ko-KR" altLang="en-US" sz="950" b="1" spc="-100" dirty="0">
                          <a:latin typeface="+mn-ea"/>
                          <a:ea typeface="+mn-ea"/>
                        </a:rPr>
                        <a:t>업데이트 마크</a:t>
                      </a:r>
                    </a:p>
                  </a:txBody>
                  <a:tcPr marT="45723" marB="45723"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9768964"/>
                  </a:ext>
                </a:extLst>
              </a:tr>
              <a:tr h="472351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5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2023-11-20</a:t>
                      </a:r>
                      <a:endParaRPr kumimoji="1" lang="ko-KR" altLang="en-US" sz="950" b="1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kumimoji="1" lang="en-US" altLang="ko-KR" sz="95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1.0</a:t>
                      </a:r>
                      <a:endParaRPr kumimoji="1" lang="ko-KR" altLang="en-US" sz="950" b="0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B="72000"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kumimoji="1" lang="en-US" altLang="ko-KR" sz="95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SB </a:t>
                      </a:r>
                      <a:r>
                        <a:rPr kumimoji="1" lang="ko-KR" altLang="en-US" sz="95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최초 작성</a:t>
                      </a:r>
                    </a:p>
                  </a:txBody>
                  <a:tcPr marB="72000"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kumimoji="1" lang="ko-KR" altLang="en-US" sz="95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권지우</a:t>
                      </a:r>
                    </a:p>
                  </a:txBody>
                  <a:tcPr marB="72000"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kumimoji="1" lang="ko-KR" altLang="en-US" sz="950" b="0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B="72000"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2351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5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2023-11-23</a:t>
                      </a:r>
                      <a:endParaRPr kumimoji="1" lang="ko-KR" altLang="en-US" sz="950" b="1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kumimoji="1" lang="en-US" altLang="ko-KR" sz="95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1.1</a:t>
                      </a:r>
                      <a:endParaRPr kumimoji="1" lang="ko-KR" altLang="en-US" sz="950" b="0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B="72000"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altLang="ko-KR" sz="952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p.6, p.23, p.26, p.39 </a:t>
                      </a:r>
                      <a:r>
                        <a:rPr lang="ko-KR" altLang="en-US" sz="952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수정</a:t>
                      </a:r>
                      <a:endParaRPr kumimoji="1" lang="ko-KR" altLang="en-US" sz="952" b="0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B="72000"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kumimoji="1" lang="ko-KR" altLang="en-US" sz="95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권지우</a:t>
                      </a:r>
                    </a:p>
                  </a:txBody>
                  <a:tcPr marB="72000"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kumimoji="1" lang="ko-KR" altLang="en-US" sz="950" b="0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B="72000"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6694529"/>
                  </a:ext>
                </a:extLst>
              </a:tr>
              <a:tr h="472351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5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2023-11-23</a:t>
                      </a:r>
                      <a:endParaRPr kumimoji="1" lang="ko-KR" altLang="en-US" sz="950" b="1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kumimoji="1" lang="en-US" altLang="ko-KR" sz="95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1.2</a:t>
                      </a:r>
                      <a:endParaRPr kumimoji="1" lang="ko-KR" altLang="en-US" sz="950" b="0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B="72000"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altLang="ko-KR" sz="952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p.6, p.26 </a:t>
                      </a:r>
                      <a:r>
                        <a:rPr lang="ko-KR" altLang="en-US" sz="952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수정</a:t>
                      </a:r>
                      <a:endParaRPr kumimoji="1" lang="ko-KR" altLang="en-US" sz="952" b="0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B="72000"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kumimoji="1" lang="ko-KR" altLang="en-US" sz="95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권지우</a:t>
                      </a:r>
                    </a:p>
                  </a:txBody>
                  <a:tcPr marB="72000"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kumimoji="1" lang="ko-KR" altLang="en-US" sz="950" b="0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B="72000"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2063234"/>
                  </a:ext>
                </a:extLst>
              </a:tr>
              <a:tr h="472351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50" b="1" i="0" u="none" strike="noStrike" cap="none" spc="-100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2023-11-27</a:t>
                      </a:r>
                      <a:endParaRPr kumimoji="1" lang="ko-KR" altLang="en-US" sz="950" b="1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kumimoji="1" lang="en-US" altLang="ko-KR" sz="95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1.3</a:t>
                      </a:r>
                      <a:endParaRPr kumimoji="1" lang="ko-KR" altLang="en-US" sz="950" b="0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B="72000"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altLang="ko-KR" sz="952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p.16, p.31 </a:t>
                      </a:r>
                      <a:r>
                        <a:rPr lang="ko-KR" altLang="en-US" sz="952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수정</a:t>
                      </a:r>
                      <a:endParaRPr kumimoji="1" lang="ko-KR" altLang="en-US" sz="952" b="0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B="72000"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kumimoji="1" lang="ko-KR" altLang="en-US" sz="95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권지우</a:t>
                      </a:r>
                    </a:p>
                  </a:txBody>
                  <a:tcPr marB="72000"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kumimoji="1" lang="ko-KR" altLang="en-US" sz="950" b="0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B="72000"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8306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020773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2025 N</a:t>
            </a:r>
            <a:r>
              <a:rPr lang="ko-KR" altLang="en-US" b="0" dirty="0"/>
              <a:t>수 </a:t>
            </a:r>
            <a:r>
              <a:rPr lang="ko-KR" altLang="en-US" b="0" dirty="0" err="1"/>
              <a:t>정규반</a:t>
            </a:r>
            <a:r>
              <a:rPr lang="en-US" altLang="ko-KR" b="0" dirty="0"/>
              <a:t>(</a:t>
            </a:r>
            <a:r>
              <a:rPr lang="ko-KR" altLang="en-US" b="0" dirty="0"/>
              <a:t>강남 </a:t>
            </a:r>
            <a:r>
              <a:rPr lang="en-US" altLang="ko-KR" b="0" dirty="0"/>
              <a:t>PC)</a:t>
            </a:r>
            <a:endParaRPr lang="ko-KR" altLang="en-US" dirty="0"/>
          </a:p>
        </p:txBody>
      </p: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1B9654DB-77B1-4980-BEB3-F0E66C1D8E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2136138"/>
              </p:ext>
            </p:extLst>
          </p:nvPr>
        </p:nvGraphicFramePr>
        <p:xfrm>
          <a:off x="8104412" y="211913"/>
          <a:ext cx="1800000" cy="18927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클릭 시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아래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URL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로 연결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hlinkClick r:id="rId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https://russelgn.megastudy.net/event/2021/quel/index.asp</a:t>
                      </a:r>
                      <a:endParaRPr lang="en-US" altLang="ko-KR" sz="900" b="0" spc="-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92492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클릭 시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아래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URL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로 연결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b="0" spc="-50" baseline="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https://russelgn.megastudy.net/intro/2022/premium/index.asp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590625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900" b="0" spc="-50" baseline="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해당 영역 삭제</a:t>
                      </a:r>
                      <a:endParaRPr lang="en-US" altLang="ko-KR" sz="900" b="0" spc="-50" baseline="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13550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클릭 시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아래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URL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로 연결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b="0" spc="-50" baseline="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https://russelgn.megastudy.net/intro/info/monthly/index.asp</a:t>
                      </a:r>
                      <a:endParaRPr lang="en-US" altLang="ko-KR" sz="900" b="0" spc="-50" baseline="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6208435"/>
                  </a:ext>
                </a:extLst>
              </a:tr>
            </a:tbl>
          </a:graphicData>
        </a:graphic>
      </p:graphicFrame>
      <p:sp>
        <p:nvSpPr>
          <p:cNvPr id="65" name="TextBox 64">
            <a:extLst>
              <a:ext uri="{FF2B5EF4-FFF2-40B4-BE49-F238E27FC236}">
                <a16:creationId xmlns:a16="http://schemas.microsoft.com/office/drawing/2014/main" id="{174C3CF5-0BE4-4039-A2DC-B30702E17D48}"/>
              </a:ext>
            </a:extLst>
          </p:cNvPr>
          <p:cNvSpPr txBox="1"/>
          <p:nvPr/>
        </p:nvSpPr>
        <p:spPr>
          <a:xfrm>
            <a:off x="825187" y="1003570"/>
            <a:ext cx="662463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spc="-100" dirty="0">
                <a:latin typeface="+mn-ea"/>
                <a:ea typeface="+mn-ea"/>
              </a:rPr>
              <a:t>최상위권 대학에 합격한 선배들이 학습한 </a:t>
            </a:r>
            <a:r>
              <a:rPr lang="ko-KR" altLang="en-US" sz="1200" b="1" spc="-100" dirty="0">
                <a:solidFill>
                  <a:srgbClr val="0070C0"/>
                </a:solidFill>
                <a:latin typeface="+mn-ea"/>
                <a:ea typeface="+mn-ea"/>
              </a:rPr>
              <a:t>실전 학습 콘텐츠</a:t>
            </a:r>
          </a:p>
          <a:p>
            <a:pPr algn="ctr"/>
            <a:endParaRPr lang="en-US" altLang="ko-KR" sz="1000" spc="-100" dirty="0">
              <a:latin typeface="+mn-ea"/>
              <a:ea typeface="+mn-ea"/>
            </a:endParaRPr>
          </a:p>
          <a:p>
            <a:pPr algn="ctr"/>
            <a:r>
              <a:rPr lang="ko-KR" altLang="en-US" sz="1000" b="1" spc="-100" dirty="0">
                <a:latin typeface="+mn-ea"/>
                <a:ea typeface="+mn-ea"/>
              </a:rPr>
              <a:t>내 위치를 정확하게 점검하고 지속적인 약점 보완</a:t>
            </a:r>
            <a:r>
              <a:rPr lang="ko-KR" altLang="en-US" sz="1000" spc="-100" dirty="0">
                <a:latin typeface="+mn-ea"/>
                <a:ea typeface="+mn-ea"/>
              </a:rPr>
              <a:t>할 수 있는</a:t>
            </a:r>
            <a:endParaRPr lang="en-US" altLang="ko-KR" sz="1000" spc="-100" dirty="0">
              <a:latin typeface="+mn-ea"/>
              <a:ea typeface="+mn-ea"/>
            </a:endParaRPr>
          </a:p>
          <a:p>
            <a:pPr algn="ctr"/>
            <a:r>
              <a:rPr lang="ko-KR" altLang="en-US" sz="1000" spc="-100" dirty="0">
                <a:latin typeface="+mn-ea"/>
                <a:ea typeface="+mn-ea"/>
              </a:rPr>
              <a:t>실전 학습 콘텐츠로 수능 </a:t>
            </a:r>
            <a:r>
              <a:rPr lang="en-US" altLang="ko-KR" sz="1000" spc="-100" dirty="0">
                <a:latin typeface="+mn-ea"/>
                <a:ea typeface="+mn-ea"/>
              </a:rPr>
              <a:t>1</a:t>
            </a:r>
            <a:r>
              <a:rPr lang="ko-KR" altLang="en-US" sz="1000" spc="-100" dirty="0">
                <a:latin typeface="+mn-ea"/>
                <a:ea typeface="+mn-ea"/>
              </a:rPr>
              <a:t>등급과 고득점을 위한 실력 완성합니다</a:t>
            </a:r>
            <a:r>
              <a:rPr lang="en-US" altLang="ko-KR" sz="1000" spc="-100" dirty="0">
                <a:latin typeface="+mn-ea"/>
                <a:ea typeface="+mn-ea"/>
              </a:rPr>
              <a:t>.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EC9C2F2F-8AED-4581-96FC-F5B8EE1CB07D}"/>
              </a:ext>
            </a:extLst>
          </p:cNvPr>
          <p:cNvSpPr txBox="1"/>
          <p:nvPr/>
        </p:nvSpPr>
        <p:spPr>
          <a:xfrm>
            <a:off x="1040889" y="1018959"/>
            <a:ext cx="7917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i="1" spc="-100" dirty="0">
                <a:solidFill>
                  <a:schemeClr val="bg1">
                    <a:lumMod val="85000"/>
                  </a:schemeClr>
                </a:solidFill>
                <a:latin typeface="+mn-ea"/>
                <a:ea typeface="+mn-ea"/>
              </a:rPr>
              <a:t>05</a:t>
            </a:r>
            <a:endParaRPr lang="ko-KR" altLang="en-US" sz="2800" i="1" spc="-100" dirty="0">
              <a:solidFill>
                <a:schemeClr val="bg1">
                  <a:lumMod val="8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9AB2267A-8E98-4BF6-98A3-430B737F2644}"/>
              </a:ext>
            </a:extLst>
          </p:cNvPr>
          <p:cNvSpPr/>
          <p:nvPr/>
        </p:nvSpPr>
        <p:spPr>
          <a:xfrm>
            <a:off x="4209787" y="3933056"/>
            <a:ext cx="3240038" cy="2087562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pic>
        <p:nvPicPr>
          <p:cNvPr id="68" name="Picture 2" descr="월간 학습지 장영진">
            <a:extLst>
              <a:ext uri="{FF2B5EF4-FFF2-40B4-BE49-F238E27FC236}">
                <a16:creationId xmlns:a16="http://schemas.microsoft.com/office/drawing/2014/main" id="{7256C204-E8B3-41A1-8734-0BABA28261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3201" y="4293388"/>
            <a:ext cx="1451776" cy="1475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직사각형 68">
            <a:extLst>
              <a:ext uri="{FF2B5EF4-FFF2-40B4-BE49-F238E27FC236}">
                <a16:creationId xmlns:a16="http://schemas.microsoft.com/office/drawing/2014/main" id="{0516E0A9-8B90-4A06-BB3B-9E5BFB1552A9}"/>
              </a:ext>
            </a:extLst>
          </p:cNvPr>
          <p:cNvSpPr/>
          <p:nvPr/>
        </p:nvSpPr>
        <p:spPr>
          <a:xfrm>
            <a:off x="825187" y="1788164"/>
            <a:ext cx="3240038" cy="2087562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611AB685-40CA-4535-8580-450399362B12}"/>
              </a:ext>
            </a:extLst>
          </p:cNvPr>
          <p:cNvSpPr txBox="1"/>
          <p:nvPr/>
        </p:nvSpPr>
        <p:spPr>
          <a:xfrm>
            <a:off x="2353201" y="1931510"/>
            <a:ext cx="1761208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spc="-100" dirty="0">
                <a:latin typeface="+mn-ea"/>
                <a:ea typeface="+mn-ea"/>
              </a:rPr>
              <a:t>최신 출제 경향 맞춤 실전 수능</a:t>
            </a:r>
          </a:p>
          <a:p>
            <a:r>
              <a:rPr lang="en-US" altLang="ko-KR" sz="1400" b="1" spc="-100" dirty="0">
                <a:solidFill>
                  <a:srgbClr val="0070C0"/>
                </a:solidFill>
                <a:latin typeface="+mn-ea"/>
                <a:ea typeface="+mn-ea"/>
              </a:rPr>
              <a:t>QUEL</a:t>
            </a:r>
          </a:p>
          <a:p>
            <a:r>
              <a:rPr lang="ko-KR" altLang="en-US" sz="1400" b="1" spc="-100" dirty="0">
                <a:solidFill>
                  <a:srgbClr val="0070C0"/>
                </a:solidFill>
                <a:latin typeface="+mn-ea"/>
                <a:ea typeface="+mn-ea"/>
              </a:rPr>
              <a:t>모의고사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5C4728A6-D63C-43EB-8545-18CD4FD93700}"/>
              </a:ext>
            </a:extLst>
          </p:cNvPr>
          <p:cNvSpPr txBox="1"/>
          <p:nvPr/>
        </p:nvSpPr>
        <p:spPr>
          <a:xfrm>
            <a:off x="2353201" y="2933968"/>
            <a:ext cx="17120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spc="-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메가스터디</a:t>
            </a:r>
            <a:r>
              <a:rPr lang="ko-KR" altLang="en-US" sz="9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통합 전 영역 실전 수능 대비 모의고사</a:t>
            </a:r>
            <a:endParaRPr lang="en-US" altLang="ko-KR" sz="9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최신 출제 경향에 맞춘 강도 있는 실전 훈련</a:t>
            </a: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53609F83-B54E-4A4F-B2AF-10609CFBFA19}"/>
              </a:ext>
            </a:extLst>
          </p:cNvPr>
          <p:cNvSpPr/>
          <p:nvPr/>
        </p:nvSpPr>
        <p:spPr>
          <a:xfrm>
            <a:off x="4209787" y="1788164"/>
            <a:ext cx="3240038" cy="2087562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BCB40825-794F-459D-A12B-F8447894D919}"/>
              </a:ext>
            </a:extLst>
          </p:cNvPr>
          <p:cNvSpPr txBox="1"/>
          <p:nvPr/>
        </p:nvSpPr>
        <p:spPr>
          <a:xfrm>
            <a:off x="5737801" y="1931510"/>
            <a:ext cx="1712023" cy="684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spc="-100" dirty="0">
                <a:latin typeface="+mn-ea"/>
                <a:ea typeface="+mn-ea"/>
              </a:rPr>
              <a:t>전략에 실전을 </a:t>
            </a:r>
            <a:r>
              <a:rPr lang="en-US" altLang="ko-KR" sz="1000" spc="-100" dirty="0">
                <a:latin typeface="+mn-ea"/>
                <a:ea typeface="+mn-ea"/>
              </a:rPr>
              <a:t>THE</a:t>
            </a:r>
            <a:r>
              <a:rPr lang="ko-KR" altLang="en-US" sz="1000" spc="-100" dirty="0">
                <a:latin typeface="+mn-ea"/>
                <a:ea typeface="+mn-ea"/>
              </a:rPr>
              <a:t>하다</a:t>
            </a:r>
          </a:p>
          <a:p>
            <a:r>
              <a:rPr lang="ko-KR" altLang="en-US" sz="1400" b="1" spc="-150" dirty="0">
                <a:solidFill>
                  <a:srgbClr val="0070C0"/>
                </a:solidFill>
                <a:latin typeface="+mn-ea"/>
                <a:ea typeface="+mn-ea"/>
              </a:rPr>
              <a:t>메가</a:t>
            </a:r>
            <a:r>
              <a:rPr lang="en-US" altLang="ko-KR" sz="1400" b="1" spc="-150" dirty="0">
                <a:solidFill>
                  <a:srgbClr val="0070C0"/>
                </a:solidFill>
                <a:latin typeface="+mn-ea"/>
                <a:ea typeface="+mn-ea"/>
              </a:rPr>
              <a:t>X</a:t>
            </a:r>
            <a:r>
              <a:rPr lang="ko-KR" altLang="en-US" sz="1400" b="1" spc="-150" dirty="0">
                <a:solidFill>
                  <a:srgbClr val="0070C0"/>
                </a:solidFill>
                <a:latin typeface="+mn-ea"/>
                <a:ea typeface="+mn-ea"/>
              </a:rPr>
              <a:t>대성</a:t>
            </a:r>
            <a:endParaRPr lang="en-US" altLang="ko-KR" sz="1400" b="1" spc="-150" dirty="0">
              <a:solidFill>
                <a:srgbClr val="0070C0"/>
              </a:solidFill>
              <a:latin typeface="+mn-ea"/>
              <a:ea typeface="+mn-ea"/>
            </a:endParaRPr>
          </a:p>
          <a:p>
            <a:r>
              <a:rPr lang="ko-KR" altLang="en-US" sz="1400" b="1" spc="-150" dirty="0">
                <a:solidFill>
                  <a:srgbClr val="0070C0"/>
                </a:solidFill>
                <a:latin typeface="+mn-ea"/>
                <a:ea typeface="+mn-ea"/>
              </a:rPr>
              <a:t>더 프리미엄 모의고사</a:t>
            </a:r>
            <a:endParaRPr lang="en-US" altLang="ko-KR" sz="1400" b="1" spc="-150" dirty="0">
              <a:solidFill>
                <a:srgbClr val="0070C0"/>
              </a:solidFill>
              <a:latin typeface="+mn-ea"/>
              <a:ea typeface="+mn-ea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3C37069F-4D88-4579-85E7-48FDFE5FD57B}"/>
              </a:ext>
            </a:extLst>
          </p:cNvPr>
          <p:cNvSpPr txBox="1"/>
          <p:nvPr/>
        </p:nvSpPr>
        <p:spPr>
          <a:xfrm>
            <a:off x="5737801" y="2933968"/>
            <a:ext cx="17120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과목별 전문 </a:t>
            </a:r>
            <a:r>
              <a:rPr lang="ko-KR" altLang="en-US" sz="900" spc="-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출제진</a:t>
            </a:r>
            <a:r>
              <a:rPr lang="ko-KR" altLang="en-US" sz="9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구성 및 </a:t>
            </a:r>
            <a:r>
              <a:rPr lang="ko-KR" altLang="en-US" sz="900" spc="-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다회차</a:t>
            </a:r>
            <a:r>
              <a:rPr lang="ko-KR" altLang="en-US" sz="9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검토 과정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전과목 모두 구성 및 정확한 객관적인 위치 확인</a:t>
            </a:r>
          </a:p>
        </p:txBody>
      </p:sp>
      <p:pic>
        <p:nvPicPr>
          <p:cNvPr id="75" name="Picture 6" descr="메가X대성 더 프리미엄 모의고사">
            <a:extLst>
              <a:ext uri="{FF2B5EF4-FFF2-40B4-BE49-F238E27FC236}">
                <a16:creationId xmlns:a16="http://schemas.microsoft.com/office/drawing/2014/main" id="{BAE718C4-7C57-48A0-8E9F-2C7645E177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7801" y="2122359"/>
            <a:ext cx="1439999" cy="1432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6" name="직사각형 75">
            <a:extLst>
              <a:ext uri="{FF2B5EF4-FFF2-40B4-BE49-F238E27FC236}">
                <a16:creationId xmlns:a16="http://schemas.microsoft.com/office/drawing/2014/main" id="{14841B5C-7E17-473A-98E0-4B81140DD9D4}"/>
              </a:ext>
            </a:extLst>
          </p:cNvPr>
          <p:cNvSpPr/>
          <p:nvPr/>
        </p:nvSpPr>
        <p:spPr>
          <a:xfrm>
            <a:off x="825187" y="3933056"/>
            <a:ext cx="3240038" cy="2087562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37D056EE-6E8A-4859-95C3-CC9505FE1E72}"/>
              </a:ext>
            </a:extLst>
          </p:cNvPr>
          <p:cNvSpPr txBox="1"/>
          <p:nvPr/>
        </p:nvSpPr>
        <p:spPr>
          <a:xfrm>
            <a:off x="2353201" y="4076402"/>
            <a:ext cx="1712023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spc="-100" dirty="0">
                <a:latin typeface="+mn-ea"/>
                <a:ea typeface="+mn-ea"/>
              </a:rPr>
              <a:t>러셀</a:t>
            </a:r>
            <a:r>
              <a:rPr lang="en-US" altLang="ko-KR" sz="1000" spc="-100" dirty="0">
                <a:latin typeface="+mn-ea"/>
                <a:ea typeface="+mn-ea"/>
              </a:rPr>
              <a:t>CORE </a:t>
            </a:r>
            <a:r>
              <a:rPr lang="ko-KR" altLang="en-US" sz="1000" spc="-100" dirty="0">
                <a:latin typeface="+mn-ea"/>
                <a:ea typeface="+mn-ea"/>
              </a:rPr>
              <a:t>선생님 직접 출제</a:t>
            </a:r>
          </a:p>
          <a:p>
            <a:r>
              <a:rPr lang="ko-KR" altLang="en-US" sz="1400" b="1" spc="-100" dirty="0">
                <a:solidFill>
                  <a:srgbClr val="0070C0"/>
                </a:solidFill>
                <a:latin typeface="+mn-ea"/>
                <a:ea typeface="+mn-ea"/>
              </a:rPr>
              <a:t>러셀</a:t>
            </a:r>
            <a:r>
              <a:rPr lang="en-US" altLang="ko-KR" sz="1400" b="1" spc="-100" dirty="0">
                <a:solidFill>
                  <a:srgbClr val="0070C0"/>
                </a:solidFill>
                <a:latin typeface="+mn-ea"/>
                <a:ea typeface="+mn-ea"/>
              </a:rPr>
              <a:t>CORE</a:t>
            </a:r>
          </a:p>
          <a:p>
            <a:r>
              <a:rPr lang="en-US" altLang="ko-KR" sz="1400" b="1" spc="-100" dirty="0">
                <a:solidFill>
                  <a:srgbClr val="0070C0"/>
                </a:solidFill>
                <a:latin typeface="+mn-ea"/>
                <a:ea typeface="+mn-ea"/>
              </a:rPr>
              <a:t>Weekly </a:t>
            </a:r>
            <a:r>
              <a:rPr lang="ko-KR" altLang="en-US" sz="1400" b="1" spc="-100" dirty="0">
                <a:solidFill>
                  <a:srgbClr val="0070C0"/>
                </a:solidFill>
                <a:latin typeface="+mn-ea"/>
                <a:ea typeface="+mn-ea"/>
              </a:rPr>
              <a:t>모의고사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D7F691B0-3B84-4D1C-BA3E-433D963C76A4}"/>
              </a:ext>
            </a:extLst>
          </p:cNvPr>
          <p:cNvSpPr txBox="1"/>
          <p:nvPr/>
        </p:nvSpPr>
        <p:spPr>
          <a:xfrm>
            <a:off x="2353201" y="5078860"/>
            <a:ext cx="1712023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러셀</a:t>
            </a:r>
            <a:r>
              <a:rPr lang="en-US" altLang="ko-KR" sz="9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CORE </a:t>
            </a:r>
            <a:r>
              <a:rPr lang="ko-KR" altLang="en-US" sz="9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선생님들이 직접 출제한 모의고사 콘텐츠 제공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매주 정해진 시간에 집체 모의고사 응시하여 실전 감각 향상 및 긴장감 유지</a:t>
            </a:r>
            <a:endParaRPr lang="en-US" altLang="ko-KR" sz="9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CFE89564-B33A-4F55-9213-30250C086FA1}"/>
              </a:ext>
            </a:extLst>
          </p:cNvPr>
          <p:cNvSpPr txBox="1"/>
          <p:nvPr/>
        </p:nvSpPr>
        <p:spPr>
          <a:xfrm>
            <a:off x="5737801" y="4076402"/>
            <a:ext cx="1712023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spc="-100" dirty="0">
                <a:latin typeface="+mn-ea"/>
                <a:ea typeface="+mn-ea"/>
              </a:rPr>
              <a:t>러셀 수학 월간지</a:t>
            </a:r>
          </a:p>
          <a:p>
            <a:r>
              <a:rPr lang="ko-KR" altLang="en-US" sz="1400" b="1" spc="-150" dirty="0">
                <a:solidFill>
                  <a:srgbClr val="0070C0"/>
                </a:solidFill>
                <a:latin typeface="+mn-ea"/>
                <a:ea typeface="+mn-ea"/>
              </a:rPr>
              <a:t>월간 학습지</a:t>
            </a:r>
            <a:endParaRPr lang="en-US" altLang="ko-KR" sz="1400" b="1" spc="-150" dirty="0">
              <a:solidFill>
                <a:srgbClr val="0070C0"/>
              </a:solidFill>
              <a:latin typeface="+mn-ea"/>
              <a:ea typeface="+mn-ea"/>
            </a:endParaRPr>
          </a:p>
          <a:p>
            <a:r>
              <a:rPr lang="en-US" altLang="ko-KR" sz="1400" b="1" spc="-150" dirty="0">
                <a:solidFill>
                  <a:srgbClr val="0070C0"/>
                </a:solidFill>
                <a:latin typeface="+mn-ea"/>
                <a:ea typeface="+mn-ea"/>
              </a:rPr>
              <a:t>(</a:t>
            </a:r>
            <a:r>
              <a:rPr lang="ko-KR" altLang="en-US" sz="1400" b="1" spc="-150" dirty="0">
                <a:solidFill>
                  <a:srgbClr val="0070C0"/>
                </a:solidFill>
                <a:latin typeface="+mn-ea"/>
                <a:ea typeface="+mn-ea"/>
              </a:rPr>
              <a:t>월간 장영진</a:t>
            </a:r>
            <a:r>
              <a:rPr lang="en-US" altLang="ko-KR" sz="1400" b="1" spc="-150" dirty="0">
                <a:solidFill>
                  <a:srgbClr val="0070C0"/>
                </a:solidFill>
                <a:latin typeface="+mn-ea"/>
                <a:ea typeface="+mn-ea"/>
              </a:rPr>
              <a:t>)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49EABAAF-731B-49D0-A4ED-0E40CDA708E7}"/>
              </a:ext>
            </a:extLst>
          </p:cNvPr>
          <p:cNvSpPr txBox="1"/>
          <p:nvPr/>
        </p:nvSpPr>
        <p:spPr>
          <a:xfrm>
            <a:off x="5737801" y="5078860"/>
            <a:ext cx="1712023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수학 장영진 선생님의 자작 문항으로 </a:t>
            </a:r>
            <a:r>
              <a:rPr lang="ko-KR" altLang="en-US" sz="900" spc="-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메월</a:t>
            </a:r>
            <a:r>
              <a:rPr lang="ko-KR" altLang="en-US" sz="9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집체 모의고사 진행</a:t>
            </a:r>
            <a:endParaRPr lang="en-US" altLang="ko-KR" sz="9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수험생활에 필요한 다양한 </a:t>
            </a:r>
            <a:r>
              <a:rPr lang="ko-KR" altLang="en-US" sz="900" spc="-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수학∙입시관련</a:t>
            </a:r>
            <a:r>
              <a:rPr lang="ko-KR" altLang="en-US" sz="9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정보 제공</a:t>
            </a:r>
            <a:endParaRPr lang="en-US" altLang="ko-KR" sz="9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7" name="Picture 8" descr="러셀CORE 위클리 모의고사">
            <a:extLst>
              <a:ext uri="{FF2B5EF4-FFF2-40B4-BE49-F238E27FC236}">
                <a16:creationId xmlns:a16="http://schemas.microsoft.com/office/drawing/2014/main" id="{646E5ACF-897A-404F-90AB-3417F7BD4D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200" y="4270749"/>
            <a:ext cx="1440001" cy="1412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" name="Picture 2" descr="퀄 모의고사">
            <a:extLst>
              <a:ext uri="{FF2B5EF4-FFF2-40B4-BE49-F238E27FC236}">
                <a16:creationId xmlns:a16="http://schemas.microsoft.com/office/drawing/2014/main" id="{2A6EDFF8-C88D-476A-9BD2-F573E11E52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201" y="1938337"/>
            <a:ext cx="1440000" cy="1803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9" name="모서리가 둥근 직사각형 58">
            <a:extLst>
              <a:ext uri="{FF2B5EF4-FFF2-40B4-BE49-F238E27FC236}">
                <a16:creationId xmlns:a16="http://schemas.microsoft.com/office/drawing/2014/main" id="{28FEDE4D-9A02-4DE9-AD51-89F33092A4B8}"/>
              </a:ext>
            </a:extLst>
          </p:cNvPr>
          <p:cNvSpPr/>
          <p:nvPr/>
        </p:nvSpPr>
        <p:spPr bwMode="auto">
          <a:xfrm>
            <a:off x="2441215" y="2667013"/>
            <a:ext cx="1029215" cy="238363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+mn-ea"/>
                <a:ea typeface="+mn-ea"/>
              </a:rPr>
              <a:t>자세히 보기 </a:t>
            </a:r>
            <a:r>
              <a:rPr lang="en-US" altLang="ko-KR" b="1" dirty="0">
                <a:solidFill>
                  <a:schemeClr val="bg1"/>
                </a:solidFill>
                <a:latin typeface="+mn-ea"/>
                <a:ea typeface="+mn-ea"/>
              </a:rPr>
              <a:t>&gt;</a:t>
            </a:r>
          </a:p>
        </p:txBody>
      </p:sp>
      <p:sp>
        <p:nvSpPr>
          <p:cNvPr id="110" name="모서리가 둥근 직사각형 59">
            <a:extLst>
              <a:ext uri="{FF2B5EF4-FFF2-40B4-BE49-F238E27FC236}">
                <a16:creationId xmlns:a16="http://schemas.microsoft.com/office/drawing/2014/main" id="{7E7BB5FC-4624-4990-8092-C3B8EEB651A4}"/>
              </a:ext>
            </a:extLst>
          </p:cNvPr>
          <p:cNvSpPr/>
          <p:nvPr/>
        </p:nvSpPr>
        <p:spPr bwMode="auto">
          <a:xfrm>
            <a:off x="5825814" y="2667013"/>
            <a:ext cx="1029215" cy="238363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+mn-ea"/>
                <a:ea typeface="+mn-ea"/>
              </a:rPr>
              <a:t>자세히 보기 </a:t>
            </a:r>
            <a:r>
              <a:rPr lang="en-US" altLang="ko-KR" b="1" dirty="0">
                <a:solidFill>
                  <a:schemeClr val="bg1"/>
                </a:solidFill>
                <a:latin typeface="+mn-ea"/>
                <a:ea typeface="+mn-ea"/>
              </a:rPr>
              <a:t>&gt;</a:t>
            </a:r>
          </a:p>
        </p:txBody>
      </p:sp>
      <p:sp>
        <p:nvSpPr>
          <p:cNvPr id="111" name="모서리가 둥근 직사각형 60">
            <a:extLst>
              <a:ext uri="{FF2B5EF4-FFF2-40B4-BE49-F238E27FC236}">
                <a16:creationId xmlns:a16="http://schemas.microsoft.com/office/drawing/2014/main" id="{728AA19E-7BC7-42BB-9199-00BB48AF5ED7}"/>
              </a:ext>
            </a:extLst>
          </p:cNvPr>
          <p:cNvSpPr/>
          <p:nvPr/>
        </p:nvSpPr>
        <p:spPr bwMode="auto">
          <a:xfrm>
            <a:off x="2441215" y="4807538"/>
            <a:ext cx="1029215" cy="238363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+mn-ea"/>
                <a:ea typeface="+mn-ea"/>
              </a:rPr>
              <a:t>자세히 보기 </a:t>
            </a:r>
            <a:r>
              <a:rPr lang="en-US" altLang="ko-KR" b="1" dirty="0">
                <a:solidFill>
                  <a:schemeClr val="bg1"/>
                </a:solidFill>
                <a:latin typeface="+mn-ea"/>
                <a:ea typeface="+mn-ea"/>
              </a:rPr>
              <a:t>&gt;</a:t>
            </a:r>
          </a:p>
        </p:txBody>
      </p:sp>
      <p:sp>
        <p:nvSpPr>
          <p:cNvPr id="112" name="모서리가 둥근 직사각형 61">
            <a:extLst>
              <a:ext uri="{FF2B5EF4-FFF2-40B4-BE49-F238E27FC236}">
                <a16:creationId xmlns:a16="http://schemas.microsoft.com/office/drawing/2014/main" id="{9496F60E-1F17-416C-A0B5-9CB65A5DB223}"/>
              </a:ext>
            </a:extLst>
          </p:cNvPr>
          <p:cNvSpPr/>
          <p:nvPr/>
        </p:nvSpPr>
        <p:spPr bwMode="auto">
          <a:xfrm>
            <a:off x="5825814" y="4807538"/>
            <a:ext cx="1029215" cy="238363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+mn-ea"/>
                <a:ea typeface="+mn-ea"/>
              </a:rPr>
              <a:t>자세히 보기 </a:t>
            </a:r>
            <a:r>
              <a:rPr lang="en-US" altLang="ko-KR" b="1" dirty="0">
                <a:solidFill>
                  <a:schemeClr val="bg1"/>
                </a:solidFill>
                <a:latin typeface="+mn-ea"/>
                <a:ea typeface="+mn-ea"/>
              </a:rPr>
              <a:t>&gt;</a:t>
            </a: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139EEB7B-4B88-44F8-AAE1-9B0E14E23C65}"/>
              </a:ext>
            </a:extLst>
          </p:cNvPr>
          <p:cNvSpPr/>
          <p:nvPr/>
        </p:nvSpPr>
        <p:spPr>
          <a:xfrm>
            <a:off x="819380" y="3933056"/>
            <a:ext cx="3233430" cy="2097277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B46BEBDB-2C66-4811-843D-99FEB35A9CA4}"/>
              </a:ext>
            </a:extLst>
          </p:cNvPr>
          <p:cNvSpPr/>
          <p:nvPr/>
        </p:nvSpPr>
        <p:spPr>
          <a:xfrm>
            <a:off x="2361444" y="2603931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63EF7802-8157-453E-A34D-D858151DA03C}"/>
              </a:ext>
            </a:extLst>
          </p:cNvPr>
          <p:cNvSpPr/>
          <p:nvPr/>
        </p:nvSpPr>
        <p:spPr>
          <a:xfrm>
            <a:off x="5772628" y="2603931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</a:t>
            </a:r>
            <a:endParaRPr lang="ko-KR" altLang="en-US" sz="1000" b="1" dirty="0"/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CA154B37-8C2A-470A-9E44-5DF83C5A1BD4}"/>
              </a:ext>
            </a:extLst>
          </p:cNvPr>
          <p:cNvSpPr/>
          <p:nvPr/>
        </p:nvSpPr>
        <p:spPr>
          <a:xfrm>
            <a:off x="5772628" y="4740368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4</a:t>
            </a:r>
            <a:endParaRPr lang="ko-KR" altLang="en-US" sz="1000" b="1" dirty="0"/>
          </a:p>
        </p:txBody>
      </p:sp>
      <p:sp>
        <p:nvSpPr>
          <p:cNvPr id="117" name="타원형 설명선 4">
            <a:extLst>
              <a:ext uri="{FF2B5EF4-FFF2-40B4-BE49-F238E27FC236}">
                <a16:creationId xmlns:a16="http://schemas.microsoft.com/office/drawing/2014/main" id="{8FFEEDA1-DB5C-4E64-9ACB-59AA271552F6}"/>
              </a:ext>
            </a:extLst>
          </p:cNvPr>
          <p:cNvSpPr/>
          <p:nvPr/>
        </p:nvSpPr>
        <p:spPr bwMode="auto">
          <a:xfrm>
            <a:off x="913199" y="4005600"/>
            <a:ext cx="540000" cy="540000"/>
          </a:xfrm>
          <a:prstGeom prst="wedgeEllipseCallout">
            <a:avLst>
              <a:gd name="adj1" fmla="val 60264"/>
              <a:gd name="adj2" fmla="val 50631"/>
            </a:avLst>
          </a:prstGeom>
          <a:solidFill>
            <a:srgbClr val="0070C0"/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F8DB8754-7419-48EC-8BCD-CA1CF3F49779}"/>
              </a:ext>
            </a:extLst>
          </p:cNvPr>
          <p:cNvSpPr/>
          <p:nvPr/>
        </p:nvSpPr>
        <p:spPr>
          <a:xfrm>
            <a:off x="855810" y="4077870"/>
            <a:ext cx="65755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CORE, </a:t>
            </a:r>
          </a:p>
          <a:p>
            <a:pPr algn="ctr"/>
            <a:r>
              <a:rPr lang="ko-KR" altLang="en-US" spc="-100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종합반</a:t>
            </a:r>
            <a:r>
              <a:rPr lang="ko-KR" altLang="en-US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전용</a:t>
            </a: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2C9176FB-6C97-49BC-A6EE-262930E7D6D0}"/>
              </a:ext>
            </a:extLst>
          </p:cNvPr>
          <p:cNvSpPr/>
          <p:nvPr/>
        </p:nvSpPr>
        <p:spPr>
          <a:xfrm>
            <a:off x="739716" y="3875726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3</a:t>
            </a:r>
            <a:endParaRPr lang="ko-KR" alt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25240091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2025 N</a:t>
            </a:r>
            <a:r>
              <a:rPr lang="ko-KR" altLang="en-US" b="0" dirty="0"/>
              <a:t>수 </a:t>
            </a:r>
            <a:r>
              <a:rPr lang="ko-KR" altLang="en-US" b="0" dirty="0" err="1"/>
              <a:t>정규반</a:t>
            </a:r>
            <a:r>
              <a:rPr lang="en-US" altLang="ko-KR" b="0" dirty="0"/>
              <a:t>(</a:t>
            </a:r>
            <a:r>
              <a:rPr lang="ko-KR" altLang="en-US" b="0" dirty="0"/>
              <a:t>강남 </a:t>
            </a:r>
            <a:r>
              <a:rPr lang="en-US" altLang="ko-KR" b="0" dirty="0"/>
              <a:t>PC)</a:t>
            </a:r>
            <a:endParaRPr lang="ko-KR" altLang="en-US" dirty="0"/>
          </a:p>
        </p:txBody>
      </p: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1B9654DB-77B1-4980-BEB3-F0E66C1D8E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4868869"/>
              </p:ext>
            </p:extLst>
          </p:nvPr>
        </p:nvGraphicFramePr>
        <p:xfrm>
          <a:off x="8104412" y="211913"/>
          <a:ext cx="1800000" cy="3908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문구 수정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43433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인트로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이미지 유지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6578408"/>
                  </a:ext>
                </a:extLst>
              </a:tr>
            </a:tbl>
          </a:graphicData>
        </a:graphic>
      </p:graphicFrame>
      <p:sp>
        <p:nvSpPr>
          <p:cNvPr id="36" name="직사각형 35">
            <a:extLst>
              <a:ext uri="{FF2B5EF4-FFF2-40B4-BE49-F238E27FC236}">
                <a16:creationId xmlns:a16="http://schemas.microsoft.com/office/drawing/2014/main" id="{EC39B5D2-68BC-4BD1-931C-671BCAF202DA}"/>
              </a:ext>
            </a:extLst>
          </p:cNvPr>
          <p:cNvSpPr/>
          <p:nvPr/>
        </p:nvSpPr>
        <p:spPr>
          <a:xfrm>
            <a:off x="5241354" y="440650"/>
            <a:ext cx="2159918" cy="3204178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pic>
        <p:nvPicPr>
          <p:cNvPr id="37" name="Picture 2" descr="https://russeldata.megastudy.net/campus/images/russel/core_gj/2023/winter_overall/program_img04.jpg">
            <a:extLst>
              <a:ext uri="{FF2B5EF4-FFF2-40B4-BE49-F238E27FC236}">
                <a16:creationId xmlns:a16="http://schemas.microsoft.com/office/drawing/2014/main" id="{42550232-B322-468C-8664-AB15EDE58C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54" t="-218" r="6276" b="42165"/>
          <a:stretch/>
        </p:blipFill>
        <p:spPr bwMode="auto">
          <a:xfrm>
            <a:off x="5464660" y="978859"/>
            <a:ext cx="1693043" cy="1808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9F061AC3-94EE-421C-B603-9159023F404C}"/>
              </a:ext>
            </a:extLst>
          </p:cNvPr>
          <p:cNvSpPr/>
          <p:nvPr/>
        </p:nvSpPr>
        <p:spPr>
          <a:xfrm>
            <a:off x="2997305" y="440650"/>
            <a:ext cx="2159918" cy="3204178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pic>
        <p:nvPicPr>
          <p:cNvPr id="39" name="Picture 6" descr="https://russeldata.megastudy.net/campus/images/russel/intro/2023/winter/program_img03.png">
            <a:extLst>
              <a:ext uri="{FF2B5EF4-FFF2-40B4-BE49-F238E27FC236}">
                <a16:creationId xmlns:a16="http://schemas.microsoft.com/office/drawing/2014/main" id="{D4952506-0580-4F20-B203-AF5C2C7A3A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5" r="8795" b="44310"/>
          <a:stretch/>
        </p:blipFill>
        <p:spPr bwMode="auto">
          <a:xfrm>
            <a:off x="3177163" y="946073"/>
            <a:ext cx="1800200" cy="1858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직사각형 39">
            <a:extLst>
              <a:ext uri="{FF2B5EF4-FFF2-40B4-BE49-F238E27FC236}">
                <a16:creationId xmlns:a16="http://schemas.microsoft.com/office/drawing/2014/main" id="{467F1D70-D001-4FBD-967C-BD92E18FC013}"/>
              </a:ext>
            </a:extLst>
          </p:cNvPr>
          <p:cNvSpPr/>
          <p:nvPr/>
        </p:nvSpPr>
        <p:spPr>
          <a:xfrm>
            <a:off x="767728" y="440650"/>
            <a:ext cx="2159918" cy="3204178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pic>
        <p:nvPicPr>
          <p:cNvPr id="44" name="Picture 4" descr="https://russeldata.megastudy.net/campus/images/russel/intro/2023/winter/program_img02.png">
            <a:extLst>
              <a:ext uri="{FF2B5EF4-FFF2-40B4-BE49-F238E27FC236}">
                <a16:creationId xmlns:a16="http://schemas.microsoft.com/office/drawing/2014/main" id="{844A9937-65E5-4E72-ACC8-EB9A8634B4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769"/>
          <a:stretch/>
        </p:blipFill>
        <p:spPr bwMode="auto">
          <a:xfrm>
            <a:off x="983430" y="946251"/>
            <a:ext cx="1715172" cy="1858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7E2B1F98-C28D-4573-90FD-62667B989B9D}"/>
              </a:ext>
            </a:extLst>
          </p:cNvPr>
          <p:cNvSpPr txBox="1"/>
          <p:nvPr/>
        </p:nvSpPr>
        <p:spPr>
          <a:xfrm>
            <a:off x="767727" y="570954"/>
            <a:ext cx="21599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spc="-100" dirty="0">
                <a:latin typeface="+mn-ea"/>
                <a:ea typeface="+mn-ea"/>
              </a:rPr>
              <a:t>러셀 학습 </a:t>
            </a:r>
            <a:r>
              <a:rPr lang="ko-KR" altLang="en-US" sz="1200" b="1" spc="-100" dirty="0" err="1">
                <a:latin typeface="+mn-ea"/>
                <a:ea typeface="+mn-ea"/>
              </a:rPr>
              <a:t>플래너</a:t>
            </a:r>
            <a:endParaRPr lang="ko-KR" altLang="en-US" sz="1200" b="1" spc="-100" dirty="0">
              <a:latin typeface="+mn-ea"/>
              <a:ea typeface="+mn-ea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6C0DBAE-A8E7-4817-B522-49BDC290A7C2}"/>
              </a:ext>
            </a:extLst>
          </p:cNvPr>
          <p:cNvSpPr txBox="1"/>
          <p:nvPr/>
        </p:nvSpPr>
        <p:spPr>
          <a:xfrm>
            <a:off x="773756" y="2920665"/>
            <a:ext cx="21538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90488" indent="-90488">
              <a:buFont typeface="Arial" panose="020B0604020202020204" pitchFamily="34" charset="0"/>
              <a:buChar char="•"/>
              <a:defRPr sz="900" spc="-100">
                <a:latin typeface="+mn-ea"/>
                <a:ea typeface="+mn-ea"/>
              </a:defRPr>
            </a:lvl1pPr>
          </a:lstStyle>
          <a:p>
            <a:r>
              <a:rPr lang="ko-KR" altLang="en-US" dirty="0"/>
              <a:t>학습 목표 수립 및 자기주도학습 훈련</a:t>
            </a:r>
          </a:p>
          <a:p>
            <a:r>
              <a:rPr lang="ko-KR" altLang="en-US" dirty="0"/>
              <a:t>매일 </a:t>
            </a:r>
            <a:r>
              <a:rPr lang="ko-KR" altLang="en-US" dirty="0" err="1"/>
              <a:t>시간별</a:t>
            </a:r>
            <a:r>
              <a:rPr lang="en-US" altLang="ko-KR" dirty="0"/>
              <a:t>/</a:t>
            </a:r>
            <a:r>
              <a:rPr lang="ko-KR" altLang="en-US" dirty="0"/>
              <a:t>과목별 목표 학습량과 실제 학습량 비교 후 담임선생님의 피드백을 통해 학습 상황 점검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387D000-47B8-4DA3-8241-1A3EAD0E3AE1}"/>
              </a:ext>
            </a:extLst>
          </p:cNvPr>
          <p:cNvSpPr txBox="1"/>
          <p:nvPr/>
        </p:nvSpPr>
        <p:spPr>
          <a:xfrm>
            <a:off x="2997304" y="570954"/>
            <a:ext cx="21599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spc="-100" dirty="0" err="1">
                <a:latin typeface="+mn-ea"/>
                <a:ea typeface="+mn-ea"/>
              </a:rPr>
              <a:t>일일수학</a:t>
            </a:r>
            <a:r>
              <a:rPr lang="ko-KR" altLang="en-US" sz="1200" b="1" spc="-100" dirty="0">
                <a:latin typeface="+mn-ea"/>
                <a:ea typeface="+mn-ea"/>
              </a:rPr>
              <a:t> </a:t>
            </a:r>
            <a:r>
              <a:rPr lang="en-US" altLang="ko-KR" sz="1200" b="1" spc="-100" dirty="0">
                <a:latin typeface="+mn-ea"/>
                <a:ea typeface="+mn-ea"/>
              </a:rPr>
              <a:t>30</a:t>
            </a:r>
            <a:r>
              <a:rPr lang="ko-KR" altLang="en-US" sz="1200" b="1" spc="-100" dirty="0">
                <a:latin typeface="+mn-ea"/>
                <a:ea typeface="+mn-ea"/>
              </a:rPr>
              <a:t>제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C3AE666-73E8-458E-8CF6-31222E458D0F}"/>
              </a:ext>
            </a:extLst>
          </p:cNvPr>
          <p:cNvSpPr txBox="1"/>
          <p:nvPr/>
        </p:nvSpPr>
        <p:spPr>
          <a:xfrm>
            <a:off x="3003333" y="2920665"/>
            <a:ext cx="21538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90488" indent="-90488">
              <a:buFont typeface="Arial" panose="020B0604020202020204" pitchFamily="34" charset="0"/>
              <a:buChar char="•"/>
              <a:defRPr sz="900" spc="-100">
                <a:latin typeface="+mn-ea"/>
                <a:ea typeface="+mn-ea"/>
              </a:defRPr>
            </a:lvl1pPr>
          </a:lstStyle>
          <a:p>
            <a:r>
              <a:rPr lang="ko-KR" altLang="en-US" dirty="0"/>
              <a:t>매일 일정한 양의 수학 문제풀이로 습관 형성</a:t>
            </a:r>
          </a:p>
          <a:p>
            <a:r>
              <a:rPr lang="ko-KR" altLang="en-US" dirty="0"/>
              <a:t>지속적인 훈련으로 실수 방지 및 습관 개선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C3ABC8D-CA9A-4438-89AB-1836707A2683}"/>
              </a:ext>
            </a:extLst>
          </p:cNvPr>
          <p:cNvSpPr txBox="1"/>
          <p:nvPr/>
        </p:nvSpPr>
        <p:spPr>
          <a:xfrm>
            <a:off x="5241353" y="570954"/>
            <a:ext cx="21599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spc="-100" dirty="0">
                <a:latin typeface="+mn-ea"/>
                <a:ea typeface="+mn-ea"/>
              </a:rPr>
              <a:t>러셀 </a:t>
            </a:r>
            <a:r>
              <a:rPr lang="ko-KR" altLang="en-US" sz="1200" b="1" spc="-100" dirty="0" err="1">
                <a:latin typeface="+mn-ea"/>
                <a:ea typeface="+mn-ea"/>
              </a:rPr>
              <a:t>총평노트</a:t>
            </a:r>
            <a:endParaRPr lang="ko-KR" altLang="en-US" sz="1200" b="1" spc="-100" dirty="0">
              <a:latin typeface="+mn-ea"/>
              <a:ea typeface="+mn-ea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A42E053-914B-4ECC-8349-D54F790CC3C0}"/>
              </a:ext>
            </a:extLst>
          </p:cNvPr>
          <p:cNvSpPr txBox="1"/>
          <p:nvPr/>
        </p:nvSpPr>
        <p:spPr>
          <a:xfrm>
            <a:off x="5247382" y="2920665"/>
            <a:ext cx="21538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90488" indent="-90488">
              <a:buFont typeface="Arial" panose="020B0604020202020204" pitchFamily="34" charset="0"/>
              <a:buChar char="•"/>
              <a:defRPr sz="900" spc="-100">
                <a:latin typeface="+mn-ea"/>
                <a:ea typeface="+mn-ea"/>
              </a:defRPr>
            </a:lvl1pPr>
          </a:lstStyle>
          <a:p>
            <a:r>
              <a:rPr lang="ko-KR" altLang="en-US" spc="-150" dirty="0"/>
              <a:t>시험 응시 전후 목표 성적과 실제 성적 기록</a:t>
            </a:r>
          </a:p>
          <a:p>
            <a:r>
              <a:rPr lang="ko-KR" altLang="en-US" spc="-150" dirty="0"/>
              <a:t>과목별 성적 변화 확인으로 향후 목표 설정 및 보완</a:t>
            </a:r>
          </a:p>
          <a:p>
            <a:r>
              <a:rPr lang="ko-KR" altLang="en-US" spc="-150" dirty="0"/>
              <a:t>실수</a:t>
            </a:r>
            <a:r>
              <a:rPr lang="en-US" altLang="ko-KR" spc="-150" dirty="0"/>
              <a:t>, </a:t>
            </a:r>
            <a:r>
              <a:rPr lang="ko-KR" altLang="en-US" spc="-150" dirty="0"/>
              <a:t>오답 등 자기 평가를 통해 취약점 개선 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7029B09-B948-4DE4-8C13-0100F9D2586E}"/>
              </a:ext>
            </a:extLst>
          </p:cNvPr>
          <p:cNvSpPr txBox="1"/>
          <p:nvPr/>
        </p:nvSpPr>
        <p:spPr>
          <a:xfrm>
            <a:off x="765739" y="4047099"/>
            <a:ext cx="66246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spc="-100" dirty="0">
                <a:latin typeface="+mn-ea"/>
                <a:ea typeface="+mn-ea"/>
              </a:rPr>
              <a:t>실전 대비 훈련을 위해 </a:t>
            </a:r>
            <a:r>
              <a:rPr lang="ko-KR" altLang="en-US" sz="1000" b="1" spc="-100" dirty="0">
                <a:latin typeface="+mn-ea"/>
                <a:ea typeface="+mn-ea"/>
              </a:rPr>
              <a:t>정기적으로 집체 모의고사를 진행</a:t>
            </a:r>
            <a:r>
              <a:rPr lang="ko-KR" altLang="en-US" sz="1000" spc="-100" dirty="0">
                <a:latin typeface="+mn-ea"/>
                <a:ea typeface="+mn-ea"/>
              </a:rPr>
              <a:t>합니다</a:t>
            </a:r>
            <a:r>
              <a:rPr lang="en-US" altLang="ko-KR" sz="1000" spc="-100" dirty="0">
                <a:latin typeface="+mn-ea"/>
                <a:ea typeface="+mn-ea"/>
              </a:rPr>
              <a:t>.</a:t>
            </a:r>
            <a:endParaRPr lang="ko-KR" altLang="en-US" sz="1000" spc="-100" dirty="0">
              <a:latin typeface="+mn-ea"/>
              <a:ea typeface="+mn-ea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F9CA7213-3316-4BF1-8D02-3EF66B9B3DDC}"/>
              </a:ext>
            </a:extLst>
          </p:cNvPr>
          <p:cNvSpPr/>
          <p:nvPr/>
        </p:nvSpPr>
        <p:spPr>
          <a:xfrm>
            <a:off x="765739" y="3651664"/>
            <a:ext cx="6618831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* 학습 </a:t>
            </a:r>
            <a:r>
              <a:rPr lang="ko-KR" altLang="en-US" sz="700" spc="-100" dirty="0" err="1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플래너</a:t>
            </a:r>
            <a:r>
              <a:rPr lang="en-US" altLang="ko-KR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/</a:t>
            </a:r>
            <a:r>
              <a:rPr lang="ko-KR" altLang="en-US" sz="700" spc="-100" dirty="0" err="1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일일수학</a:t>
            </a:r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</a:t>
            </a:r>
            <a:r>
              <a:rPr lang="en-US" altLang="ko-KR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30</a:t>
            </a:r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제</a:t>
            </a:r>
            <a:r>
              <a:rPr lang="en-US" altLang="ko-KR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/</a:t>
            </a:r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총평 노트는 러셀 </a:t>
            </a:r>
            <a:r>
              <a:rPr lang="ko-KR" altLang="en-US" sz="700" spc="-100" dirty="0" err="1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재원생</a:t>
            </a:r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대상으로 ‘전액 </a:t>
            </a:r>
            <a:r>
              <a:rPr lang="ko-KR" altLang="en-US" sz="700" spc="-100" dirty="0" err="1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지원’되는</a:t>
            </a:r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콘텐츠입니다</a:t>
            </a:r>
            <a:r>
              <a:rPr lang="en-US" altLang="ko-KR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.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2665BDDE-9422-4AB1-A4F7-BB5B235CDD52}"/>
              </a:ext>
            </a:extLst>
          </p:cNvPr>
          <p:cNvSpPr/>
          <p:nvPr/>
        </p:nvSpPr>
        <p:spPr bwMode="auto">
          <a:xfrm>
            <a:off x="4150377" y="3656897"/>
            <a:ext cx="3234193" cy="183311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6CDDD8E-0979-4E88-B6B5-F23CA41B2174}"/>
              </a:ext>
            </a:extLst>
          </p:cNvPr>
          <p:cNvSpPr/>
          <p:nvPr/>
        </p:nvSpPr>
        <p:spPr>
          <a:xfrm>
            <a:off x="4111606" y="3574780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789AE48E-C4A0-4F98-9E51-9D65EF8D5B6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591"/>
          <a:stretch/>
        </p:blipFill>
        <p:spPr>
          <a:xfrm>
            <a:off x="704850" y="4449894"/>
            <a:ext cx="3240000" cy="2228012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7956B669-D8BA-4845-88B1-66A227BA0C7E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08"/>
          <a:stretch/>
        </p:blipFill>
        <p:spPr>
          <a:xfrm>
            <a:off x="4089488" y="4449893"/>
            <a:ext cx="3240000" cy="2219476"/>
          </a:xfrm>
          <a:prstGeom prst="rect">
            <a:avLst/>
          </a:prstGeom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9E4F89EB-18A0-475A-9266-74D5CFF826E5}"/>
              </a:ext>
            </a:extLst>
          </p:cNvPr>
          <p:cNvSpPr/>
          <p:nvPr/>
        </p:nvSpPr>
        <p:spPr>
          <a:xfrm>
            <a:off x="2864850" y="4449893"/>
            <a:ext cx="1080000" cy="21544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 err="1"/>
              <a:t>인트로</a:t>
            </a:r>
            <a:r>
              <a:rPr lang="ko-KR" altLang="en-US" b="1" dirty="0"/>
              <a:t> 이미지 사용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07A32C38-BF2E-45C1-8C64-858C9464594D}"/>
              </a:ext>
            </a:extLst>
          </p:cNvPr>
          <p:cNvSpPr/>
          <p:nvPr/>
        </p:nvSpPr>
        <p:spPr>
          <a:xfrm>
            <a:off x="6260423" y="4449893"/>
            <a:ext cx="1080000" cy="21544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 err="1"/>
              <a:t>인트로</a:t>
            </a:r>
            <a:r>
              <a:rPr lang="ko-KR" altLang="en-US" b="1" dirty="0"/>
              <a:t> 이미지 사용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86C4EC12-EBC8-4D2C-ADF8-B2E264E863D1}"/>
              </a:ext>
            </a:extLst>
          </p:cNvPr>
          <p:cNvSpPr/>
          <p:nvPr/>
        </p:nvSpPr>
        <p:spPr bwMode="auto">
          <a:xfrm>
            <a:off x="593285" y="4372062"/>
            <a:ext cx="6807986" cy="2369306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AA7CAF3D-BA87-4D78-8B41-9BB5CCD456CB}"/>
              </a:ext>
            </a:extLst>
          </p:cNvPr>
          <p:cNvSpPr/>
          <p:nvPr/>
        </p:nvSpPr>
        <p:spPr>
          <a:xfrm>
            <a:off x="554514" y="4289945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</a:t>
            </a:r>
            <a:endParaRPr lang="ko-KR" alt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1142802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제목 1">
            <a:extLst>
              <a:ext uri="{FF2B5EF4-FFF2-40B4-BE49-F238E27FC236}">
                <a16:creationId xmlns:a16="http://schemas.microsoft.com/office/drawing/2014/main" id="{4D3F808C-1D89-4C91-80BB-F23FEDF95A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950" y="1"/>
            <a:ext cx="5933770" cy="214008"/>
          </a:xfrm>
        </p:spPr>
        <p:txBody>
          <a:bodyPr/>
          <a:lstStyle/>
          <a:p>
            <a:r>
              <a:rPr lang="en-US" altLang="ko-KR" sz="900" dirty="0"/>
              <a:t>2025 N</a:t>
            </a:r>
            <a:r>
              <a:rPr lang="ko-KR" altLang="en-US" sz="900" dirty="0"/>
              <a:t>수 </a:t>
            </a:r>
            <a:r>
              <a:rPr lang="ko-KR" altLang="en-US" sz="900" dirty="0" err="1"/>
              <a:t>정규반</a:t>
            </a:r>
            <a:r>
              <a:rPr lang="en-US" altLang="ko-KR" sz="900" dirty="0"/>
              <a:t>(</a:t>
            </a:r>
            <a:r>
              <a:rPr lang="ko-KR" altLang="en-US" sz="900" dirty="0"/>
              <a:t>강남 </a:t>
            </a:r>
            <a:r>
              <a:rPr lang="en-US" altLang="ko-KR" sz="900" dirty="0"/>
              <a:t>PC)</a:t>
            </a:r>
            <a:endParaRPr lang="ko-KR" altLang="en-US" sz="900" dirty="0">
              <a:latin typeface="+mn-ea"/>
              <a:ea typeface="+mn-ea"/>
            </a:endParaRP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0335741A-6D89-4D3C-B5BF-2942D88502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9028355"/>
              </p:ext>
            </p:extLst>
          </p:nvPr>
        </p:nvGraphicFramePr>
        <p:xfrm>
          <a:off x="8104412" y="211913"/>
          <a:ext cx="1800000" cy="5863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해당 영역 삭제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43433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문구 수정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65784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학원명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반영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6493666"/>
                  </a:ext>
                </a:extLst>
              </a:tr>
            </a:tbl>
          </a:graphicData>
        </a:graphic>
      </p:graphicFrame>
      <p:sp>
        <p:nvSpPr>
          <p:cNvPr id="20" name="직사각형 19">
            <a:extLst>
              <a:ext uri="{FF2B5EF4-FFF2-40B4-BE49-F238E27FC236}">
                <a16:creationId xmlns:a16="http://schemas.microsoft.com/office/drawing/2014/main" id="{0B12EB9E-6531-4316-98BC-0090EC320721}"/>
              </a:ext>
            </a:extLst>
          </p:cNvPr>
          <p:cNvSpPr/>
          <p:nvPr/>
        </p:nvSpPr>
        <p:spPr bwMode="auto">
          <a:xfrm>
            <a:off x="146350" y="3411183"/>
            <a:ext cx="7902527" cy="89965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ko-KR" altLang="en-US" sz="1400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러셀 강남 </a:t>
            </a:r>
            <a:r>
              <a:rPr lang="en-US" altLang="ko-KR" sz="1400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</a:t>
            </a:r>
            <a:r>
              <a:rPr lang="ko-KR" altLang="en-US" sz="1400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 </a:t>
            </a:r>
            <a:r>
              <a:rPr lang="ko-KR" altLang="en-US" sz="1400" spc="-100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정규반에서</a:t>
            </a:r>
            <a:r>
              <a:rPr lang="ko-KR" altLang="en-US" sz="1400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1400" spc="-1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400" b="1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목표하는 최상위권 </a:t>
            </a:r>
            <a:r>
              <a:rPr lang="ko-KR" altLang="en-US" sz="1400" b="1" spc="-100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대입성공을</a:t>
            </a:r>
            <a:r>
              <a:rPr lang="ko-KR" altLang="en-US" sz="1400" b="1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쟁취</a:t>
            </a:r>
            <a:r>
              <a:rPr lang="ko-KR" altLang="en-US" sz="1400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할 수 있습니다</a:t>
            </a:r>
            <a:r>
              <a:rPr lang="en-US" altLang="ko-KR" sz="1400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94616BB-402A-4F4F-A47C-ECBB010CCB5E}"/>
              </a:ext>
            </a:extLst>
          </p:cNvPr>
          <p:cNvSpPr txBox="1"/>
          <p:nvPr/>
        </p:nvSpPr>
        <p:spPr>
          <a:xfrm>
            <a:off x="770734" y="708451"/>
            <a:ext cx="66246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000" spc="-100">
                <a:latin typeface="+mn-ea"/>
                <a:ea typeface="+mn-ea"/>
              </a:defRPr>
            </a:lvl1pPr>
          </a:lstStyle>
          <a:p>
            <a:r>
              <a:rPr lang="ko-KR" altLang="en-US" dirty="0"/>
              <a:t>러셀 실전 콘텐츠 </a:t>
            </a:r>
            <a:r>
              <a:rPr lang="ko-KR" altLang="en-US" b="1" dirty="0"/>
              <a:t>연간 시행 일정</a:t>
            </a:r>
            <a:endParaRPr lang="en-US" altLang="ko-KR" b="1" dirty="0"/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06060CC3-B7FC-4B58-9EFB-1F3B76A2EA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7828242"/>
              </p:ext>
            </p:extLst>
          </p:nvPr>
        </p:nvGraphicFramePr>
        <p:xfrm>
          <a:off x="776536" y="980728"/>
          <a:ext cx="6624644" cy="209741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67834">
                  <a:extLst>
                    <a:ext uri="{9D8B030D-6E8A-4147-A177-3AD203B41FA5}">
                      <a16:colId xmlns:a16="http://schemas.microsoft.com/office/drawing/2014/main" val="867735794"/>
                    </a:ext>
                  </a:extLst>
                </a:gridCol>
                <a:gridCol w="525681">
                  <a:extLst>
                    <a:ext uri="{9D8B030D-6E8A-4147-A177-3AD203B41FA5}">
                      <a16:colId xmlns:a16="http://schemas.microsoft.com/office/drawing/2014/main" val="1910370212"/>
                    </a:ext>
                  </a:extLst>
                </a:gridCol>
                <a:gridCol w="525681">
                  <a:extLst>
                    <a:ext uri="{9D8B030D-6E8A-4147-A177-3AD203B41FA5}">
                      <a16:colId xmlns:a16="http://schemas.microsoft.com/office/drawing/2014/main" val="3482806968"/>
                    </a:ext>
                  </a:extLst>
                </a:gridCol>
                <a:gridCol w="525681">
                  <a:extLst>
                    <a:ext uri="{9D8B030D-6E8A-4147-A177-3AD203B41FA5}">
                      <a16:colId xmlns:a16="http://schemas.microsoft.com/office/drawing/2014/main" val="620574942"/>
                    </a:ext>
                  </a:extLst>
                </a:gridCol>
                <a:gridCol w="525681">
                  <a:extLst>
                    <a:ext uri="{9D8B030D-6E8A-4147-A177-3AD203B41FA5}">
                      <a16:colId xmlns:a16="http://schemas.microsoft.com/office/drawing/2014/main" val="3284788555"/>
                    </a:ext>
                  </a:extLst>
                </a:gridCol>
                <a:gridCol w="525681">
                  <a:extLst>
                    <a:ext uri="{9D8B030D-6E8A-4147-A177-3AD203B41FA5}">
                      <a16:colId xmlns:a16="http://schemas.microsoft.com/office/drawing/2014/main" val="3351359752"/>
                    </a:ext>
                  </a:extLst>
                </a:gridCol>
                <a:gridCol w="525681">
                  <a:extLst>
                    <a:ext uri="{9D8B030D-6E8A-4147-A177-3AD203B41FA5}">
                      <a16:colId xmlns:a16="http://schemas.microsoft.com/office/drawing/2014/main" val="4118264870"/>
                    </a:ext>
                  </a:extLst>
                </a:gridCol>
                <a:gridCol w="525681">
                  <a:extLst>
                    <a:ext uri="{9D8B030D-6E8A-4147-A177-3AD203B41FA5}">
                      <a16:colId xmlns:a16="http://schemas.microsoft.com/office/drawing/2014/main" val="403071871"/>
                    </a:ext>
                  </a:extLst>
                </a:gridCol>
                <a:gridCol w="525681">
                  <a:extLst>
                    <a:ext uri="{9D8B030D-6E8A-4147-A177-3AD203B41FA5}">
                      <a16:colId xmlns:a16="http://schemas.microsoft.com/office/drawing/2014/main" val="559985015"/>
                    </a:ext>
                  </a:extLst>
                </a:gridCol>
                <a:gridCol w="525681">
                  <a:extLst>
                    <a:ext uri="{9D8B030D-6E8A-4147-A177-3AD203B41FA5}">
                      <a16:colId xmlns:a16="http://schemas.microsoft.com/office/drawing/2014/main" val="715404424"/>
                    </a:ext>
                  </a:extLst>
                </a:gridCol>
                <a:gridCol w="525681">
                  <a:extLst>
                    <a:ext uri="{9D8B030D-6E8A-4147-A177-3AD203B41FA5}">
                      <a16:colId xmlns:a16="http://schemas.microsoft.com/office/drawing/2014/main" val="2648072025"/>
                    </a:ext>
                  </a:extLst>
                </a:gridCol>
              </a:tblGrid>
              <a:tr h="26861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spc="-50" baseline="0" dirty="0"/>
                        <a:t>구분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spc="-50" baseline="0" dirty="0"/>
                        <a:t>2</a:t>
                      </a:r>
                      <a:r>
                        <a:rPr lang="ko-KR" altLang="en-US" sz="900" b="1" spc="-50" baseline="0" dirty="0"/>
                        <a:t>월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spc="-50" baseline="0" dirty="0"/>
                        <a:t>3</a:t>
                      </a:r>
                      <a:r>
                        <a:rPr lang="ko-KR" altLang="en-US" sz="900" b="1" spc="-50" baseline="0" dirty="0"/>
                        <a:t>월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spc="-50" baseline="0" dirty="0"/>
                        <a:t>4</a:t>
                      </a:r>
                      <a:r>
                        <a:rPr lang="ko-KR" altLang="en-US" sz="900" b="1" spc="-50" baseline="0" dirty="0"/>
                        <a:t>월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spc="-50" baseline="0" dirty="0"/>
                        <a:t>5</a:t>
                      </a:r>
                      <a:r>
                        <a:rPr lang="ko-KR" altLang="en-US" sz="900" b="1" spc="-50" baseline="0" dirty="0"/>
                        <a:t>월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spc="-50" baseline="0" dirty="0"/>
                        <a:t>6</a:t>
                      </a:r>
                      <a:r>
                        <a:rPr lang="ko-KR" altLang="en-US" sz="900" b="1" spc="-50" baseline="0" dirty="0"/>
                        <a:t>월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spc="-50" baseline="0" dirty="0"/>
                        <a:t>7</a:t>
                      </a:r>
                      <a:r>
                        <a:rPr lang="ko-KR" altLang="en-US" sz="900" b="1" spc="-50" baseline="0" dirty="0"/>
                        <a:t>월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spc="-50" baseline="0" dirty="0"/>
                        <a:t>8</a:t>
                      </a:r>
                      <a:r>
                        <a:rPr lang="ko-KR" altLang="en-US" sz="900" b="1" spc="-50" baseline="0" dirty="0"/>
                        <a:t>월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spc="-50" baseline="0" dirty="0"/>
                        <a:t>9</a:t>
                      </a:r>
                      <a:r>
                        <a:rPr lang="ko-KR" altLang="en-US" sz="900" b="1" spc="-50" baseline="0" dirty="0"/>
                        <a:t>월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spc="-50" baseline="0" dirty="0"/>
                        <a:t>10</a:t>
                      </a:r>
                      <a:r>
                        <a:rPr lang="ko-KR" altLang="en-US" sz="900" b="1" spc="-50" baseline="0" dirty="0"/>
                        <a:t>월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spc="-50" baseline="0" dirty="0"/>
                        <a:t>11</a:t>
                      </a:r>
                      <a:r>
                        <a:rPr lang="ko-KR" altLang="en-US" sz="900" b="1" spc="-50" baseline="0" dirty="0"/>
                        <a:t>월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68970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spc="-50" baseline="0" dirty="0"/>
                        <a:t>평가원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spc="-50" baseline="0" dirty="0"/>
                        <a:t>6</a:t>
                      </a:r>
                      <a:r>
                        <a:rPr lang="ko-KR" altLang="en-US" sz="900" spc="-50" baseline="0" dirty="0"/>
                        <a:t>평</a:t>
                      </a:r>
                    </a:p>
                  </a:txBody>
                  <a:tcPr anchor="ctr"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spc="-50" baseline="0" dirty="0"/>
                        <a:t>9</a:t>
                      </a:r>
                      <a:r>
                        <a:rPr lang="ko-KR" altLang="en-US" sz="900" spc="-50" baseline="0" dirty="0"/>
                        <a:t>평</a:t>
                      </a:r>
                    </a:p>
                  </a:txBody>
                  <a:tcPr anchor="ctr"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spc="-50" baseline="0" dirty="0"/>
                        <a:t>수능</a:t>
                      </a:r>
                    </a:p>
                  </a:txBody>
                  <a:tcPr anchor="ctr">
                    <a:solidFill>
                      <a:srgbClr val="FF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3630186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spc="-50" baseline="0" dirty="0"/>
                        <a:t>QUEL </a:t>
                      </a:r>
                      <a:r>
                        <a:rPr lang="ko-KR" altLang="en-US" sz="900" b="1" spc="-50" baseline="0" dirty="0"/>
                        <a:t>모의고사 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0863287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spc="-50" baseline="0" dirty="0"/>
                        <a:t>메가</a:t>
                      </a:r>
                      <a:r>
                        <a:rPr lang="en-US" altLang="ko-KR" sz="900" b="1" spc="-50" baseline="0" dirty="0"/>
                        <a:t>X</a:t>
                      </a:r>
                      <a:r>
                        <a:rPr lang="ko-KR" altLang="en-US" sz="900" b="1" spc="-50" baseline="0" dirty="0"/>
                        <a:t>대성</a:t>
                      </a:r>
                      <a:endParaRPr lang="en-US" altLang="ko-KR" sz="900" b="1" spc="-50" baseline="0" dirty="0"/>
                    </a:p>
                    <a:p>
                      <a:pPr algn="ctr" latinLnBrk="1"/>
                      <a:r>
                        <a:rPr lang="ko-KR" altLang="en-US" sz="900" b="1" spc="-50" baseline="0" dirty="0"/>
                        <a:t>더 프리미엄 모의고사 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512681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spc="-50" baseline="0" dirty="0"/>
                        <a:t>러셀</a:t>
                      </a:r>
                      <a:r>
                        <a:rPr lang="en-US" altLang="ko-KR" sz="900" b="1" spc="-50" baseline="0" dirty="0"/>
                        <a:t>CORE</a:t>
                      </a:r>
                    </a:p>
                    <a:p>
                      <a:pPr algn="ctr" latinLnBrk="1"/>
                      <a:r>
                        <a:rPr lang="en-US" altLang="ko-KR" sz="900" b="1" spc="-50" baseline="0" dirty="0"/>
                        <a:t>Weekly </a:t>
                      </a:r>
                      <a:r>
                        <a:rPr lang="ko-KR" altLang="en-US" sz="900" b="1" spc="-50" baseline="0" dirty="0"/>
                        <a:t>모의고사 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929340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spc="-50" baseline="0" dirty="0"/>
                        <a:t>월간 학습지</a:t>
                      </a:r>
                      <a:endParaRPr lang="en-US" altLang="ko-KR" sz="900" b="1" spc="-50" baseline="0" dirty="0"/>
                    </a:p>
                    <a:p>
                      <a:pPr algn="ctr" latinLnBrk="1"/>
                      <a:r>
                        <a:rPr lang="en-US" altLang="ko-KR" sz="900" b="1" spc="-50" baseline="0" dirty="0"/>
                        <a:t>(</a:t>
                      </a:r>
                      <a:r>
                        <a:rPr lang="ko-KR" altLang="en-US" sz="900" b="1" spc="-50" baseline="0" dirty="0"/>
                        <a:t>월간 장영진</a:t>
                      </a:r>
                      <a:r>
                        <a:rPr lang="en-US" altLang="ko-KR" sz="900" b="1" spc="-50" baseline="0" dirty="0"/>
                        <a:t>)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5740279"/>
                  </a:ext>
                </a:extLst>
              </a:tr>
            </a:tbl>
          </a:graphicData>
        </a:graphic>
      </p:graphicFrame>
      <p:sp>
        <p:nvSpPr>
          <p:cNvPr id="23" name="직사각형 22">
            <a:extLst>
              <a:ext uri="{FF2B5EF4-FFF2-40B4-BE49-F238E27FC236}">
                <a16:creationId xmlns:a16="http://schemas.microsoft.com/office/drawing/2014/main" id="{C08261EB-9C5F-44BB-BE5A-8D03B2A91362}"/>
              </a:ext>
            </a:extLst>
          </p:cNvPr>
          <p:cNvSpPr/>
          <p:nvPr/>
        </p:nvSpPr>
        <p:spPr>
          <a:xfrm>
            <a:off x="776540" y="3094678"/>
            <a:ext cx="6618831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* </a:t>
            </a:r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상기 일정은 평가원 시행계획 및 학원 학사일정에 따라 변경 및 조정될 수 있습니다</a:t>
            </a:r>
            <a:r>
              <a:rPr lang="en-US" altLang="ko-KR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.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30FCE13-7BCA-4D8F-B5E8-C5B9955A32E3}"/>
              </a:ext>
            </a:extLst>
          </p:cNvPr>
          <p:cNvSpPr/>
          <p:nvPr/>
        </p:nvSpPr>
        <p:spPr>
          <a:xfrm>
            <a:off x="770732" y="2345452"/>
            <a:ext cx="6630445" cy="370677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EBBF822-8976-49C1-A025-1D9CA9E1171A}"/>
              </a:ext>
            </a:extLst>
          </p:cNvPr>
          <p:cNvSpPr/>
          <p:nvPr/>
        </p:nvSpPr>
        <p:spPr>
          <a:xfrm>
            <a:off x="691069" y="2266989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25D65A7-C6E5-4F44-82F7-3D44F32B294E}"/>
              </a:ext>
            </a:extLst>
          </p:cNvPr>
          <p:cNvSpPr/>
          <p:nvPr/>
        </p:nvSpPr>
        <p:spPr>
          <a:xfrm>
            <a:off x="3128133" y="3616489"/>
            <a:ext cx="756000" cy="25200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0B7FD37-3645-48EA-87B7-0E81ED349B26}"/>
              </a:ext>
            </a:extLst>
          </p:cNvPr>
          <p:cNvSpPr/>
          <p:nvPr/>
        </p:nvSpPr>
        <p:spPr>
          <a:xfrm>
            <a:off x="3055982" y="3517430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3</a:t>
            </a:r>
            <a:endParaRPr lang="ko-KR" altLang="en-US" sz="1000" b="1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607D237-8C33-4AF7-AA83-062E03007EEC}"/>
              </a:ext>
            </a:extLst>
          </p:cNvPr>
          <p:cNvSpPr/>
          <p:nvPr/>
        </p:nvSpPr>
        <p:spPr>
          <a:xfrm>
            <a:off x="4448944" y="3068597"/>
            <a:ext cx="2958040" cy="25200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74C4A438-963E-489D-B029-3F0F63990F3C}"/>
              </a:ext>
            </a:extLst>
          </p:cNvPr>
          <p:cNvSpPr/>
          <p:nvPr/>
        </p:nvSpPr>
        <p:spPr>
          <a:xfrm>
            <a:off x="4376793" y="2969538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</a:t>
            </a:r>
            <a:endParaRPr lang="ko-KR" alt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34763442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2025 N</a:t>
            </a:r>
            <a:r>
              <a:rPr lang="ko-KR" altLang="en-US" b="0" dirty="0"/>
              <a:t>수 </a:t>
            </a:r>
            <a:r>
              <a:rPr lang="ko-KR" altLang="en-US" b="0" dirty="0" err="1"/>
              <a:t>정규반</a:t>
            </a:r>
            <a:r>
              <a:rPr lang="en-US" altLang="ko-KR" b="0" dirty="0"/>
              <a:t>(</a:t>
            </a:r>
            <a:r>
              <a:rPr lang="ko-KR" altLang="en-US" b="0" dirty="0"/>
              <a:t>강남 </a:t>
            </a:r>
            <a:r>
              <a:rPr lang="en-US" altLang="ko-KR" b="0" dirty="0"/>
              <a:t>PC)</a:t>
            </a:r>
            <a:endParaRPr lang="ko-KR" altLang="en-US" b="0" dirty="0"/>
          </a:p>
        </p:txBody>
      </p:sp>
      <p:graphicFrame>
        <p:nvGraphicFramePr>
          <p:cNvPr id="21" name="표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7455125"/>
              </p:ext>
            </p:extLst>
          </p:nvPr>
        </p:nvGraphicFramePr>
        <p:xfrm>
          <a:off x="8103684" y="218024"/>
          <a:ext cx="1800000" cy="14195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배너 노출 순서 </a:t>
                      </a:r>
                      <a:r>
                        <a:rPr lang="en-US" altLang="ko-KR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첫번째로 노출</a:t>
                      </a:r>
                      <a:endParaRPr lang="en-US" altLang="ko-KR" sz="9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43433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900" b="0" spc="-10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학원명</a:t>
                      </a: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반영</a:t>
                      </a:r>
                      <a:endParaRPr lang="en-US" altLang="ko-KR" sz="9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17560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문구 수정</a:t>
                      </a:r>
                      <a:endParaRPr lang="en-US" altLang="ko-KR" sz="9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428674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좌측</a:t>
                      </a:r>
                      <a:r>
                        <a:rPr lang="en-US" altLang="ko-KR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SS </a:t>
                      </a: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배너 노출 순서 </a:t>
                      </a:r>
                      <a:endParaRPr lang="en-US" altLang="ko-KR" sz="9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첫번째로 노출</a:t>
                      </a:r>
                      <a:endParaRPr lang="en-US" altLang="ko-KR" sz="9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3130309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5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문구 수정</a:t>
                      </a:r>
                      <a:endParaRPr lang="en-US" altLang="ko-KR" sz="9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91867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6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메뉴 노출 순서</a:t>
                      </a:r>
                      <a:endParaRPr lang="en-US" altLang="ko-KR" sz="9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[N</a:t>
                      </a: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수 </a:t>
                      </a:r>
                      <a:r>
                        <a:rPr lang="en-US" altLang="ko-KR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· </a:t>
                      </a: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고</a:t>
                      </a:r>
                      <a:r>
                        <a:rPr lang="en-US" altLang="ko-KR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3] </a:t>
                      </a: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목록 첫번째 로 노출</a:t>
                      </a:r>
                      <a:endParaRPr lang="en-US" altLang="ko-KR" sz="9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6403595"/>
                  </a:ext>
                </a:extLst>
              </a:tr>
            </a:tbl>
          </a:graphicData>
        </a:graphic>
      </p:graphicFrame>
      <p:pic>
        <p:nvPicPr>
          <p:cNvPr id="46" name="그림 45">
            <a:extLst>
              <a:ext uri="{FF2B5EF4-FFF2-40B4-BE49-F238E27FC236}">
                <a16:creationId xmlns:a16="http://schemas.microsoft.com/office/drawing/2014/main" id="{B14ADB80-F138-46DE-9CAA-35B38DC837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2952" y="3693308"/>
            <a:ext cx="1437342" cy="2484372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AA9F0C00-2B78-4D9B-A567-47DC02C183D2}"/>
              </a:ext>
            </a:extLst>
          </p:cNvPr>
          <p:cNvSpPr txBox="1"/>
          <p:nvPr/>
        </p:nvSpPr>
        <p:spPr>
          <a:xfrm>
            <a:off x="1641821" y="588769"/>
            <a:ext cx="117211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 err="1">
                <a:latin typeface="+mn-ea"/>
                <a:ea typeface="+mn-ea"/>
              </a:rPr>
              <a:t>학원별</a:t>
            </a:r>
            <a:r>
              <a:rPr lang="ko-KR" altLang="en-US" sz="1000" b="1" dirty="0">
                <a:latin typeface="+mn-ea"/>
                <a:ea typeface="+mn-ea"/>
              </a:rPr>
              <a:t> 메인 배너</a:t>
            </a:r>
            <a:endParaRPr lang="en-US" altLang="ko-KR" sz="1000" b="1" dirty="0">
              <a:solidFill>
                <a:srgbClr val="0000FF"/>
              </a:solidFill>
              <a:latin typeface="+mn-ea"/>
              <a:ea typeface="+mn-ea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88BCB472-5256-43C6-9652-1E3F5695CA7E}"/>
              </a:ext>
            </a:extLst>
          </p:cNvPr>
          <p:cNvSpPr/>
          <p:nvPr/>
        </p:nvSpPr>
        <p:spPr bwMode="auto">
          <a:xfrm>
            <a:off x="1641821" y="837307"/>
            <a:ext cx="5040000" cy="2484372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2800" b="1" spc="-10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BEF08BE6-CAA9-47C4-B9B2-E2B6861ED9C7}"/>
              </a:ext>
            </a:extLst>
          </p:cNvPr>
          <p:cNvSpPr/>
          <p:nvPr/>
        </p:nvSpPr>
        <p:spPr>
          <a:xfrm>
            <a:off x="5707483" y="845677"/>
            <a:ext cx="825800" cy="2585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lvl="0" algn="ctr">
              <a:lnSpc>
                <a:spcPct val="120000"/>
              </a:lnSpc>
              <a:spcBef>
                <a:spcPts val="0"/>
              </a:spcBef>
              <a:defRPr/>
            </a:pPr>
            <a:r>
              <a:rPr lang="en-US" altLang="ko-KR" sz="900" b="1" spc="-100" dirty="0">
                <a:latin typeface="+mn-ea"/>
                <a:ea typeface="+mn-ea"/>
              </a:rPr>
              <a:t>N</a:t>
            </a:r>
            <a:r>
              <a:rPr lang="ko-KR" altLang="en-US" sz="900" b="1" spc="-100" dirty="0">
                <a:latin typeface="+mn-ea"/>
                <a:ea typeface="+mn-ea"/>
              </a:rPr>
              <a:t>수</a:t>
            </a:r>
            <a:endParaRPr lang="en-US" altLang="ko-KR" sz="900" b="1" spc="-100" dirty="0">
              <a:latin typeface="+mn-ea"/>
              <a:ea typeface="+mn-ea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08E50FA-2A7F-449E-8F37-22C33AC16224}"/>
              </a:ext>
            </a:extLst>
          </p:cNvPr>
          <p:cNvSpPr/>
          <p:nvPr/>
        </p:nvSpPr>
        <p:spPr>
          <a:xfrm>
            <a:off x="1733280" y="1213080"/>
            <a:ext cx="178865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20000"/>
              </a:lnSpc>
              <a:spcBef>
                <a:spcPts val="0"/>
              </a:spcBef>
              <a:defRPr/>
            </a:pPr>
            <a:r>
              <a:rPr lang="ko-KR" altLang="en-US" sz="1000" spc="-100" dirty="0">
                <a:latin typeface="+mn-ea"/>
                <a:ea typeface="+mn-ea"/>
              </a:rPr>
              <a:t>단과 수업과 </a:t>
            </a:r>
            <a:r>
              <a:rPr lang="ko-KR" altLang="en-US" sz="1000" spc="-100" dirty="0" err="1">
                <a:latin typeface="+mn-ea"/>
                <a:ea typeface="+mn-ea"/>
              </a:rPr>
              <a:t>의무자습을</a:t>
            </a:r>
            <a:r>
              <a:rPr lang="ko-KR" altLang="en-US" sz="1000" spc="-100" dirty="0">
                <a:latin typeface="+mn-ea"/>
                <a:ea typeface="+mn-ea"/>
              </a:rPr>
              <a:t> 한방에</a:t>
            </a:r>
            <a:r>
              <a:rPr lang="en-US" altLang="ko-KR" sz="1000" spc="-100" dirty="0">
                <a:latin typeface="+mn-ea"/>
                <a:ea typeface="+mn-ea"/>
              </a:rPr>
              <a:t>!</a:t>
            </a: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6FCAAA3A-93EF-488A-9859-B80DE0FB7463}"/>
              </a:ext>
            </a:extLst>
          </p:cNvPr>
          <p:cNvSpPr/>
          <p:nvPr/>
        </p:nvSpPr>
        <p:spPr>
          <a:xfrm>
            <a:off x="1736310" y="1556792"/>
            <a:ext cx="4153984" cy="6250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20000"/>
              </a:lnSpc>
              <a:spcBef>
                <a:spcPts val="0"/>
              </a:spcBef>
              <a:defRPr/>
            </a:pPr>
            <a:r>
              <a:rPr lang="en-US" altLang="ko-KR" sz="3200" b="1" spc="-200" dirty="0">
                <a:latin typeface="+mn-ea"/>
                <a:ea typeface="+mn-ea"/>
              </a:rPr>
              <a:t>2025 </a:t>
            </a:r>
            <a:r>
              <a:rPr lang="en-US" altLang="ko-KR" sz="3200" b="1" spc="-200" dirty="0">
                <a:solidFill>
                  <a:srgbClr val="0070C0"/>
                </a:solidFill>
                <a:latin typeface="+mn-ea"/>
                <a:ea typeface="+mn-ea"/>
              </a:rPr>
              <a:t>N</a:t>
            </a:r>
            <a:r>
              <a:rPr lang="ko-KR" altLang="en-US" sz="3200" b="1" spc="-200" dirty="0">
                <a:solidFill>
                  <a:srgbClr val="0070C0"/>
                </a:solidFill>
                <a:latin typeface="+mn-ea"/>
                <a:ea typeface="+mn-ea"/>
              </a:rPr>
              <a:t>수 </a:t>
            </a:r>
            <a:r>
              <a:rPr lang="ko-KR" altLang="en-US" sz="3200" b="1" spc="-200" dirty="0" err="1">
                <a:solidFill>
                  <a:srgbClr val="0070C0"/>
                </a:solidFill>
                <a:latin typeface="+mn-ea"/>
                <a:ea typeface="+mn-ea"/>
              </a:rPr>
              <a:t>정규반</a:t>
            </a:r>
            <a:endParaRPr lang="ko-KR" altLang="en-US" sz="3200" b="1" spc="-200" dirty="0">
              <a:solidFill>
                <a:srgbClr val="0070C0"/>
              </a:solidFill>
              <a:latin typeface="+mn-ea"/>
              <a:ea typeface="+mn-ea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4DFFDCC2-7347-442C-BC51-848E5B7B3ECD}"/>
              </a:ext>
            </a:extLst>
          </p:cNvPr>
          <p:cNvSpPr/>
          <p:nvPr/>
        </p:nvSpPr>
        <p:spPr>
          <a:xfrm>
            <a:off x="1716638" y="2267778"/>
            <a:ext cx="2475358" cy="4247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20000"/>
              </a:lnSpc>
              <a:spcBef>
                <a:spcPts val="0"/>
              </a:spcBef>
              <a:defRPr/>
            </a:pPr>
            <a:r>
              <a:rPr lang="ko-KR" altLang="en-US" sz="900" spc="-100" dirty="0">
                <a:latin typeface="+mn-ea"/>
                <a:ea typeface="+mn-ea"/>
              </a:rPr>
              <a:t>최상위권이 집결하는 </a:t>
            </a:r>
            <a:r>
              <a:rPr lang="ko-KR" altLang="en-US" sz="900" spc="-100">
                <a:latin typeface="+mn-ea"/>
                <a:ea typeface="+mn-ea"/>
              </a:rPr>
              <a:t>러셀 강남에서 </a:t>
            </a:r>
            <a:r>
              <a:rPr lang="ko-KR" altLang="en-US" sz="900" spc="-100" dirty="0">
                <a:latin typeface="+mn-ea"/>
                <a:ea typeface="+mn-ea"/>
              </a:rPr>
              <a:t>경쟁하는 것이</a:t>
            </a:r>
          </a:p>
          <a:p>
            <a:pPr lvl="0">
              <a:lnSpc>
                <a:spcPct val="120000"/>
              </a:lnSpc>
              <a:spcBef>
                <a:spcPts val="0"/>
              </a:spcBef>
              <a:defRPr/>
            </a:pPr>
            <a:r>
              <a:rPr lang="ko-KR" altLang="en-US" sz="900" spc="-100" dirty="0">
                <a:latin typeface="+mn-ea"/>
                <a:ea typeface="+mn-ea"/>
              </a:rPr>
              <a:t>대입 성공의 경쟁력입니다</a:t>
            </a:r>
          </a:p>
        </p:txBody>
      </p:sp>
      <p:sp>
        <p:nvSpPr>
          <p:cNvPr id="53" name="모서리가 둥근 직사각형 17">
            <a:extLst>
              <a:ext uri="{FF2B5EF4-FFF2-40B4-BE49-F238E27FC236}">
                <a16:creationId xmlns:a16="http://schemas.microsoft.com/office/drawing/2014/main" id="{7770933F-5FC7-4034-B70E-9EE691E5920E}"/>
              </a:ext>
            </a:extLst>
          </p:cNvPr>
          <p:cNvSpPr/>
          <p:nvPr/>
        </p:nvSpPr>
        <p:spPr bwMode="auto">
          <a:xfrm>
            <a:off x="1733281" y="2861191"/>
            <a:ext cx="1852062" cy="28800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  <a:alpha val="90000"/>
            </a:schemeClr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1000" b="1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1000" b="1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000" b="1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12</a:t>
            </a:r>
            <a:r>
              <a:rPr lang="ko-KR" altLang="en-US" sz="1000" b="1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일</a:t>
            </a:r>
            <a:r>
              <a:rPr lang="en-US" altLang="ko-KR" sz="1000" b="1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000" b="1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월</a:t>
            </a:r>
            <a:r>
              <a:rPr lang="en-US" altLang="ko-KR" sz="1000" b="1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sz="1000" b="1" spc="-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개강ㅣ현재</a:t>
            </a:r>
            <a:r>
              <a:rPr lang="ko-KR" altLang="en-US" sz="1000" b="1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모집 중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973B94B-7C1A-47A1-AC8F-E25FABCCD081}"/>
              </a:ext>
            </a:extLst>
          </p:cNvPr>
          <p:cNvSpPr txBox="1"/>
          <p:nvPr/>
        </p:nvSpPr>
        <p:spPr>
          <a:xfrm>
            <a:off x="1641821" y="3470150"/>
            <a:ext cx="13612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 err="1">
                <a:latin typeface="+mn-ea"/>
                <a:ea typeface="+mn-ea"/>
              </a:rPr>
              <a:t>학원별</a:t>
            </a:r>
            <a:r>
              <a:rPr lang="ko-KR" altLang="en-US" sz="1000" b="1" dirty="0">
                <a:latin typeface="+mn-ea"/>
                <a:ea typeface="+mn-ea"/>
              </a:rPr>
              <a:t> 좌측</a:t>
            </a:r>
            <a:r>
              <a:rPr lang="en-US" altLang="ko-KR" sz="1000" b="1" dirty="0">
                <a:latin typeface="+mn-ea"/>
                <a:ea typeface="+mn-ea"/>
              </a:rPr>
              <a:t>SS </a:t>
            </a:r>
            <a:r>
              <a:rPr lang="ko-KR" altLang="en-US" sz="1000" b="1" dirty="0">
                <a:latin typeface="+mn-ea"/>
                <a:ea typeface="+mn-ea"/>
              </a:rPr>
              <a:t>배너 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61D36165-2021-4B75-9888-8B4305E6BF36}"/>
              </a:ext>
            </a:extLst>
          </p:cNvPr>
          <p:cNvSpPr/>
          <p:nvPr/>
        </p:nvSpPr>
        <p:spPr bwMode="auto">
          <a:xfrm>
            <a:off x="1641821" y="3716371"/>
            <a:ext cx="1085509" cy="1901708"/>
          </a:xfrm>
          <a:prstGeom prst="rect">
            <a:avLst/>
          </a:prstGeom>
          <a:noFill/>
          <a:ln w="317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2800" b="1" spc="-10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6" name="모서리가 둥근 직사각형 21">
            <a:extLst>
              <a:ext uri="{FF2B5EF4-FFF2-40B4-BE49-F238E27FC236}">
                <a16:creationId xmlns:a16="http://schemas.microsoft.com/office/drawing/2014/main" id="{6C23DD86-1D0E-48E7-9278-D956F96B48C0}"/>
              </a:ext>
            </a:extLst>
          </p:cNvPr>
          <p:cNvSpPr/>
          <p:nvPr/>
        </p:nvSpPr>
        <p:spPr bwMode="auto">
          <a:xfrm>
            <a:off x="1765214" y="3888978"/>
            <a:ext cx="898024" cy="202299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90000"/>
            </a:schemeClr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900" spc="-150" dirty="0">
                <a:solidFill>
                  <a:srgbClr val="000000"/>
                </a:solidFill>
                <a:latin typeface="+mn-ea"/>
                <a:ea typeface="+mn-ea"/>
              </a:rPr>
              <a:t>N</a:t>
            </a:r>
            <a:r>
              <a:rPr lang="ko-KR" altLang="en-US" sz="900" spc="-150" dirty="0">
                <a:solidFill>
                  <a:srgbClr val="000000"/>
                </a:solidFill>
                <a:latin typeface="+mn-ea"/>
                <a:ea typeface="+mn-ea"/>
              </a:rPr>
              <a:t>수</a:t>
            </a:r>
            <a:endParaRPr lang="en-US" altLang="ko-KR" sz="900" spc="-150" dirty="0">
              <a:solidFill>
                <a:srgbClr val="000000"/>
              </a:solidFill>
              <a:latin typeface="+mn-ea"/>
              <a:ea typeface="+mn-ea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B3B2D9-C887-493B-92FF-458831F7609F}"/>
              </a:ext>
            </a:extLst>
          </p:cNvPr>
          <p:cNvSpPr/>
          <p:nvPr/>
        </p:nvSpPr>
        <p:spPr bwMode="auto">
          <a:xfrm>
            <a:off x="1641821" y="5347293"/>
            <a:ext cx="1085509" cy="270785"/>
          </a:xfrm>
          <a:prstGeom prst="rect">
            <a:avLst/>
          </a:prstGeom>
          <a:noFill/>
          <a:ln w="317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900" b="1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900" b="1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900" b="1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12</a:t>
            </a:r>
            <a:r>
              <a:rPr lang="ko-KR" altLang="en-US" sz="900" b="1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일</a:t>
            </a:r>
            <a:r>
              <a:rPr lang="en-US" altLang="ko-KR" sz="900" b="1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b="1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월</a:t>
            </a:r>
            <a:r>
              <a:rPr lang="en-US" altLang="ko-KR" sz="900" b="1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sz="900" b="1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개강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14CC0C7-3D24-4B37-BC6D-29FCFAB492B5}"/>
              </a:ext>
            </a:extLst>
          </p:cNvPr>
          <p:cNvSpPr txBox="1"/>
          <p:nvPr/>
        </p:nvSpPr>
        <p:spPr>
          <a:xfrm>
            <a:off x="1650092" y="4149080"/>
            <a:ext cx="10772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spc="-100" dirty="0">
                <a:latin typeface="+mn-ea"/>
                <a:ea typeface="+mn-ea"/>
              </a:rPr>
              <a:t>2025</a:t>
            </a:r>
          </a:p>
          <a:p>
            <a:pPr algn="ctr"/>
            <a:r>
              <a:rPr lang="en-US" altLang="ko-KR" sz="1600" b="1" spc="-100" dirty="0">
                <a:solidFill>
                  <a:srgbClr val="0070C0"/>
                </a:solidFill>
                <a:latin typeface="+mn-ea"/>
                <a:ea typeface="+mn-ea"/>
              </a:rPr>
              <a:t>N</a:t>
            </a:r>
            <a:r>
              <a:rPr lang="ko-KR" altLang="en-US" sz="1600" b="1" spc="-100" dirty="0">
                <a:solidFill>
                  <a:srgbClr val="0070C0"/>
                </a:solidFill>
                <a:latin typeface="+mn-ea"/>
                <a:ea typeface="+mn-ea"/>
              </a:rPr>
              <a:t>수</a:t>
            </a:r>
            <a:endParaRPr lang="en-US" altLang="ko-KR" sz="1600" b="1" spc="-100" dirty="0">
              <a:solidFill>
                <a:srgbClr val="0070C0"/>
              </a:solidFill>
              <a:latin typeface="+mn-ea"/>
              <a:ea typeface="+mn-ea"/>
            </a:endParaRPr>
          </a:p>
          <a:p>
            <a:pPr algn="ctr"/>
            <a:r>
              <a:rPr lang="ko-KR" altLang="en-US" sz="1600" b="1" spc="-100" dirty="0" err="1">
                <a:solidFill>
                  <a:srgbClr val="0070C0"/>
                </a:solidFill>
                <a:latin typeface="+mn-ea"/>
                <a:ea typeface="+mn-ea"/>
              </a:rPr>
              <a:t>정규반</a:t>
            </a:r>
            <a:endParaRPr lang="ko-KR" altLang="en-US" sz="1600" b="1" spc="-100" dirty="0">
              <a:solidFill>
                <a:srgbClr val="0070C0"/>
              </a:solidFill>
              <a:latin typeface="+mn-ea"/>
              <a:ea typeface="+mn-ea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AD9EAB1-253A-4DF1-AF06-CE387DE28AC8}"/>
              </a:ext>
            </a:extLst>
          </p:cNvPr>
          <p:cNvSpPr txBox="1"/>
          <p:nvPr/>
        </p:nvSpPr>
        <p:spPr>
          <a:xfrm>
            <a:off x="1650092" y="4937451"/>
            <a:ext cx="1077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spc="-100" dirty="0">
                <a:latin typeface="+mn-ea"/>
                <a:ea typeface="+mn-ea"/>
              </a:rPr>
              <a:t>단과 수업과</a:t>
            </a:r>
            <a:endParaRPr lang="en-US" altLang="ko-KR" sz="900" spc="-100" dirty="0">
              <a:latin typeface="+mn-ea"/>
              <a:ea typeface="+mn-ea"/>
            </a:endParaRPr>
          </a:p>
          <a:p>
            <a:pPr algn="ctr"/>
            <a:r>
              <a:rPr lang="ko-KR" altLang="en-US" sz="900" spc="-100" dirty="0" err="1">
                <a:latin typeface="+mn-ea"/>
                <a:ea typeface="+mn-ea"/>
              </a:rPr>
              <a:t>의무자습을</a:t>
            </a:r>
            <a:r>
              <a:rPr lang="ko-KR" altLang="en-US" sz="900" spc="-100" dirty="0">
                <a:latin typeface="+mn-ea"/>
                <a:ea typeface="+mn-ea"/>
              </a:rPr>
              <a:t> 한방에</a:t>
            </a:r>
            <a:r>
              <a:rPr lang="en-US" altLang="ko-KR" sz="900" spc="-100" dirty="0">
                <a:latin typeface="+mn-ea"/>
                <a:ea typeface="+mn-ea"/>
              </a:rPr>
              <a:t>!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69A25CE7-6C44-4D6B-9AD5-F109B13E564A}"/>
              </a:ext>
            </a:extLst>
          </p:cNvPr>
          <p:cNvSpPr/>
          <p:nvPr/>
        </p:nvSpPr>
        <p:spPr>
          <a:xfrm>
            <a:off x="2776975" y="2294995"/>
            <a:ext cx="468000" cy="18000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155542C1-22AB-40E1-9AE2-A9BA1F029779}"/>
              </a:ext>
            </a:extLst>
          </p:cNvPr>
          <p:cNvSpPr/>
          <p:nvPr/>
        </p:nvSpPr>
        <p:spPr>
          <a:xfrm>
            <a:off x="2704824" y="2195936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</a:t>
            </a:r>
            <a:endParaRPr lang="ko-KR" altLang="en-US" sz="1000" b="1" dirty="0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5983E9AB-E4C9-4123-B3C9-E544E57669E4}"/>
              </a:ext>
            </a:extLst>
          </p:cNvPr>
          <p:cNvSpPr/>
          <p:nvPr/>
        </p:nvSpPr>
        <p:spPr>
          <a:xfrm>
            <a:off x="1733279" y="2866552"/>
            <a:ext cx="1852064" cy="27689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7E49FD0D-4EE7-4252-9FE9-92EECDD2683F}"/>
              </a:ext>
            </a:extLst>
          </p:cNvPr>
          <p:cNvSpPr/>
          <p:nvPr/>
        </p:nvSpPr>
        <p:spPr>
          <a:xfrm>
            <a:off x="1661129" y="2767493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3</a:t>
            </a:r>
            <a:endParaRPr lang="ko-KR" altLang="en-US" sz="1000" b="1" dirty="0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A9C4CC51-0A79-4ED1-B004-71941AAD995B}"/>
              </a:ext>
            </a:extLst>
          </p:cNvPr>
          <p:cNvSpPr/>
          <p:nvPr/>
        </p:nvSpPr>
        <p:spPr>
          <a:xfrm>
            <a:off x="1641821" y="5346598"/>
            <a:ext cx="1085508" cy="270273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0E2C22E0-ACED-4A5B-B41A-6C74A54CC09A}"/>
              </a:ext>
            </a:extLst>
          </p:cNvPr>
          <p:cNvSpPr/>
          <p:nvPr/>
        </p:nvSpPr>
        <p:spPr>
          <a:xfrm>
            <a:off x="1569670" y="5247540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5</a:t>
            </a:r>
            <a:endParaRPr lang="ko-KR" altLang="en-US" sz="1000" b="1" dirty="0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37193BF4-409B-43C0-9B8D-79EFA865D74A}"/>
              </a:ext>
            </a:extLst>
          </p:cNvPr>
          <p:cNvSpPr/>
          <p:nvPr/>
        </p:nvSpPr>
        <p:spPr>
          <a:xfrm>
            <a:off x="1584671" y="768126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/>
              <a:t>1</a:t>
            </a:r>
            <a:endParaRPr lang="ko-KR" altLang="en-US" sz="1000" b="1" dirty="0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BC4DAD96-7382-45BA-A597-69C821D52EE6}"/>
              </a:ext>
            </a:extLst>
          </p:cNvPr>
          <p:cNvSpPr/>
          <p:nvPr/>
        </p:nvSpPr>
        <p:spPr>
          <a:xfrm>
            <a:off x="1584671" y="3646827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4</a:t>
            </a:r>
            <a:endParaRPr lang="ko-KR" altLang="en-US" sz="1000" b="1" dirty="0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DC0F4464-E74C-4EBD-9E7B-7138BC0A7616}"/>
              </a:ext>
            </a:extLst>
          </p:cNvPr>
          <p:cNvSpPr/>
          <p:nvPr/>
        </p:nvSpPr>
        <p:spPr>
          <a:xfrm>
            <a:off x="4521447" y="4598887"/>
            <a:ext cx="1080120" cy="553153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5686CFD3-27A8-432F-A76D-5357CC9CB5AE}"/>
              </a:ext>
            </a:extLst>
          </p:cNvPr>
          <p:cNvSpPr/>
          <p:nvPr/>
        </p:nvSpPr>
        <p:spPr>
          <a:xfrm>
            <a:off x="4463731" y="4514825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6</a:t>
            </a:r>
            <a:endParaRPr lang="ko-KR" alt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2771427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2025 N</a:t>
            </a:r>
            <a:r>
              <a:rPr lang="ko-KR" altLang="en-US" b="0" dirty="0"/>
              <a:t>수 </a:t>
            </a:r>
            <a:r>
              <a:rPr lang="ko-KR" altLang="en-US" b="0" dirty="0" err="1"/>
              <a:t>정규반</a:t>
            </a:r>
            <a:r>
              <a:rPr lang="en-US" altLang="ko-KR" b="0" dirty="0"/>
              <a:t>(</a:t>
            </a:r>
            <a:r>
              <a:rPr lang="ko-KR" altLang="en-US" b="0" dirty="0"/>
              <a:t>강남 </a:t>
            </a:r>
            <a:r>
              <a:rPr lang="en-US" altLang="ko-KR" b="0" dirty="0"/>
              <a:t>MO)</a:t>
            </a:r>
            <a:endParaRPr lang="ko-KR" altLang="en-US" b="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F5C9BBD-AFAC-49B1-BC14-38F2A1051493}"/>
              </a:ext>
            </a:extLst>
          </p:cNvPr>
          <p:cNvSpPr txBox="1"/>
          <p:nvPr/>
        </p:nvSpPr>
        <p:spPr>
          <a:xfrm>
            <a:off x="1481920" y="1330646"/>
            <a:ext cx="2148729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1" spc="-150" dirty="0" err="1">
                <a:latin typeface="+mn-ea"/>
                <a:ea typeface="+mn-ea"/>
              </a:rPr>
              <a:t>바른공부</a:t>
            </a:r>
            <a:r>
              <a:rPr lang="ko-KR" altLang="en-US" sz="1800" b="1" spc="-150" dirty="0">
                <a:latin typeface="+mn-ea"/>
                <a:ea typeface="+mn-ea"/>
              </a:rPr>
              <a:t> </a:t>
            </a:r>
            <a:r>
              <a:rPr lang="ko-KR" altLang="en-US" sz="1800" b="1" spc="-150" dirty="0" err="1">
                <a:latin typeface="+mn-ea"/>
                <a:ea typeface="+mn-ea"/>
              </a:rPr>
              <a:t>자습전용관</a:t>
            </a:r>
            <a:endParaRPr lang="en-US" altLang="ko-KR" sz="1800" b="1" spc="-150" dirty="0">
              <a:latin typeface="+mn-ea"/>
              <a:ea typeface="+mn-ea"/>
            </a:endParaRPr>
          </a:p>
          <a:p>
            <a:pPr algn="ctr"/>
            <a:r>
              <a:rPr lang="en-US" altLang="ko-KR" sz="2800" b="1" spc="-150" dirty="0">
                <a:latin typeface="+mn-ea"/>
                <a:ea typeface="+mn-ea"/>
              </a:rPr>
              <a:t>N</a:t>
            </a:r>
            <a:r>
              <a:rPr lang="ko-KR" altLang="en-US" sz="2800" b="1" spc="-150" dirty="0">
                <a:latin typeface="+mn-ea"/>
                <a:ea typeface="+mn-ea"/>
              </a:rPr>
              <a:t>수 </a:t>
            </a:r>
            <a:r>
              <a:rPr lang="ko-KR" altLang="en-US" sz="2800" b="1" spc="-150" dirty="0" err="1">
                <a:latin typeface="+mn-ea"/>
                <a:ea typeface="+mn-ea"/>
              </a:rPr>
              <a:t>정규반</a:t>
            </a:r>
            <a:endParaRPr lang="ko-KR" altLang="en-US" sz="2800" b="1" spc="-150" dirty="0">
              <a:latin typeface="+mn-ea"/>
              <a:ea typeface="+mn-ea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F8A0372-2F5F-4F5C-B861-107DF6839D18}"/>
              </a:ext>
            </a:extLst>
          </p:cNvPr>
          <p:cNvSpPr txBox="1"/>
          <p:nvPr/>
        </p:nvSpPr>
        <p:spPr>
          <a:xfrm>
            <a:off x="1253966" y="1003284"/>
            <a:ext cx="264333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pc="-150" dirty="0">
                <a:latin typeface="+mn-ea"/>
                <a:ea typeface="+mn-ea"/>
              </a:rPr>
              <a:t>단과 수업과 의무자습을 한방에</a:t>
            </a:r>
            <a:r>
              <a:rPr lang="en-US" altLang="ko-KR" spc="-150" dirty="0">
                <a:latin typeface="+mn-ea"/>
                <a:ea typeface="+mn-ea"/>
              </a:rPr>
              <a:t>!</a:t>
            </a:r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8FDE43BA-2606-4A2E-A62D-99E3834A37AD}"/>
              </a:ext>
            </a:extLst>
          </p:cNvPr>
          <p:cNvSpPr/>
          <p:nvPr/>
        </p:nvSpPr>
        <p:spPr bwMode="auto">
          <a:xfrm>
            <a:off x="1079870" y="993250"/>
            <a:ext cx="562723" cy="56295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400" b="1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2025</a:t>
            </a:r>
            <a:endParaRPr lang="ko-KR" altLang="en-US" sz="1400" b="1" spc="-1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9DB67D3-2E8F-4EEA-AF33-B6BE6E6F877C}"/>
              </a:ext>
            </a:extLst>
          </p:cNvPr>
          <p:cNvSpPr/>
          <p:nvPr/>
        </p:nvSpPr>
        <p:spPr>
          <a:xfrm>
            <a:off x="1049996" y="624705"/>
            <a:ext cx="3012579" cy="5998706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700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6588D6F-0C07-42FD-AC1C-A3097341C7D1}"/>
              </a:ext>
            </a:extLst>
          </p:cNvPr>
          <p:cNvSpPr/>
          <p:nvPr/>
        </p:nvSpPr>
        <p:spPr>
          <a:xfrm>
            <a:off x="1069342" y="661545"/>
            <a:ext cx="301258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spc="-150" dirty="0">
                <a:solidFill>
                  <a:prstClr val="black"/>
                </a:solidFill>
                <a:latin typeface="맑은 고딕"/>
                <a:ea typeface="맑은 고딕"/>
                <a:cs typeface="Segoe UI" panose="020B0502040204020203" pitchFamily="34" charset="0"/>
              </a:rPr>
              <a:t>2025 N</a:t>
            </a:r>
            <a:r>
              <a:rPr lang="ko-KR" altLang="en-US" sz="1000" spc="-150" dirty="0">
                <a:solidFill>
                  <a:prstClr val="black"/>
                </a:solidFill>
                <a:latin typeface="맑은 고딕"/>
                <a:ea typeface="맑은 고딕"/>
                <a:cs typeface="Segoe UI" panose="020B0502040204020203" pitchFamily="34" charset="0"/>
              </a:rPr>
              <a:t>수 </a:t>
            </a:r>
            <a:r>
              <a:rPr lang="ko-KR" altLang="en-US" sz="1000" spc="-150" dirty="0" err="1">
                <a:solidFill>
                  <a:prstClr val="black"/>
                </a:solidFill>
                <a:latin typeface="맑은 고딕"/>
                <a:ea typeface="맑은 고딕"/>
                <a:cs typeface="Segoe UI" panose="020B0502040204020203" pitchFamily="34" charset="0"/>
              </a:rPr>
              <a:t>정규반</a:t>
            </a:r>
            <a:endParaRPr lang="en-US" altLang="ko-KR" sz="1000" spc="-150" dirty="0">
              <a:solidFill>
                <a:prstClr val="black"/>
              </a:solidFill>
              <a:latin typeface="맑은 고딕"/>
              <a:ea typeface="맑은 고딕"/>
              <a:cs typeface="Segoe UI" panose="020B0502040204020203" pitchFamily="34" charset="0"/>
            </a:endParaRPr>
          </a:p>
        </p:txBody>
      </p:sp>
      <p:pic>
        <p:nvPicPr>
          <p:cNvPr id="23" name="Picture 2" descr="http://russeldata.megastudy.net/campus/images/russel/m_russel/common/page_prev.jpg">
            <a:extLst>
              <a:ext uri="{FF2B5EF4-FFF2-40B4-BE49-F238E27FC236}">
                <a16:creationId xmlns:a16="http://schemas.microsoft.com/office/drawing/2014/main" id="{E40A7810-6824-482A-9D41-D5E7D84798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3996" y="714682"/>
            <a:ext cx="151236" cy="141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A1D95D13-00CF-4359-9572-68D0D55A8C5C}"/>
              </a:ext>
            </a:extLst>
          </p:cNvPr>
          <p:cNvCxnSpPr/>
          <p:nvPr/>
        </p:nvCxnSpPr>
        <p:spPr>
          <a:xfrm>
            <a:off x="1085131" y="938314"/>
            <a:ext cx="295776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2512603B-45C0-455A-94A3-24B0376FE771}"/>
              </a:ext>
            </a:extLst>
          </p:cNvPr>
          <p:cNvGrpSpPr/>
          <p:nvPr/>
        </p:nvGrpSpPr>
        <p:grpSpPr>
          <a:xfrm>
            <a:off x="1538041" y="2675148"/>
            <a:ext cx="2027616" cy="513797"/>
            <a:chOff x="2993425" y="3861048"/>
            <a:chExt cx="2027616" cy="665869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51D79E51-FB4F-4CC4-8E7B-D57ECF039A08}"/>
                </a:ext>
              </a:extLst>
            </p:cNvPr>
            <p:cNvGrpSpPr/>
            <p:nvPr/>
          </p:nvGrpSpPr>
          <p:grpSpPr>
            <a:xfrm>
              <a:off x="2993425" y="4227764"/>
              <a:ext cx="1410076" cy="299153"/>
              <a:chOff x="-246935" y="4515796"/>
              <a:chExt cx="1410076" cy="299153"/>
            </a:xfrm>
          </p:grpSpPr>
          <p:sp>
            <p:nvSpPr>
              <p:cNvPr id="29" name="모서리가 둥근 직사각형 31">
                <a:extLst>
                  <a:ext uri="{FF2B5EF4-FFF2-40B4-BE49-F238E27FC236}">
                    <a16:creationId xmlns:a16="http://schemas.microsoft.com/office/drawing/2014/main" id="{D1F7C9DC-F613-473C-AD52-461DFA78A939}"/>
                  </a:ext>
                </a:extLst>
              </p:cNvPr>
              <p:cNvSpPr/>
              <p:nvPr/>
            </p:nvSpPr>
            <p:spPr bwMode="auto">
              <a:xfrm>
                <a:off x="-246935" y="4515796"/>
                <a:ext cx="720080" cy="28803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65000"/>
                  <a:alpha val="90000"/>
                </a:schemeClr>
              </a:solidFill>
              <a:ln w="2857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ko-KR" altLang="en-US" sz="900" b="1" spc="-100" dirty="0">
                    <a:solidFill>
                      <a:schemeClr val="bg1"/>
                    </a:solidFill>
                    <a:latin typeface="+mn-ea"/>
                    <a:ea typeface="+mn-ea"/>
                  </a:rPr>
                  <a:t>접수 방법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A01949B-ACB1-4ACC-95D6-1923649638ED}"/>
                  </a:ext>
                </a:extLst>
              </p:cNvPr>
              <p:cNvSpPr txBox="1"/>
              <p:nvPr/>
            </p:nvSpPr>
            <p:spPr>
              <a:xfrm>
                <a:off x="476735" y="4515796"/>
                <a:ext cx="686406" cy="2991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/>
                <a:r>
                  <a:rPr lang="ko-KR" altLang="en-US" sz="900" spc="-150" dirty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온라인 접수</a:t>
                </a:r>
              </a:p>
            </p:txBody>
          </p:sp>
        </p:grpSp>
        <p:sp>
          <p:nvSpPr>
            <p:cNvPr id="27" name="모서리가 둥근 직사각형 26">
              <a:extLst>
                <a:ext uri="{FF2B5EF4-FFF2-40B4-BE49-F238E27FC236}">
                  <a16:creationId xmlns:a16="http://schemas.microsoft.com/office/drawing/2014/main" id="{4EC0E482-FA33-40BA-BA8D-1F782DF38DE3}"/>
                </a:ext>
              </a:extLst>
            </p:cNvPr>
            <p:cNvSpPr/>
            <p:nvPr/>
          </p:nvSpPr>
          <p:spPr bwMode="auto">
            <a:xfrm>
              <a:off x="2997015" y="3861048"/>
              <a:ext cx="720080" cy="28803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65000"/>
                <a:alpha val="90000"/>
              </a:schemeClr>
            </a:solidFill>
            <a:ln w="285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900" b="1" spc="-100" dirty="0">
                  <a:solidFill>
                    <a:schemeClr val="bg1"/>
                  </a:solidFill>
                  <a:latin typeface="+mn-ea"/>
                  <a:ea typeface="+mn-ea"/>
                </a:rPr>
                <a:t>개강일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F62D8A7-241A-48D8-BBF1-39AEE72EE44C}"/>
                </a:ext>
              </a:extLst>
            </p:cNvPr>
            <p:cNvSpPr txBox="1"/>
            <p:nvPr/>
          </p:nvSpPr>
          <p:spPr>
            <a:xfrm>
              <a:off x="3720685" y="3861048"/>
              <a:ext cx="1300356" cy="2991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-150" dirty="0">
                  <a:latin typeface="+mn-ea"/>
                  <a:ea typeface="+mn-ea"/>
                </a:rPr>
                <a:t>2</a:t>
              </a:r>
              <a:r>
                <a:rPr lang="ko-KR" altLang="en-US" sz="900" spc="-150" dirty="0">
                  <a:latin typeface="+mn-ea"/>
                  <a:ea typeface="+mn-ea"/>
                </a:rPr>
                <a:t>월 </a:t>
              </a:r>
              <a:r>
                <a:rPr lang="en-US" altLang="ko-KR" sz="900" spc="-150" dirty="0">
                  <a:latin typeface="+mn-ea"/>
                  <a:ea typeface="+mn-ea"/>
                </a:rPr>
                <a:t>12</a:t>
              </a:r>
              <a:r>
                <a:rPr lang="ko-KR" altLang="en-US" sz="900" spc="-150" dirty="0">
                  <a:latin typeface="+mn-ea"/>
                  <a:ea typeface="+mn-ea"/>
                </a:rPr>
                <a:t>일</a:t>
              </a:r>
              <a:r>
                <a:rPr lang="en-US" altLang="ko-KR" sz="900" spc="-150" dirty="0">
                  <a:latin typeface="+mn-ea"/>
                  <a:ea typeface="+mn-ea"/>
                </a:rPr>
                <a:t>(</a:t>
              </a:r>
              <a:r>
                <a:rPr lang="ko-KR" altLang="en-US" sz="900" spc="-150" dirty="0">
                  <a:latin typeface="+mn-ea"/>
                  <a:ea typeface="+mn-ea"/>
                </a:rPr>
                <a:t>월</a:t>
              </a:r>
              <a:r>
                <a:rPr lang="en-US" altLang="ko-KR" sz="900" spc="-150" dirty="0">
                  <a:latin typeface="+mn-ea"/>
                  <a:ea typeface="+mn-ea"/>
                </a:rPr>
                <a:t>)</a:t>
              </a:r>
              <a:r>
                <a:rPr lang="ko-KR" altLang="en-US" sz="900" spc="-150" dirty="0">
                  <a:latin typeface="+mn-ea"/>
                  <a:ea typeface="+mn-ea"/>
                </a:rPr>
                <a:t>부터  순차 입학</a:t>
              </a: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03D71CF3-25DD-4843-808E-BAB6C1D0D9B4}"/>
              </a:ext>
            </a:extLst>
          </p:cNvPr>
          <p:cNvGrpSpPr/>
          <p:nvPr/>
        </p:nvGrpSpPr>
        <p:grpSpPr>
          <a:xfrm>
            <a:off x="1069342" y="3666062"/>
            <a:ext cx="2957766" cy="490075"/>
            <a:chOff x="303685" y="4804535"/>
            <a:chExt cx="7560000" cy="490075"/>
          </a:xfrm>
        </p:grpSpPr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18C5EEEB-AAF9-441C-893C-3EFDD74E60EF}"/>
                </a:ext>
              </a:extLst>
            </p:cNvPr>
            <p:cNvSpPr/>
            <p:nvPr/>
          </p:nvSpPr>
          <p:spPr bwMode="auto">
            <a:xfrm>
              <a:off x="303685" y="4804535"/>
              <a:ext cx="2520000" cy="490075"/>
            </a:xfrm>
            <a:prstGeom prst="rect">
              <a:avLst/>
            </a:prstGeom>
            <a:solidFill>
              <a:srgbClr val="414141"/>
            </a:solidFill>
            <a:ln w="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0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000" b="1" spc="-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러셀 강남</a:t>
              </a:r>
              <a:endParaRPr lang="en-US" altLang="ko-KR" sz="1000" b="1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1000" b="1" spc="-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모집요강</a:t>
              </a:r>
              <a:endParaRPr lang="en-US" altLang="ko-KR" sz="1000" b="1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445D6F40-776B-4741-856D-FF3E308E64E7}"/>
                </a:ext>
              </a:extLst>
            </p:cNvPr>
            <p:cNvSpPr/>
            <p:nvPr/>
          </p:nvSpPr>
          <p:spPr bwMode="auto">
            <a:xfrm>
              <a:off x="5343685" y="4804535"/>
              <a:ext cx="2520000" cy="49007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ko-KR" altLang="en-US" sz="10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수능에 최적화된</a:t>
              </a:r>
              <a:endParaRPr lang="en-US" altLang="ko-KR" sz="1000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ko-KR" altLang="en-US" sz="10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시스템</a:t>
              </a:r>
              <a:endParaRPr lang="en-US" altLang="ko-KR" sz="1000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6BA7D23F-A34C-4B6D-99A8-461779021BA2}"/>
                </a:ext>
              </a:extLst>
            </p:cNvPr>
            <p:cNvSpPr/>
            <p:nvPr/>
          </p:nvSpPr>
          <p:spPr bwMode="auto">
            <a:xfrm>
              <a:off x="2823685" y="4804535"/>
              <a:ext cx="2520000" cy="49007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10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최상위권 집결</a:t>
              </a:r>
              <a:r>
                <a:rPr lang="en-US" altLang="ko-KR" sz="10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,</a:t>
              </a:r>
            </a:p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10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러셀 강남</a:t>
              </a:r>
              <a:endParaRPr lang="en-US" altLang="ko-KR" sz="1000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50" name="Fill">
            <a:extLst>
              <a:ext uri="{FF2B5EF4-FFF2-40B4-BE49-F238E27FC236}">
                <a16:creationId xmlns:a16="http://schemas.microsoft.com/office/drawing/2014/main" id="{AAD659C4-6E83-4B78-B373-D4979E946157}"/>
              </a:ext>
            </a:extLst>
          </p:cNvPr>
          <p:cNvSpPr>
            <a:spLocks/>
          </p:cNvSpPr>
          <p:nvPr/>
        </p:nvSpPr>
        <p:spPr bwMode="auto">
          <a:xfrm rot="5400000">
            <a:off x="2444966" y="5619109"/>
            <a:ext cx="177791" cy="2000571"/>
          </a:xfrm>
          <a:custGeom>
            <a:avLst/>
            <a:gdLst>
              <a:gd name="T0" fmla="*/ 74 w 151"/>
              <a:gd name="T1" fmla="*/ 588 h 588"/>
              <a:gd name="T2" fmla="*/ 151 w 151"/>
              <a:gd name="T3" fmla="*/ 518 h 588"/>
              <a:gd name="T4" fmla="*/ 74 w 151"/>
              <a:gd name="T5" fmla="*/ 441 h 588"/>
              <a:gd name="T6" fmla="*/ 151 w 151"/>
              <a:gd name="T7" fmla="*/ 375 h 588"/>
              <a:gd name="T8" fmla="*/ 74 w 151"/>
              <a:gd name="T9" fmla="*/ 294 h 588"/>
              <a:gd name="T10" fmla="*/ 151 w 151"/>
              <a:gd name="T11" fmla="*/ 231 h 588"/>
              <a:gd name="T12" fmla="*/ 74 w 151"/>
              <a:gd name="T13" fmla="*/ 147 h 588"/>
              <a:gd name="T14" fmla="*/ 151 w 151"/>
              <a:gd name="T15" fmla="*/ 88 h 588"/>
              <a:gd name="T16" fmla="*/ 74 w 151"/>
              <a:gd name="T17" fmla="*/ 0 h 588"/>
              <a:gd name="T18" fmla="*/ 0 w 151"/>
              <a:gd name="T19" fmla="*/ 0 h 588"/>
              <a:gd name="T20" fmla="*/ 78 w 151"/>
              <a:gd name="T21" fmla="*/ 88 h 588"/>
              <a:gd name="T22" fmla="*/ 0 w 151"/>
              <a:gd name="T23" fmla="*/ 147 h 588"/>
              <a:gd name="T24" fmla="*/ 78 w 151"/>
              <a:gd name="T25" fmla="*/ 231 h 588"/>
              <a:gd name="T26" fmla="*/ 0 w 151"/>
              <a:gd name="T27" fmla="*/ 294 h 588"/>
              <a:gd name="T28" fmla="*/ 78 w 151"/>
              <a:gd name="T29" fmla="*/ 375 h 588"/>
              <a:gd name="T30" fmla="*/ 0 w 151"/>
              <a:gd name="T31" fmla="*/ 441 h 588"/>
              <a:gd name="T32" fmla="*/ 78 w 151"/>
              <a:gd name="T33" fmla="*/ 518 h 588"/>
              <a:gd name="T34" fmla="*/ 0 w 151"/>
              <a:gd name="T35" fmla="*/ 588 h 588"/>
              <a:gd name="T36" fmla="*/ 74 w 151"/>
              <a:gd name="T37" fmla="*/ 588 h 5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51" h="588">
                <a:moveTo>
                  <a:pt x="74" y="588"/>
                </a:moveTo>
                <a:lnTo>
                  <a:pt x="151" y="518"/>
                </a:lnTo>
                <a:lnTo>
                  <a:pt x="74" y="441"/>
                </a:lnTo>
                <a:lnTo>
                  <a:pt x="151" y="375"/>
                </a:lnTo>
                <a:lnTo>
                  <a:pt x="74" y="294"/>
                </a:lnTo>
                <a:lnTo>
                  <a:pt x="151" y="231"/>
                </a:lnTo>
                <a:lnTo>
                  <a:pt x="74" y="147"/>
                </a:lnTo>
                <a:lnTo>
                  <a:pt x="151" y="88"/>
                </a:lnTo>
                <a:lnTo>
                  <a:pt x="74" y="0"/>
                </a:lnTo>
                <a:lnTo>
                  <a:pt x="0" y="0"/>
                </a:lnTo>
                <a:lnTo>
                  <a:pt x="78" y="88"/>
                </a:lnTo>
                <a:lnTo>
                  <a:pt x="0" y="147"/>
                </a:lnTo>
                <a:lnTo>
                  <a:pt x="78" y="231"/>
                </a:lnTo>
                <a:lnTo>
                  <a:pt x="0" y="294"/>
                </a:lnTo>
                <a:lnTo>
                  <a:pt x="78" y="375"/>
                </a:lnTo>
                <a:lnTo>
                  <a:pt x="0" y="441"/>
                </a:lnTo>
                <a:lnTo>
                  <a:pt x="78" y="518"/>
                </a:lnTo>
                <a:lnTo>
                  <a:pt x="0" y="588"/>
                </a:lnTo>
                <a:lnTo>
                  <a:pt x="74" y="588"/>
                </a:lnTo>
                <a:close/>
              </a:path>
            </a:pathLst>
          </a:cu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050" dirty="0">
              <a:solidFill>
                <a:prstClr val="black">
                  <a:lumMod val="50000"/>
                  <a:lumOff val="50000"/>
                </a:prstClr>
              </a:solidFill>
              <a:cs typeface="Segoe UI" panose="020B0502040204020203" pitchFamily="34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0A252BA7-6CD3-4FEF-8DEF-29F6D1C33411}"/>
              </a:ext>
            </a:extLst>
          </p:cNvPr>
          <p:cNvSpPr/>
          <p:nvPr/>
        </p:nvSpPr>
        <p:spPr>
          <a:xfrm>
            <a:off x="4232920" y="620688"/>
            <a:ext cx="3012579" cy="5149659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700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8" name="Fill">
            <a:extLst>
              <a:ext uri="{FF2B5EF4-FFF2-40B4-BE49-F238E27FC236}">
                <a16:creationId xmlns:a16="http://schemas.microsoft.com/office/drawing/2014/main" id="{71487D39-D575-4D62-BC61-911B74ED14BB}"/>
              </a:ext>
            </a:extLst>
          </p:cNvPr>
          <p:cNvSpPr>
            <a:spLocks/>
          </p:cNvSpPr>
          <p:nvPr/>
        </p:nvSpPr>
        <p:spPr bwMode="auto">
          <a:xfrm rot="5400000">
            <a:off x="5645174" y="4767959"/>
            <a:ext cx="177791" cy="2000571"/>
          </a:xfrm>
          <a:custGeom>
            <a:avLst/>
            <a:gdLst>
              <a:gd name="T0" fmla="*/ 74 w 151"/>
              <a:gd name="T1" fmla="*/ 588 h 588"/>
              <a:gd name="T2" fmla="*/ 151 w 151"/>
              <a:gd name="T3" fmla="*/ 518 h 588"/>
              <a:gd name="T4" fmla="*/ 74 w 151"/>
              <a:gd name="T5" fmla="*/ 441 h 588"/>
              <a:gd name="T6" fmla="*/ 151 w 151"/>
              <a:gd name="T7" fmla="*/ 375 h 588"/>
              <a:gd name="T8" fmla="*/ 74 w 151"/>
              <a:gd name="T9" fmla="*/ 294 h 588"/>
              <a:gd name="T10" fmla="*/ 151 w 151"/>
              <a:gd name="T11" fmla="*/ 231 h 588"/>
              <a:gd name="T12" fmla="*/ 74 w 151"/>
              <a:gd name="T13" fmla="*/ 147 h 588"/>
              <a:gd name="T14" fmla="*/ 151 w 151"/>
              <a:gd name="T15" fmla="*/ 88 h 588"/>
              <a:gd name="T16" fmla="*/ 74 w 151"/>
              <a:gd name="T17" fmla="*/ 0 h 588"/>
              <a:gd name="T18" fmla="*/ 0 w 151"/>
              <a:gd name="T19" fmla="*/ 0 h 588"/>
              <a:gd name="T20" fmla="*/ 78 w 151"/>
              <a:gd name="T21" fmla="*/ 88 h 588"/>
              <a:gd name="T22" fmla="*/ 0 w 151"/>
              <a:gd name="T23" fmla="*/ 147 h 588"/>
              <a:gd name="T24" fmla="*/ 78 w 151"/>
              <a:gd name="T25" fmla="*/ 231 h 588"/>
              <a:gd name="T26" fmla="*/ 0 w 151"/>
              <a:gd name="T27" fmla="*/ 294 h 588"/>
              <a:gd name="T28" fmla="*/ 78 w 151"/>
              <a:gd name="T29" fmla="*/ 375 h 588"/>
              <a:gd name="T30" fmla="*/ 0 w 151"/>
              <a:gd name="T31" fmla="*/ 441 h 588"/>
              <a:gd name="T32" fmla="*/ 78 w 151"/>
              <a:gd name="T33" fmla="*/ 518 h 588"/>
              <a:gd name="T34" fmla="*/ 0 w 151"/>
              <a:gd name="T35" fmla="*/ 588 h 588"/>
              <a:gd name="T36" fmla="*/ 74 w 151"/>
              <a:gd name="T37" fmla="*/ 588 h 5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51" h="588">
                <a:moveTo>
                  <a:pt x="74" y="588"/>
                </a:moveTo>
                <a:lnTo>
                  <a:pt x="151" y="518"/>
                </a:lnTo>
                <a:lnTo>
                  <a:pt x="74" y="441"/>
                </a:lnTo>
                <a:lnTo>
                  <a:pt x="151" y="375"/>
                </a:lnTo>
                <a:lnTo>
                  <a:pt x="74" y="294"/>
                </a:lnTo>
                <a:lnTo>
                  <a:pt x="151" y="231"/>
                </a:lnTo>
                <a:lnTo>
                  <a:pt x="74" y="147"/>
                </a:lnTo>
                <a:lnTo>
                  <a:pt x="151" y="88"/>
                </a:lnTo>
                <a:lnTo>
                  <a:pt x="74" y="0"/>
                </a:lnTo>
                <a:lnTo>
                  <a:pt x="0" y="0"/>
                </a:lnTo>
                <a:lnTo>
                  <a:pt x="78" y="88"/>
                </a:lnTo>
                <a:lnTo>
                  <a:pt x="0" y="147"/>
                </a:lnTo>
                <a:lnTo>
                  <a:pt x="78" y="231"/>
                </a:lnTo>
                <a:lnTo>
                  <a:pt x="0" y="294"/>
                </a:lnTo>
                <a:lnTo>
                  <a:pt x="78" y="375"/>
                </a:lnTo>
                <a:lnTo>
                  <a:pt x="0" y="441"/>
                </a:lnTo>
                <a:lnTo>
                  <a:pt x="78" y="518"/>
                </a:lnTo>
                <a:lnTo>
                  <a:pt x="0" y="588"/>
                </a:lnTo>
                <a:lnTo>
                  <a:pt x="74" y="588"/>
                </a:lnTo>
                <a:close/>
              </a:path>
            </a:pathLst>
          </a:cu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050" dirty="0">
              <a:solidFill>
                <a:prstClr val="black">
                  <a:lumMod val="50000"/>
                  <a:lumOff val="50000"/>
                </a:prstClr>
              </a:solidFill>
              <a:cs typeface="Segoe UI" panose="020B0502040204020203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08DE08D-B8EB-45AE-9D65-FAC912D77D8F}"/>
              </a:ext>
            </a:extLst>
          </p:cNvPr>
          <p:cNvSpPr txBox="1"/>
          <p:nvPr/>
        </p:nvSpPr>
        <p:spPr>
          <a:xfrm>
            <a:off x="1100440" y="2155514"/>
            <a:ext cx="29116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spc="-150" dirty="0">
                <a:latin typeface="+mn-ea"/>
                <a:ea typeface="+mn-ea"/>
              </a:rPr>
              <a:t>최상위권이 집결하는 러셀 강남에서 경쟁하는 것이</a:t>
            </a:r>
          </a:p>
          <a:p>
            <a:pPr algn="ctr"/>
            <a:r>
              <a:rPr lang="ko-KR" altLang="en-US" sz="1000" spc="-150" dirty="0">
                <a:latin typeface="+mn-ea"/>
                <a:ea typeface="+mn-ea"/>
              </a:rPr>
              <a:t>대입성공의 경쟁력입니다</a:t>
            </a:r>
            <a:r>
              <a:rPr lang="en-US" altLang="ko-KR" sz="1000" spc="-150" dirty="0">
                <a:latin typeface="+mn-ea"/>
                <a:ea typeface="+mn-ea"/>
              </a:rPr>
              <a:t>.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E76238ED-9793-4C68-974A-D305E27BE5F7}"/>
              </a:ext>
            </a:extLst>
          </p:cNvPr>
          <p:cNvSpPr/>
          <p:nvPr/>
        </p:nvSpPr>
        <p:spPr bwMode="auto">
          <a:xfrm>
            <a:off x="2352400" y="2155514"/>
            <a:ext cx="530695" cy="205811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B191C266-17DA-4C43-AD0D-05513CBB00EB}"/>
              </a:ext>
            </a:extLst>
          </p:cNvPr>
          <p:cNvSpPr/>
          <p:nvPr/>
        </p:nvSpPr>
        <p:spPr>
          <a:xfrm>
            <a:off x="2313628" y="2073397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8D2B404C-FE5B-4ADB-9394-D11E8AD4537C}"/>
              </a:ext>
            </a:extLst>
          </p:cNvPr>
          <p:cNvSpPr/>
          <p:nvPr/>
        </p:nvSpPr>
        <p:spPr bwMode="auto">
          <a:xfrm>
            <a:off x="1445708" y="2625638"/>
            <a:ext cx="2142062" cy="615666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60925C46-31F0-4633-BEB6-8F3C4B34354E}"/>
              </a:ext>
            </a:extLst>
          </p:cNvPr>
          <p:cNvSpPr/>
          <p:nvPr/>
        </p:nvSpPr>
        <p:spPr>
          <a:xfrm>
            <a:off x="1406936" y="2543521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</a:t>
            </a:r>
            <a:endParaRPr lang="ko-KR" altLang="en-US" sz="1000" b="1" dirty="0"/>
          </a:p>
        </p:txBody>
      </p:sp>
      <p:graphicFrame>
        <p:nvGraphicFramePr>
          <p:cNvPr id="52" name="표 51">
            <a:extLst>
              <a:ext uri="{FF2B5EF4-FFF2-40B4-BE49-F238E27FC236}">
                <a16:creationId xmlns:a16="http://schemas.microsoft.com/office/drawing/2014/main" id="{0CB7B581-CD09-4C5C-BB4F-8BCD3E5334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3083431"/>
              </p:ext>
            </p:extLst>
          </p:nvPr>
        </p:nvGraphicFramePr>
        <p:xfrm>
          <a:off x="8122928" y="211913"/>
          <a:ext cx="1784470" cy="19647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09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535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※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9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900" b="0" spc="-10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인트로</a:t>
                      </a: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페이지와 상이한 부분만 작성</a:t>
                      </a:r>
                      <a:endParaRPr lang="en-US" altLang="ko-KR" sz="9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indent="0" latinLnBrk="1">
                        <a:lnSpc>
                          <a:spcPct val="9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indent="0" latinLnBrk="1">
                        <a:lnSpc>
                          <a:spcPct val="9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kumimoji="1" lang="ko-KR" altLang="en-US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탭 </a:t>
                      </a:r>
                      <a:r>
                        <a:rPr kumimoji="1" lang="en-US" altLang="ko-KR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1 : </a:t>
                      </a:r>
                      <a:r>
                        <a:rPr kumimoji="1" lang="ko-KR" altLang="en-US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러셀 강남 모집요강</a:t>
                      </a:r>
                      <a:endParaRPr kumimoji="1" lang="en-US" altLang="ko-KR" sz="900" b="1" i="0" u="none" strike="noStrike" cap="none" spc="-50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900" b="0" spc="-10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학원명</a:t>
                      </a: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반영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43433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개강일 및 접수방법 반영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80124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연결  </a:t>
                      </a:r>
                      <a:r>
                        <a:rPr lang="en-US" altLang="ko-KR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URL </a:t>
                      </a: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추후 전달</a:t>
                      </a:r>
                      <a:endParaRPr lang="en-US" altLang="ko-KR" sz="9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9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클릭 시</a:t>
                      </a:r>
                      <a:r>
                        <a:rPr lang="en-US" altLang="ko-KR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‘</a:t>
                      </a: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추후 오픈 예정입니다</a:t>
                      </a:r>
                      <a:r>
                        <a:rPr lang="en-US" altLang="ko-KR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.’ </a:t>
                      </a:r>
                      <a:r>
                        <a:rPr lang="ko-KR" altLang="en-US" sz="900" b="0" spc="-10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알럿</a:t>
                      </a: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노출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02876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클릭 시 아래 </a:t>
                      </a:r>
                      <a:r>
                        <a:rPr lang="en-US" altLang="ko-KR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URL</a:t>
                      </a: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로 연결</a:t>
                      </a:r>
                      <a:endParaRPr lang="en-US" altLang="ko-KR" sz="9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9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spc="-100" dirty="0">
                          <a:latin typeface="맑은 고딕" panose="020B0503020000020004" pitchFamily="50" charset="-127"/>
                          <a:ea typeface="+mn-ea"/>
                        </a:rPr>
                        <a:t>http://pf.kakao.com/_hKnRb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5638448"/>
                  </a:ext>
                </a:extLst>
              </a:tr>
            </a:tbl>
          </a:graphicData>
        </a:graphic>
      </p:graphicFrame>
      <p:sp>
        <p:nvSpPr>
          <p:cNvPr id="53" name="직사각형 52">
            <a:extLst>
              <a:ext uri="{FF2B5EF4-FFF2-40B4-BE49-F238E27FC236}">
                <a16:creationId xmlns:a16="http://schemas.microsoft.com/office/drawing/2014/main" id="{F19958F4-5E2E-4340-B4A6-8B9AB5173F0E}"/>
              </a:ext>
            </a:extLst>
          </p:cNvPr>
          <p:cNvSpPr/>
          <p:nvPr/>
        </p:nvSpPr>
        <p:spPr bwMode="auto">
          <a:xfrm>
            <a:off x="1300915" y="3732757"/>
            <a:ext cx="530695" cy="205811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F1EC74E7-56DC-447A-8706-7EC946EC8AA6}"/>
              </a:ext>
            </a:extLst>
          </p:cNvPr>
          <p:cNvSpPr/>
          <p:nvPr/>
        </p:nvSpPr>
        <p:spPr>
          <a:xfrm>
            <a:off x="1262143" y="3650640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B0CD7862-1586-4209-83DC-D0A426C3FC12}"/>
              </a:ext>
            </a:extLst>
          </p:cNvPr>
          <p:cNvSpPr/>
          <p:nvPr/>
        </p:nvSpPr>
        <p:spPr bwMode="auto">
          <a:xfrm>
            <a:off x="2265301" y="3880818"/>
            <a:ext cx="530695" cy="205811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B15E3B30-BEED-46A9-9CA7-1A12B6950F84}"/>
              </a:ext>
            </a:extLst>
          </p:cNvPr>
          <p:cNvSpPr/>
          <p:nvPr/>
        </p:nvSpPr>
        <p:spPr>
          <a:xfrm>
            <a:off x="2226529" y="3798701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F9951503-3DB5-4B91-98D5-5994DB0D817D}"/>
              </a:ext>
            </a:extLst>
          </p:cNvPr>
          <p:cNvSpPr txBox="1"/>
          <p:nvPr/>
        </p:nvSpPr>
        <p:spPr>
          <a:xfrm>
            <a:off x="1389406" y="4478107"/>
            <a:ext cx="23051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spc="-150" dirty="0">
                <a:latin typeface="+mn-ea"/>
                <a:ea typeface="+mn-ea"/>
              </a:rPr>
              <a:t>러셀</a:t>
            </a:r>
            <a:r>
              <a:rPr lang="en-US" altLang="ko-KR" sz="1200" b="1" spc="-150" dirty="0">
                <a:latin typeface="+mn-ea"/>
                <a:ea typeface="+mn-ea"/>
              </a:rPr>
              <a:t> </a:t>
            </a:r>
            <a:r>
              <a:rPr lang="ko-KR" altLang="en-US" sz="1200" b="1" spc="-150" dirty="0">
                <a:latin typeface="+mn-ea"/>
                <a:ea typeface="+mn-ea"/>
              </a:rPr>
              <a:t>강남</a:t>
            </a:r>
            <a:r>
              <a:rPr lang="en-US" altLang="ko-KR" sz="1200" b="1" spc="-150" dirty="0">
                <a:latin typeface="+mn-ea"/>
                <a:ea typeface="+mn-ea"/>
              </a:rPr>
              <a:t> N</a:t>
            </a:r>
            <a:r>
              <a:rPr lang="ko-KR" altLang="en-US" sz="1200" b="1" spc="-150" dirty="0">
                <a:latin typeface="+mn-ea"/>
                <a:ea typeface="+mn-ea"/>
              </a:rPr>
              <a:t>수 </a:t>
            </a:r>
            <a:r>
              <a:rPr lang="ko-KR" altLang="en-US" sz="1200" b="1" spc="-150" dirty="0" err="1">
                <a:latin typeface="+mn-ea"/>
                <a:ea typeface="+mn-ea"/>
              </a:rPr>
              <a:t>정규반</a:t>
            </a:r>
            <a:endParaRPr lang="en-US" altLang="ko-KR" sz="1200" b="1" spc="-150" dirty="0">
              <a:latin typeface="+mn-ea"/>
              <a:ea typeface="+mn-ea"/>
            </a:endParaRPr>
          </a:p>
          <a:p>
            <a:pPr algn="ctr"/>
            <a:r>
              <a:rPr lang="ko-KR" altLang="en-US" sz="1200" b="1" spc="-150" dirty="0">
                <a:solidFill>
                  <a:srgbClr val="0070C0"/>
                </a:solidFill>
                <a:latin typeface="+mn-ea"/>
                <a:ea typeface="+mn-ea"/>
              </a:rPr>
              <a:t>모집안내</a:t>
            </a:r>
          </a:p>
        </p:txBody>
      </p:sp>
      <p:graphicFrame>
        <p:nvGraphicFramePr>
          <p:cNvPr id="78" name="표 77">
            <a:extLst>
              <a:ext uri="{FF2B5EF4-FFF2-40B4-BE49-F238E27FC236}">
                <a16:creationId xmlns:a16="http://schemas.microsoft.com/office/drawing/2014/main" id="{588967BF-29D5-4E22-BBAC-2A67AF24DF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0896650"/>
              </p:ext>
            </p:extLst>
          </p:nvPr>
        </p:nvGraphicFramePr>
        <p:xfrm>
          <a:off x="1164911" y="5028667"/>
          <a:ext cx="2847216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8052">
                  <a:extLst>
                    <a:ext uri="{9D8B030D-6E8A-4147-A177-3AD203B41FA5}">
                      <a16:colId xmlns:a16="http://schemas.microsoft.com/office/drawing/2014/main" val="1697495965"/>
                    </a:ext>
                  </a:extLst>
                </a:gridCol>
                <a:gridCol w="2069164">
                  <a:extLst>
                    <a:ext uri="{9D8B030D-6E8A-4147-A177-3AD203B41FA5}">
                      <a16:colId xmlns:a16="http://schemas.microsoft.com/office/drawing/2014/main" val="34336443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spc="-150" dirty="0">
                          <a:solidFill>
                            <a:schemeClr val="tx1"/>
                          </a:solidFill>
                        </a:rPr>
                        <a:t>개강일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b="0" spc="-150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sz="900" b="0" spc="-150" dirty="0">
                          <a:solidFill>
                            <a:schemeClr val="tx1"/>
                          </a:solidFill>
                        </a:rPr>
                        <a:t>월 </a:t>
                      </a:r>
                      <a:r>
                        <a:rPr lang="en-US" altLang="ko-KR" sz="900" b="0" spc="-150" dirty="0">
                          <a:solidFill>
                            <a:schemeClr val="tx1"/>
                          </a:solidFill>
                        </a:rPr>
                        <a:t>12</a:t>
                      </a:r>
                      <a:r>
                        <a:rPr lang="ko-KR" altLang="en-US" sz="900" b="0" spc="-150" dirty="0">
                          <a:solidFill>
                            <a:schemeClr val="tx1"/>
                          </a:solidFill>
                        </a:rPr>
                        <a:t>일</a:t>
                      </a:r>
                      <a:r>
                        <a:rPr lang="en-US" altLang="ko-KR" sz="900" b="0" spc="-15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900" b="0" spc="-150" dirty="0">
                          <a:solidFill>
                            <a:schemeClr val="tx1"/>
                          </a:solidFill>
                        </a:rPr>
                        <a:t>월</a:t>
                      </a:r>
                      <a:r>
                        <a:rPr lang="en-US" altLang="ko-KR" sz="900" b="0" spc="-15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900" b="0" spc="-150" dirty="0">
                          <a:solidFill>
                            <a:schemeClr val="tx1"/>
                          </a:solidFill>
                        </a:rPr>
                        <a:t>부터 순차 입학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17658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spc="-150" dirty="0">
                          <a:solidFill>
                            <a:schemeClr val="tx1"/>
                          </a:solidFill>
                        </a:rPr>
                        <a:t>접수 방법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spc="-150" dirty="0">
                          <a:solidFill>
                            <a:schemeClr val="tx1"/>
                          </a:solidFill>
                        </a:rPr>
                        <a:t>온라인 접수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4881218"/>
                  </a:ext>
                </a:extLst>
              </a:tr>
            </a:tbl>
          </a:graphicData>
        </a:graphic>
      </p:graphicFrame>
      <p:sp>
        <p:nvSpPr>
          <p:cNvPr id="79" name="사각형: 둥근 모서리 5">
            <a:extLst>
              <a:ext uri="{FF2B5EF4-FFF2-40B4-BE49-F238E27FC236}">
                <a16:creationId xmlns:a16="http://schemas.microsoft.com/office/drawing/2014/main" id="{BE572CFC-B62C-416D-961C-1ED2D51DA8A5}"/>
              </a:ext>
            </a:extLst>
          </p:cNvPr>
          <p:cNvSpPr/>
          <p:nvPr/>
        </p:nvSpPr>
        <p:spPr bwMode="auto">
          <a:xfrm>
            <a:off x="1882414" y="5956990"/>
            <a:ext cx="1494770" cy="296857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900" b="1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원서접수 바로가기</a:t>
            </a:r>
            <a:r>
              <a:rPr lang="en-US" altLang="ko-KR" sz="900" b="1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endParaRPr lang="ko-KR" altLang="en-US" sz="900" b="1" spc="-1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E5124492-B718-4326-BA79-FC6F54D32099}"/>
              </a:ext>
            </a:extLst>
          </p:cNvPr>
          <p:cNvSpPr/>
          <p:nvPr/>
        </p:nvSpPr>
        <p:spPr>
          <a:xfrm>
            <a:off x="1821085" y="5880790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3</a:t>
            </a:r>
            <a:endParaRPr lang="ko-KR" altLang="en-US" sz="1000" b="1" dirty="0"/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D79D9C30-3900-4489-9786-BC447E4B5C78}"/>
              </a:ext>
            </a:extLst>
          </p:cNvPr>
          <p:cNvSpPr/>
          <p:nvPr/>
        </p:nvSpPr>
        <p:spPr bwMode="auto">
          <a:xfrm>
            <a:off x="1838112" y="4502291"/>
            <a:ext cx="681198" cy="205811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713AAB55-4099-4C6A-A75F-7D7E51F142D0}"/>
              </a:ext>
            </a:extLst>
          </p:cNvPr>
          <p:cNvSpPr/>
          <p:nvPr/>
        </p:nvSpPr>
        <p:spPr>
          <a:xfrm>
            <a:off x="1799340" y="4420174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4D567705-09D8-4B0A-9A33-883B781D8FCC}"/>
              </a:ext>
            </a:extLst>
          </p:cNvPr>
          <p:cNvSpPr txBox="1"/>
          <p:nvPr/>
        </p:nvSpPr>
        <p:spPr>
          <a:xfrm>
            <a:off x="4586654" y="707481"/>
            <a:ext cx="23051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spc="-150" dirty="0">
                <a:latin typeface="+mn-ea"/>
                <a:ea typeface="+mn-ea"/>
              </a:rPr>
              <a:t>러셀</a:t>
            </a:r>
            <a:r>
              <a:rPr lang="en-US" altLang="ko-KR" sz="1200" b="1" spc="-150" dirty="0">
                <a:latin typeface="+mn-ea"/>
                <a:ea typeface="+mn-ea"/>
              </a:rPr>
              <a:t> </a:t>
            </a:r>
            <a:r>
              <a:rPr lang="ko-KR" altLang="en-US" sz="1200" b="1" spc="-150" dirty="0">
                <a:latin typeface="+mn-ea"/>
                <a:ea typeface="+mn-ea"/>
              </a:rPr>
              <a:t>강남</a:t>
            </a:r>
            <a:r>
              <a:rPr lang="en-US" altLang="ko-KR" sz="1200" b="1" spc="-150" dirty="0">
                <a:latin typeface="+mn-ea"/>
                <a:ea typeface="+mn-ea"/>
              </a:rPr>
              <a:t> N</a:t>
            </a:r>
            <a:r>
              <a:rPr lang="ko-KR" altLang="en-US" sz="1200" b="1" spc="-150" dirty="0">
                <a:latin typeface="+mn-ea"/>
                <a:ea typeface="+mn-ea"/>
              </a:rPr>
              <a:t>수 </a:t>
            </a:r>
            <a:r>
              <a:rPr lang="ko-KR" altLang="en-US" sz="1200" b="1" spc="-150" dirty="0" err="1">
                <a:latin typeface="+mn-ea"/>
                <a:ea typeface="+mn-ea"/>
              </a:rPr>
              <a:t>정규반</a:t>
            </a:r>
            <a:endParaRPr lang="en-US" altLang="ko-KR" sz="1200" b="1" spc="-150" dirty="0">
              <a:latin typeface="+mn-ea"/>
              <a:ea typeface="+mn-ea"/>
            </a:endParaRPr>
          </a:p>
          <a:p>
            <a:pPr algn="ctr"/>
            <a:r>
              <a:rPr lang="ko-KR" altLang="en-US" sz="1200" b="1" spc="-150" dirty="0">
                <a:solidFill>
                  <a:srgbClr val="0070C0"/>
                </a:solidFill>
                <a:latin typeface="+mn-ea"/>
                <a:ea typeface="+mn-ea"/>
              </a:rPr>
              <a:t>입학 절차 안내</a:t>
            </a:r>
          </a:p>
        </p:txBody>
      </p:sp>
      <p:graphicFrame>
        <p:nvGraphicFramePr>
          <p:cNvPr id="87" name="표 86">
            <a:extLst>
              <a:ext uri="{FF2B5EF4-FFF2-40B4-BE49-F238E27FC236}">
                <a16:creationId xmlns:a16="http://schemas.microsoft.com/office/drawing/2014/main" id="{9D593869-88E2-4D00-9BD4-94C45D6C34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8430471"/>
              </p:ext>
            </p:extLst>
          </p:nvPr>
        </p:nvGraphicFramePr>
        <p:xfrm>
          <a:off x="4269924" y="1192597"/>
          <a:ext cx="2933503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1423">
                  <a:extLst>
                    <a:ext uri="{9D8B030D-6E8A-4147-A177-3AD203B41FA5}">
                      <a16:colId xmlns:a16="http://schemas.microsoft.com/office/drawing/2014/main" val="3597079773"/>
                    </a:ext>
                  </a:extLst>
                </a:gridCol>
                <a:gridCol w="747360">
                  <a:extLst>
                    <a:ext uri="{9D8B030D-6E8A-4147-A177-3AD203B41FA5}">
                      <a16:colId xmlns:a16="http://schemas.microsoft.com/office/drawing/2014/main" val="570439353"/>
                    </a:ext>
                  </a:extLst>
                </a:gridCol>
                <a:gridCol w="747360">
                  <a:extLst>
                    <a:ext uri="{9D8B030D-6E8A-4147-A177-3AD203B41FA5}">
                      <a16:colId xmlns:a16="http://schemas.microsoft.com/office/drawing/2014/main" val="3144921938"/>
                    </a:ext>
                  </a:extLst>
                </a:gridCol>
                <a:gridCol w="747360">
                  <a:extLst>
                    <a:ext uri="{9D8B030D-6E8A-4147-A177-3AD203B41FA5}">
                      <a16:colId xmlns:a16="http://schemas.microsoft.com/office/drawing/2014/main" val="1401405082"/>
                    </a:ext>
                  </a:extLst>
                </a:gridCol>
              </a:tblGrid>
              <a:tr h="295954">
                <a:tc>
                  <a:txBody>
                    <a:bodyPr/>
                    <a:lstStyle/>
                    <a:p>
                      <a:pPr algn="ctr" latinLnBrk="1"/>
                      <a:endParaRPr lang="en-US" altLang="ko-KR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① 원서</a:t>
                      </a:r>
                      <a:endParaRPr lang="en-US" altLang="ko-KR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접수</a:t>
                      </a:r>
                      <a:endParaRPr lang="en-US" altLang="ko-KR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② 성적표</a:t>
                      </a:r>
                      <a:endParaRPr lang="en-US" altLang="ko-KR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제출</a:t>
                      </a:r>
                      <a:endParaRPr lang="en-US" altLang="ko-KR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③ 강의선택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및 결제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④ 최종등록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1009162"/>
                  </a:ext>
                </a:extLst>
              </a:tr>
            </a:tbl>
          </a:graphicData>
        </a:graphic>
      </p:graphicFrame>
      <p:sp>
        <p:nvSpPr>
          <p:cNvPr id="90" name="화살표: 갈매기형 수장 89">
            <a:extLst>
              <a:ext uri="{FF2B5EF4-FFF2-40B4-BE49-F238E27FC236}">
                <a16:creationId xmlns:a16="http://schemas.microsoft.com/office/drawing/2014/main" id="{675221FD-B218-4325-BC6B-B9D1E3761144}"/>
              </a:ext>
            </a:extLst>
          </p:cNvPr>
          <p:cNvSpPr/>
          <p:nvPr/>
        </p:nvSpPr>
        <p:spPr bwMode="auto">
          <a:xfrm>
            <a:off x="4831992" y="1283954"/>
            <a:ext cx="216024" cy="313748"/>
          </a:xfrm>
          <a:prstGeom prst="chevron">
            <a:avLst/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1" name="화살표: 갈매기형 수장 90">
            <a:extLst>
              <a:ext uri="{FF2B5EF4-FFF2-40B4-BE49-F238E27FC236}">
                <a16:creationId xmlns:a16="http://schemas.microsoft.com/office/drawing/2014/main" id="{9CCAA162-1573-46BC-BF26-FAEF8DBEDDB9}"/>
              </a:ext>
            </a:extLst>
          </p:cNvPr>
          <p:cNvSpPr/>
          <p:nvPr/>
        </p:nvSpPr>
        <p:spPr bwMode="auto">
          <a:xfrm>
            <a:off x="5586583" y="1283954"/>
            <a:ext cx="216024" cy="313748"/>
          </a:xfrm>
          <a:prstGeom prst="chevron">
            <a:avLst/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B4C1913C-0655-4334-91AC-C342571039DC}"/>
              </a:ext>
            </a:extLst>
          </p:cNvPr>
          <p:cNvSpPr/>
          <p:nvPr/>
        </p:nvSpPr>
        <p:spPr>
          <a:xfrm>
            <a:off x="4250225" y="1859355"/>
            <a:ext cx="3012579" cy="36434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b="1" spc="-100" dirty="0">
                <a:latin typeface="+mn-ea"/>
                <a:ea typeface="+mn-ea"/>
              </a:rPr>
              <a:t>1) </a:t>
            </a:r>
            <a:r>
              <a:rPr lang="ko-KR" altLang="en-US" sz="1000" b="1" spc="-100" dirty="0">
                <a:latin typeface="+mn-ea"/>
                <a:ea typeface="+mn-ea"/>
              </a:rPr>
              <a:t>원서 접수</a:t>
            </a:r>
            <a:endParaRPr lang="en-US" altLang="ko-KR" sz="1000" b="1" spc="-100" dirty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pc="-100" dirty="0">
                <a:latin typeface="+mn-ea"/>
                <a:ea typeface="+mn-ea"/>
              </a:rPr>
              <a:t>※ </a:t>
            </a:r>
            <a:r>
              <a:rPr lang="ko-KR" altLang="en-US" spc="-100" dirty="0">
                <a:latin typeface="+mn-ea"/>
                <a:ea typeface="+mn-ea"/>
              </a:rPr>
              <a:t>원서접수를 완료한 학생</a:t>
            </a:r>
            <a:r>
              <a:rPr lang="en-US" altLang="ko-KR" spc="-100" dirty="0">
                <a:latin typeface="+mn-ea"/>
                <a:ea typeface="+mn-ea"/>
              </a:rPr>
              <a:t>, </a:t>
            </a:r>
            <a:r>
              <a:rPr lang="ko-KR" altLang="en-US" spc="-100" dirty="0">
                <a:latin typeface="+mn-ea"/>
                <a:ea typeface="+mn-ea"/>
              </a:rPr>
              <a:t>학부모 대상으로 문자를 통해 입학 절차 안내가 이루어집니다</a:t>
            </a:r>
            <a:r>
              <a:rPr lang="en-US" altLang="ko-KR" spc="-100" dirty="0">
                <a:latin typeface="+mn-ea"/>
                <a:ea typeface="+mn-ea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900" b="1" spc="-100" dirty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900" b="1" spc="-100" dirty="0">
                <a:latin typeface="+mn-ea"/>
                <a:ea typeface="+mn-ea"/>
              </a:rPr>
              <a:t>2) </a:t>
            </a:r>
            <a:r>
              <a:rPr lang="ko-KR" altLang="en-US" sz="900" b="1" spc="-100" dirty="0">
                <a:latin typeface="+mn-ea"/>
                <a:ea typeface="+mn-ea"/>
              </a:rPr>
              <a:t>성적표 제출</a:t>
            </a:r>
            <a:endParaRPr lang="en-US" altLang="ko-KR" sz="900" b="1" spc="-100" dirty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endParaRPr lang="en-US" altLang="ko-KR" sz="300" b="1" spc="-100" dirty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pc="-100" dirty="0">
                <a:latin typeface="+mn-ea"/>
                <a:ea typeface="+mn-ea"/>
              </a:rPr>
              <a:t>※ </a:t>
            </a:r>
            <a:r>
              <a:rPr lang="ko-KR" altLang="en-US" spc="-100" dirty="0">
                <a:latin typeface="+mn-ea"/>
                <a:ea typeface="+mn-ea"/>
              </a:rPr>
              <a:t>원서접수 후</a:t>
            </a:r>
            <a:r>
              <a:rPr lang="en-US" altLang="ko-KR" spc="-100" dirty="0">
                <a:latin typeface="+mn-ea"/>
                <a:ea typeface="+mn-ea"/>
              </a:rPr>
              <a:t>, </a:t>
            </a:r>
            <a:r>
              <a:rPr lang="ko-KR" altLang="en-US" spc="-100" dirty="0">
                <a:latin typeface="+mn-ea"/>
                <a:ea typeface="+mn-ea"/>
              </a:rPr>
              <a:t>성적표 제출하기 버튼 클릭 </a:t>
            </a:r>
            <a:r>
              <a:rPr lang="en-US" altLang="ko-KR" spc="-100" dirty="0">
                <a:latin typeface="+mn-ea"/>
                <a:ea typeface="+mn-ea"/>
              </a:rPr>
              <a:t>&gt; </a:t>
            </a:r>
            <a:r>
              <a:rPr lang="ko-KR" altLang="en-US" spc="-100" dirty="0">
                <a:latin typeface="+mn-ea"/>
                <a:ea typeface="+mn-ea"/>
              </a:rPr>
              <a:t>러셀 강남 </a:t>
            </a:r>
            <a:r>
              <a:rPr lang="ko-KR" altLang="en-US" spc="-100" dirty="0" err="1">
                <a:latin typeface="+mn-ea"/>
                <a:ea typeface="+mn-ea"/>
              </a:rPr>
              <a:t>입학처</a:t>
            </a:r>
            <a:r>
              <a:rPr lang="ko-KR" altLang="en-US" spc="-100" dirty="0">
                <a:latin typeface="+mn-ea"/>
                <a:ea typeface="+mn-ea"/>
              </a:rPr>
              <a:t> </a:t>
            </a:r>
            <a:r>
              <a:rPr lang="ko-KR" altLang="en-US" spc="-100" dirty="0" err="1">
                <a:latin typeface="+mn-ea"/>
                <a:ea typeface="+mn-ea"/>
              </a:rPr>
              <a:t>플친</a:t>
            </a:r>
            <a:r>
              <a:rPr lang="ko-KR" altLang="en-US" spc="-100" dirty="0">
                <a:latin typeface="+mn-ea"/>
                <a:ea typeface="+mn-ea"/>
              </a:rPr>
              <a:t> 추가 </a:t>
            </a:r>
            <a:r>
              <a:rPr lang="en-US" altLang="ko-KR" spc="-100" dirty="0">
                <a:latin typeface="+mn-ea"/>
                <a:ea typeface="+mn-ea"/>
              </a:rPr>
              <a:t>&gt; </a:t>
            </a:r>
            <a:r>
              <a:rPr lang="ko-KR" altLang="en-US" spc="-100" dirty="0">
                <a:latin typeface="+mn-ea"/>
                <a:ea typeface="+mn-ea"/>
              </a:rPr>
              <a:t>상담원 채팅 </a:t>
            </a:r>
            <a:r>
              <a:rPr lang="en-US" altLang="ko-KR" spc="-100" dirty="0">
                <a:latin typeface="+mn-ea"/>
                <a:ea typeface="+mn-ea"/>
              </a:rPr>
              <a:t>&gt; </a:t>
            </a:r>
            <a:r>
              <a:rPr lang="ko-KR" altLang="en-US" spc="-100" dirty="0">
                <a:latin typeface="+mn-ea"/>
                <a:ea typeface="+mn-ea"/>
              </a:rPr>
              <a:t>성적표 이미지 파일을 전송해주시기 바랍니다</a:t>
            </a:r>
            <a:r>
              <a:rPr lang="en-US" altLang="ko-KR" spc="-100" dirty="0">
                <a:latin typeface="+mn-ea"/>
                <a:ea typeface="+mn-ea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pc="-100" dirty="0">
                <a:latin typeface="+mn-ea"/>
                <a:ea typeface="+mn-ea"/>
              </a:rPr>
              <a:t>※ </a:t>
            </a:r>
            <a:r>
              <a:rPr lang="ko-KR" altLang="en-US" spc="-100" dirty="0">
                <a:latin typeface="+mn-ea"/>
                <a:ea typeface="+mn-ea"/>
              </a:rPr>
              <a:t>문서 번호가 작성된 성적증명서 제출은 필수이며</a:t>
            </a:r>
            <a:r>
              <a:rPr lang="en-US" altLang="ko-KR" spc="-100" dirty="0">
                <a:latin typeface="+mn-ea"/>
                <a:ea typeface="+mn-ea"/>
              </a:rPr>
              <a:t>, </a:t>
            </a:r>
            <a:r>
              <a:rPr lang="ko-KR" altLang="en-US" spc="-100" dirty="0">
                <a:latin typeface="+mn-ea"/>
                <a:ea typeface="+mn-ea"/>
              </a:rPr>
              <a:t>위조한 성적증명서로 판명될 경우 수강료 납부 및 퇴원 절차를 진행합니다</a:t>
            </a:r>
            <a:r>
              <a:rPr lang="en-US" altLang="ko-KR" spc="-100" dirty="0">
                <a:latin typeface="+mn-ea"/>
                <a:ea typeface="+mn-ea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pc="-100" dirty="0">
                <a:latin typeface="+mn-ea"/>
              </a:rPr>
              <a:t>※  </a:t>
            </a:r>
            <a:r>
              <a:rPr lang="ko-KR" altLang="en-US" spc="-100" dirty="0">
                <a:latin typeface="+mn-ea"/>
                <a:ea typeface="+mn-ea"/>
              </a:rPr>
              <a:t>성적표 미 제출 시 그린 전형으로 배정됩니다</a:t>
            </a:r>
            <a:r>
              <a:rPr lang="en-US" altLang="ko-KR" spc="-100" dirty="0">
                <a:latin typeface="+mn-ea"/>
                <a:ea typeface="+mn-ea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900" b="1" spc="-100" dirty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900" b="1" spc="-100" dirty="0">
                <a:latin typeface="+mn-ea"/>
                <a:ea typeface="+mn-ea"/>
              </a:rPr>
              <a:t>3) </a:t>
            </a:r>
            <a:r>
              <a:rPr lang="ko-KR" altLang="en-US" sz="900" b="1" spc="-100" dirty="0">
                <a:latin typeface="+mn-ea"/>
                <a:ea typeface="+mn-ea"/>
              </a:rPr>
              <a:t>강의 선택 및 결제</a:t>
            </a:r>
            <a:endParaRPr lang="en-US" altLang="ko-KR" sz="900" b="1" spc="-100" dirty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pc="-100" dirty="0">
                <a:latin typeface="+mn-ea"/>
                <a:ea typeface="+mn-ea"/>
              </a:rPr>
              <a:t>※</a:t>
            </a:r>
            <a:r>
              <a:rPr lang="ko-KR" altLang="en-US" spc="-100" dirty="0">
                <a:latin typeface="+mn-ea"/>
                <a:ea typeface="+mn-ea"/>
              </a:rPr>
              <a:t>  성적표 제출 후 반편성이 완료되면</a:t>
            </a:r>
            <a:r>
              <a:rPr lang="en-US" altLang="ko-KR" spc="-100" dirty="0">
                <a:latin typeface="+mn-ea"/>
                <a:ea typeface="+mn-ea"/>
              </a:rPr>
              <a:t>, </a:t>
            </a:r>
            <a:r>
              <a:rPr lang="ko-KR" altLang="en-US" spc="-100" dirty="0">
                <a:latin typeface="+mn-ea"/>
                <a:ea typeface="+mn-ea"/>
              </a:rPr>
              <a:t>강의 필수 수강 조건에 해당 하는 경우 강의를 등록합니다</a:t>
            </a:r>
            <a:r>
              <a:rPr lang="en-US" altLang="ko-KR" spc="-100" dirty="0">
                <a:latin typeface="+mn-ea"/>
                <a:ea typeface="+mn-ea"/>
              </a:rPr>
              <a:t>.(</a:t>
            </a:r>
            <a:r>
              <a:rPr lang="ko-KR" altLang="en-US" spc="-100" dirty="0">
                <a:latin typeface="+mn-ea"/>
                <a:ea typeface="+mn-ea"/>
              </a:rPr>
              <a:t>필수 수강 </a:t>
            </a:r>
            <a:r>
              <a:rPr lang="ko-KR" altLang="en-US" spc="-100" dirty="0" err="1">
                <a:latin typeface="+mn-ea"/>
                <a:ea typeface="+mn-ea"/>
              </a:rPr>
              <a:t>시수</a:t>
            </a:r>
            <a:r>
              <a:rPr lang="ko-KR" altLang="en-US" spc="-100" dirty="0">
                <a:latin typeface="+mn-ea"/>
                <a:ea typeface="+mn-ea"/>
              </a:rPr>
              <a:t> </a:t>
            </a:r>
            <a:r>
              <a:rPr lang="ko-KR" altLang="en-US" spc="-100" dirty="0" err="1">
                <a:latin typeface="+mn-ea"/>
                <a:ea typeface="+mn-ea"/>
              </a:rPr>
              <a:t>미충족</a:t>
            </a:r>
            <a:r>
              <a:rPr lang="ko-KR" altLang="en-US" spc="-100" dirty="0">
                <a:latin typeface="+mn-ea"/>
                <a:ea typeface="+mn-ea"/>
              </a:rPr>
              <a:t> 시 입학 불가</a:t>
            </a:r>
            <a:r>
              <a:rPr lang="en-US" altLang="ko-KR" spc="-100" dirty="0">
                <a:latin typeface="+mn-ea"/>
                <a:ea typeface="+mn-ea"/>
              </a:rPr>
              <a:t>)</a:t>
            </a:r>
            <a:endParaRPr lang="en-US" altLang="ko-KR" b="1" spc="-100" dirty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pc="-100" dirty="0">
                <a:latin typeface="+mn-ea"/>
                <a:ea typeface="+mn-ea"/>
              </a:rPr>
              <a:t>※ </a:t>
            </a:r>
            <a:r>
              <a:rPr lang="ko-KR" altLang="en-US" spc="-100" dirty="0">
                <a:latin typeface="+mn-ea"/>
                <a:ea typeface="+mn-ea"/>
              </a:rPr>
              <a:t>시간표 페이지에서 강의 선택 후 온라인 결제해주시면 됩니다</a:t>
            </a:r>
            <a:r>
              <a:rPr lang="en-US" altLang="ko-KR" spc="-100" dirty="0">
                <a:latin typeface="+mn-ea"/>
                <a:ea typeface="+mn-ea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pc="-100" dirty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900" b="1" spc="-100" dirty="0">
                <a:latin typeface="+mn-ea"/>
                <a:ea typeface="+mn-ea"/>
              </a:rPr>
              <a:t>4) </a:t>
            </a:r>
            <a:r>
              <a:rPr lang="ko-KR" altLang="en-US" sz="900" b="1" spc="-100" dirty="0">
                <a:latin typeface="+mn-ea"/>
                <a:ea typeface="+mn-ea"/>
              </a:rPr>
              <a:t>최종등록</a:t>
            </a:r>
            <a:endParaRPr lang="en-US" altLang="ko-KR" sz="900" b="1" spc="-100" dirty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pc="-100" dirty="0">
                <a:latin typeface="+mn-ea"/>
                <a:ea typeface="+mn-ea"/>
              </a:rPr>
              <a:t>※  </a:t>
            </a:r>
            <a:r>
              <a:rPr lang="ko-KR" altLang="en-US" spc="-100" dirty="0">
                <a:latin typeface="+mn-ea"/>
                <a:ea typeface="+mn-ea"/>
              </a:rPr>
              <a:t>강의 등록이 완료되면 자습관 최종등록 안내 드립니다</a:t>
            </a:r>
            <a:r>
              <a:rPr lang="en-US" altLang="ko-KR" spc="-100" dirty="0">
                <a:latin typeface="+mn-ea"/>
                <a:ea typeface="+mn-ea"/>
              </a:rPr>
              <a:t>.</a:t>
            </a: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5EA74171-0293-4577-A221-1ACBB39E74D0}"/>
              </a:ext>
            </a:extLst>
          </p:cNvPr>
          <p:cNvSpPr/>
          <p:nvPr/>
        </p:nvSpPr>
        <p:spPr bwMode="auto">
          <a:xfrm>
            <a:off x="5052872" y="731460"/>
            <a:ext cx="681198" cy="205811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DEF24D82-F62C-4C25-BF67-8EC6D5304055}"/>
              </a:ext>
            </a:extLst>
          </p:cNvPr>
          <p:cNvSpPr/>
          <p:nvPr/>
        </p:nvSpPr>
        <p:spPr>
          <a:xfrm>
            <a:off x="5014100" y="649343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964070C8-9698-4CD8-81F1-F0BFD738C1DE}"/>
              </a:ext>
            </a:extLst>
          </p:cNvPr>
          <p:cNvSpPr/>
          <p:nvPr/>
        </p:nvSpPr>
        <p:spPr bwMode="auto">
          <a:xfrm>
            <a:off x="1122655" y="4944115"/>
            <a:ext cx="2920241" cy="918631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47344094-46CB-40BF-BCF3-0B7F69DC51A7}"/>
              </a:ext>
            </a:extLst>
          </p:cNvPr>
          <p:cNvSpPr/>
          <p:nvPr/>
        </p:nvSpPr>
        <p:spPr>
          <a:xfrm>
            <a:off x="1083884" y="4861999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</a:t>
            </a:r>
            <a:endParaRPr lang="ko-KR" altLang="en-US" sz="1000" b="1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903DBFB-9FDD-41E2-9C12-92E37AFC66D8}"/>
              </a:ext>
            </a:extLst>
          </p:cNvPr>
          <p:cNvSpPr/>
          <p:nvPr/>
        </p:nvSpPr>
        <p:spPr bwMode="auto">
          <a:xfrm>
            <a:off x="5014100" y="1884632"/>
            <a:ext cx="953542" cy="228322"/>
          </a:xfrm>
          <a:prstGeom prst="rect">
            <a:avLst/>
          </a:prstGeom>
          <a:solidFill>
            <a:schemeClr val="bg1">
              <a:lumMod val="95000"/>
            </a:schemeClr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di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원서접수 바로가기 </a:t>
            </a:r>
            <a:r>
              <a:rPr lang="en-US" altLang="ko-KR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endParaRPr lang="ko-KR" altLang="en-US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4" name="화살표: 갈매기형 수장 53">
            <a:extLst>
              <a:ext uri="{FF2B5EF4-FFF2-40B4-BE49-F238E27FC236}">
                <a16:creationId xmlns:a16="http://schemas.microsoft.com/office/drawing/2014/main" id="{D5DF2F8B-4996-46E9-B34F-EA8B2B14E6DF}"/>
              </a:ext>
            </a:extLst>
          </p:cNvPr>
          <p:cNvSpPr/>
          <p:nvPr/>
        </p:nvSpPr>
        <p:spPr bwMode="auto">
          <a:xfrm>
            <a:off x="6341174" y="1283954"/>
            <a:ext cx="216024" cy="313748"/>
          </a:xfrm>
          <a:prstGeom prst="chevron">
            <a:avLst/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6BC3C61D-10FC-49F8-B2D1-3B11050FDB82}"/>
              </a:ext>
            </a:extLst>
          </p:cNvPr>
          <p:cNvSpPr/>
          <p:nvPr/>
        </p:nvSpPr>
        <p:spPr bwMode="auto">
          <a:xfrm>
            <a:off x="5054614" y="2695383"/>
            <a:ext cx="913028" cy="228322"/>
          </a:xfrm>
          <a:prstGeom prst="rect">
            <a:avLst/>
          </a:prstGeom>
          <a:solidFill>
            <a:schemeClr val="bg1">
              <a:lumMod val="95000"/>
            </a:schemeClr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di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성적표 제출하기</a:t>
            </a:r>
            <a:r>
              <a:rPr lang="en-US" altLang="ko-KR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endParaRPr lang="ko-KR" altLang="en-US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57187C10-A63A-42F0-A233-F15CC1CD6E28}"/>
              </a:ext>
            </a:extLst>
          </p:cNvPr>
          <p:cNvSpPr/>
          <p:nvPr/>
        </p:nvSpPr>
        <p:spPr>
          <a:xfrm>
            <a:off x="4968352" y="1811782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3</a:t>
            </a:r>
            <a:endParaRPr lang="ko-KR" altLang="en-US" sz="1000" b="1" dirty="0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E6ED24EB-E3B6-4DF6-8CC8-C1F33E2E07F6}"/>
              </a:ext>
            </a:extLst>
          </p:cNvPr>
          <p:cNvSpPr/>
          <p:nvPr/>
        </p:nvSpPr>
        <p:spPr>
          <a:xfrm>
            <a:off x="4991085" y="2619183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4</a:t>
            </a:r>
            <a:endParaRPr lang="ko-KR" alt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42718449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>
            <a:extLst>
              <a:ext uri="{FF2B5EF4-FFF2-40B4-BE49-F238E27FC236}">
                <a16:creationId xmlns:a16="http://schemas.microsoft.com/office/drawing/2014/main" id="{2751618C-2806-460A-BAA9-470984196868}"/>
              </a:ext>
            </a:extLst>
          </p:cNvPr>
          <p:cNvSpPr/>
          <p:nvPr/>
        </p:nvSpPr>
        <p:spPr bwMode="auto">
          <a:xfrm>
            <a:off x="2833649" y="1408838"/>
            <a:ext cx="2938987" cy="4212472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2025 N</a:t>
            </a:r>
            <a:r>
              <a:rPr lang="ko-KR" altLang="en-US" b="0" dirty="0"/>
              <a:t>수 </a:t>
            </a:r>
            <a:r>
              <a:rPr lang="ko-KR" altLang="en-US" b="0" dirty="0" err="1"/>
              <a:t>정규반</a:t>
            </a:r>
            <a:r>
              <a:rPr lang="en-US" altLang="ko-KR" b="0" dirty="0"/>
              <a:t>(</a:t>
            </a:r>
            <a:r>
              <a:rPr lang="ko-KR" altLang="en-US" b="0" dirty="0"/>
              <a:t>강남 </a:t>
            </a:r>
            <a:r>
              <a:rPr lang="en-US" altLang="ko-KR" b="0" dirty="0"/>
              <a:t>MO)</a:t>
            </a:r>
            <a:endParaRPr lang="ko-KR" altLang="en-US" b="0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9DB67D3-2E8F-4EEA-AF33-B6BE6E6F877C}"/>
              </a:ext>
            </a:extLst>
          </p:cNvPr>
          <p:cNvSpPr/>
          <p:nvPr/>
        </p:nvSpPr>
        <p:spPr>
          <a:xfrm>
            <a:off x="2792760" y="764704"/>
            <a:ext cx="3012579" cy="5184578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700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0" name="Fill">
            <a:extLst>
              <a:ext uri="{FF2B5EF4-FFF2-40B4-BE49-F238E27FC236}">
                <a16:creationId xmlns:a16="http://schemas.microsoft.com/office/drawing/2014/main" id="{AAD659C4-6E83-4B78-B373-D4979E946157}"/>
              </a:ext>
            </a:extLst>
          </p:cNvPr>
          <p:cNvSpPr>
            <a:spLocks/>
          </p:cNvSpPr>
          <p:nvPr/>
        </p:nvSpPr>
        <p:spPr bwMode="auto">
          <a:xfrm rot="5400000">
            <a:off x="4195541" y="4948996"/>
            <a:ext cx="177791" cy="2000571"/>
          </a:xfrm>
          <a:custGeom>
            <a:avLst/>
            <a:gdLst>
              <a:gd name="T0" fmla="*/ 74 w 151"/>
              <a:gd name="T1" fmla="*/ 588 h 588"/>
              <a:gd name="T2" fmla="*/ 151 w 151"/>
              <a:gd name="T3" fmla="*/ 518 h 588"/>
              <a:gd name="T4" fmla="*/ 74 w 151"/>
              <a:gd name="T5" fmla="*/ 441 h 588"/>
              <a:gd name="T6" fmla="*/ 151 w 151"/>
              <a:gd name="T7" fmla="*/ 375 h 588"/>
              <a:gd name="T8" fmla="*/ 74 w 151"/>
              <a:gd name="T9" fmla="*/ 294 h 588"/>
              <a:gd name="T10" fmla="*/ 151 w 151"/>
              <a:gd name="T11" fmla="*/ 231 h 588"/>
              <a:gd name="T12" fmla="*/ 74 w 151"/>
              <a:gd name="T13" fmla="*/ 147 h 588"/>
              <a:gd name="T14" fmla="*/ 151 w 151"/>
              <a:gd name="T15" fmla="*/ 88 h 588"/>
              <a:gd name="T16" fmla="*/ 74 w 151"/>
              <a:gd name="T17" fmla="*/ 0 h 588"/>
              <a:gd name="T18" fmla="*/ 0 w 151"/>
              <a:gd name="T19" fmla="*/ 0 h 588"/>
              <a:gd name="T20" fmla="*/ 78 w 151"/>
              <a:gd name="T21" fmla="*/ 88 h 588"/>
              <a:gd name="T22" fmla="*/ 0 w 151"/>
              <a:gd name="T23" fmla="*/ 147 h 588"/>
              <a:gd name="T24" fmla="*/ 78 w 151"/>
              <a:gd name="T25" fmla="*/ 231 h 588"/>
              <a:gd name="T26" fmla="*/ 0 w 151"/>
              <a:gd name="T27" fmla="*/ 294 h 588"/>
              <a:gd name="T28" fmla="*/ 78 w 151"/>
              <a:gd name="T29" fmla="*/ 375 h 588"/>
              <a:gd name="T30" fmla="*/ 0 w 151"/>
              <a:gd name="T31" fmla="*/ 441 h 588"/>
              <a:gd name="T32" fmla="*/ 78 w 151"/>
              <a:gd name="T33" fmla="*/ 518 h 588"/>
              <a:gd name="T34" fmla="*/ 0 w 151"/>
              <a:gd name="T35" fmla="*/ 588 h 588"/>
              <a:gd name="T36" fmla="*/ 74 w 151"/>
              <a:gd name="T37" fmla="*/ 588 h 5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51" h="588">
                <a:moveTo>
                  <a:pt x="74" y="588"/>
                </a:moveTo>
                <a:lnTo>
                  <a:pt x="151" y="518"/>
                </a:lnTo>
                <a:lnTo>
                  <a:pt x="74" y="441"/>
                </a:lnTo>
                <a:lnTo>
                  <a:pt x="151" y="375"/>
                </a:lnTo>
                <a:lnTo>
                  <a:pt x="74" y="294"/>
                </a:lnTo>
                <a:lnTo>
                  <a:pt x="151" y="231"/>
                </a:lnTo>
                <a:lnTo>
                  <a:pt x="74" y="147"/>
                </a:lnTo>
                <a:lnTo>
                  <a:pt x="151" y="88"/>
                </a:lnTo>
                <a:lnTo>
                  <a:pt x="74" y="0"/>
                </a:lnTo>
                <a:lnTo>
                  <a:pt x="0" y="0"/>
                </a:lnTo>
                <a:lnTo>
                  <a:pt x="78" y="88"/>
                </a:lnTo>
                <a:lnTo>
                  <a:pt x="0" y="147"/>
                </a:lnTo>
                <a:lnTo>
                  <a:pt x="78" y="231"/>
                </a:lnTo>
                <a:lnTo>
                  <a:pt x="0" y="294"/>
                </a:lnTo>
                <a:lnTo>
                  <a:pt x="78" y="375"/>
                </a:lnTo>
                <a:lnTo>
                  <a:pt x="0" y="441"/>
                </a:lnTo>
                <a:lnTo>
                  <a:pt x="78" y="518"/>
                </a:lnTo>
                <a:lnTo>
                  <a:pt x="0" y="588"/>
                </a:lnTo>
                <a:lnTo>
                  <a:pt x="74" y="588"/>
                </a:lnTo>
                <a:close/>
              </a:path>
            </a:pathLst>
          </a:cu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050" dirty="0">
              <a:solidFill>
                <a:prstClr val="black">
                  <a:lumMod val="50000"/>
                  <a:lumOff val="50000"/>
                </a:prstClr>
              </a:solidFill>
              <a:cs typeface="Segoe UI" panose="020B0502040204020203" pitchFamily="34" charset="0"/>
            </a:endParaRPr>
          </a:p>
        </p:txBody>
      </p:sp>
      <p:graphicFrame>
        <p:nvGraphicFramePr>
          <p:cNvPr id="52" name="표 51">
            <a:extLst>
              <a:ext uri="{FF2B5EF4-FFF2-40B4-BE49-F238E27FC236}">
                <a16:creationId xmlns:a16="http://schemas.microsoft.com/office/drawing/2014/main" id="{0CB7B581-CD09-4C5C-BB4F-8BCD3E5334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9345802"/>
              </p:ext>
            </p:extLst>
          </p:nvPr>
        </p:nvGraphicFramePr>
        <p:xfrm>
          <a:off x="8122928" y="211913"/>
          <a:ext cx="1800000" cy="3908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900" b="0" spc="-10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학원명</a:t>
                      </a: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반영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43433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추후 공지로 노출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8012414"/>
                  </a:ext>
                </a:extLst>
              </a:tr>
            </a:tbl>
          </a:graphicData>
        </a:graphic>
      </p:graphicFrame>
      <p:sp>
        <p:nvSpPr>
          <p:cNvPr id="86" name="TextBox 85">
            <a:extLst>
              <a:ext uri="{FF2B5EF4-FFF2-40B4-BE49-F238E27FC236}">
                <a16:creationId xmlns:a16="http://schemas.microsoft.com/office/drawing/2014/main" id="{4D567705-09D8-4B0A-9A33-883B781D8FCC}"/>
              </a:ext>
            </a:extLst>
          </p:cNvPr>
          <p:cNvSpPr txBox="1"/>
          <p:nvPr/>
        </p:nvSpPr>
        <p:spPr>
          <a:xfrm>
            <a:off x="3146494" y="870931"/>
            <a:ext cx="23051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spc="-150" dirty="0">
                <a:latin typeface="+mn-ea"/>
                <a:ea typeface="+mn-ea"/>
              </a:rPr>
              <a:t>러셀</a:t>
            </a:r>
            <a:r>
              <a:rPr lang="en-US" altLang="ko-KR" sz="1200" b="1" spc="-150" dirty="0">
                <a:latin typeface="+mn-ea"/>
                <a:ea typeface="+mn-ea"/>
              </a:rPr>
              <a:t> </a:t>
            </a:r>
            <a:r>
              <a:rPr lang="ko-KR" altLang="en-US" sz="1200" b="1" spc="-150" dirty="0">
                <a:latin typeface="+mn-ea"/>
                <a:ea typeface="+mn-ea"/>
              </a:rPr>
              <a:t>강남</a:t>
            </a:r>
            <a:r>
              <a:rPr lang="en-US" altLang="ko-KR" sz="1200" b="1" spc="-150" dirty="0">
                <a:latin typeface="+mn-ea"/>
                <a:ea typeface="+mn-ea"/>
              </a:rPr>
              <a:t> N</a:t>
            </a:r>
            <a:r>
              <a:rPr lang="ko-KR" altLang="en-US" sz="1200" b="1" spc="-150" dirty="0">
                <a:latin typeface="+mn-ea"/>
                <a:ea typeface="+mn-ea"/>
              </a:rPr>
              <a:t>수 </a:t>
            </a:r>
            <a:r>
              <a:rPr lang="ko-KR" altLang="en-US" sz="1200" b="1" spc="-150" dirty="0" err="1">
                <a:latin typeface="+mn-ea"/>
                <a:ea typeface="+mn-ea"/>
              </a:rPr>
              <a:t>정규반</a:t>
            </a:r>
            <a:endParaRPr lang="en-US" altLang="ko-KR" sz="1200" b="1" spc="-150" dirty="0">
              <a:latin typeface="+mn-ea"/>
              <a:ea typeface="+mn-ea"/>
            </a:endParaRPr>
          </a:p>
          <a:p>
            <a:pPr algn="ctr"/>
            <a:r>
              <a:rPr lang="ko-KR" altLang="en-US" sz="1200" b="1" spc="-150" dirty="0">
                <a:solidFill>
                  <a:srgbClr val="0070C0"/>
                </a:solidFill>
                <a:latin typeface="+mn-ea"/>
                <a:ea typeface="+mn-ea"/>
              </a:rPr>
              <a:t>모집요강 및 지원혜택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B5879C48-00AC-491B-B1AE-3D0DC897AE00}"/>
              </a:ext>
            </a:extLst>
          </p:cNvPr>
          <p:cNvSpPr/>
          <p:nvPr/>
        </p:nvSpPr>
        <p:spPr bwMode="auto">
          <a:xfrm>
            <a:off x="3603239" y="887709"/>
            <a:ext cx="681198" cy="205811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1B796D62-00E8-4547-A402-E480577A1D2D}"/>
              </a:ext>
            </a:extLst>
          </p:cNvPr>
          <p:cNvSpPr/>
          <p:nvPr/>
        </p:nvSpPr>
        <p:spPr>
          <a:xfrm>
            <a:off x="3564467" y="805592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E9143335-632E-453B-A5AD-5146438558A4}"/>
              </a:ext>
            </a:extLst>
          </p:cNvPr>
          <p:cNvSpPr/>
          <p:nvPr/>
        </p:nvSpPr>
        <p:spPr>
          <a:xfrm>
            <a:off x="2753986" y="1326721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</a:t>
            </a:r>
            <a:endParaRPr lang="ko-KR" altLang="en-US" sz="10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4D472F-F2AD-4C4E-BC57-E0DA9D4E9700}"/>
              </a:ext>
            </a:extLst>
          </p:cNvPr>
          <p:cNvSpPr txBox="1"/>
          <p:nvPr/>
        </p:nvSpPr>
        <p:spPr>
          <a:xfrm>
            <a:off x="3914374" y="3356993"/>
            <a:ext cx="77136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>
                <a:latin typeface="+mn-ea"/>
                <a:ea typeface="+mn-ea"/>
              </a:rPr>
              <a:t>추후 공지</a:t>
            </a:r>
          </a:p>
        </p:txBody>
      </p:sp>
    </p:spTree>
    <p:extLst>
      <p:ext uri="{BB962C8B-B14F-4D97-AF65-F5344CB8AC3E}">
        <p14:creationId xmlns:p14="http://schemas.microsoft.com/office/powerpoint/2010/main" val="19887083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28680667-1D8D-4236-BDA0-0D6416DE5B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4848" y="3260494"/>
            <a:ext cx="2767777" cy="3166397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2025 N</a:t>
            </a:r>
            <a:r>
              <a:rPr lang="ko-KR" altLang="en-US" b="0" dirty="0"/>
              <a:t>수 </a:t>
            </a:r>
            <a:r>
              <a:rPr lang="ko-KR" altLang="en-US" b="0" dirty="0" err="1"/>
              <a:t>정규반</a:t>
            </a:r>
            <a:r>
              <a:rPr lang="en-US" altLang="ko-KR" b="0" dirty="0"/>
              <a:t>(</a:t>
            </a:r>
            <a:r>
              <a:rPr lang="ko-KR" altLang="en-US" b="0" dirty="0"/>
              <a:t>강남 </a:t>
            </a:r>
            <a:r>
              <a:rPr lang="en-US" altLang="ko-KR" b="0" dirty="0"/>
              <a:t>MO)</a:t>
            </a:r>
            <a:endParaRPr lang="ko-KR" altLang="en-US" b="0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3159BF6-7E9A-416D-AC76-BB268430FA1A}"/>
              </a:ext>
            </a:extLst>
          </p:cNvPr>
          <p:cNvSpPr txBox="1"/>
          <p:nvPr/>
        </p:nvSpPr>
        <p:spPr>
          <a:xfrm>
            <a:off x="135159" y="1311151"/>
            <a:ext cx="31698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spc="-100" dirty="0">
                <a:latin typeface="+mn-ea"/>
                <a:ea typeface="+mn-ea"/>
              </a:rPr>
              <a:t>전국 최상위권이 러셀 강남을 선택하는 이유</a:t>
            </a:r>
            <a:r>
              <a:rPr lang="en-US" altLang="ko-KR" sz="1200" b="1" spc="-100" dirty="0">
                <a:latin typeface="+mn-ea"/>
                <a:ea typeface="+mn-ea"/>
              </a:rPr>
              <a:t>!</a:t>
            </a:r>
          </a:p>
          <a:p>
            <a:pPr algn="ctr"/>
            <a:r>
              <a:rPr lang="ko-KR" altLang="en-US" sz="1200" b="1" spc="-100" dirty="0">
                <a:solidFill>
                  <a:srgbClr val="0070C0"/>
                </a:solidFill>
                <a:latin typeface="+mn-ea"/>
                <a:ea typeface="+mn-ea"/>
              </a:rPr>
              <a:t>매해 더 나은 </a:t>
            </a:r>
            <a:r>
              <a:rPr lang="ko-KR" altLang="en-US" sz="1200" b="1" spc="-100" dirty="0" err="1">
                <a:solidFill>
                  <a:srgbClr val="0070C0"/>
                </a:solidFill>
                <a:latin typeface="+mn-ea"/>
                <a:ea typeface="+mn-ea"/>
              </a:rPr>
              <a:t>입결과</a:t>
            </a:r>
            <a:r>
              <a:rPr lang="ko-KR" altLang="en-US" sz="1200" b="1" spc="-100" dirty="0">
                <a:solidFill>
                  <a:srgbClr val="0070C0"/>
                </a:solidFill>
                <a:latin typeface="+mn-ea"/>
                <a:ea typeface="+mn-ea"/>
              </a:rPr>
              <a:t> 후기가 입증</a:t>
            </a:r>
            <a:r>
              <a:rPr lang="ko-KR" altLang="en-US" sz="1200" b="1" spc="-100" dirty="0">
                <a:latin typeface="+mn-ea"/>
                <a:ea typeface="+mn-ea"/>
              </a:rPr>
              <a:t>하고 있습니다</a:t>
            </a:r>
            <a:r>
              <a:rPr lang="en-US" altLang="ko-KR" sz="1200" b="1" spc="-100" dirty="0">
                <a:latin typeface="+mn-ea"/>
                <a:ea typeface="+mn-ea"/>
              </a:rPr>
              <a:t>.</a:t>
            </a:r>
          </a:p>
        </p:txBody>
      </p:sp>
      <p:graphicFrame>
        <p:nvGraphicFramePr>
          <p:cNvPr id="52" name="표 51">
            <a:extLst>
              <a:ext uri="{FF2B5EF4-FFF2-40B4-BE49-F238E27FC236}">
                <a16:creationId xmlns:a16="http://schemas.microsoft.com/office/drawing/2014/main" id="{0CB7B581-CD09-4C5C-BB4F-8BCD3E5334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2863358"/>
              </p:ext>
            </p:extLst>
          </p:nvPr>
        </p:nvGraphicFramePr>
        <p:xfrm>
          <a:off x="8122928" y="211913"/>
          <a:ext cx="1800000" cy="30037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※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탭 </a:t>
                      </a:r>
                      <a:r>
                        <a:rPr kumimoji="1" lang="en-US" altLang="ko-KR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2 : </a:t>
                      </a:r>
                      <a:r>
                        <a:rPr kumimoji="1" lang="ko-KR" altLang="en-US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최상위권 집결</a:t>
                      </a:r>
                      <a:r>
                        <a:rPr kumimoji="1" lang="en-US" altLang="ko-KR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kumimoji="1" lang="ko-KR" altLang="en-US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러셀 강남</a:t>
                      </a:r>
                      <a:endParaRPr kumimoji="1" lang="en-US" altLang="ko-KR" sz="900" b="1" i="0" u="none" strike="noStrike" cap="none" spc="-100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kumimoji="1" lang="en-US" altLang="ko-KR" sz="900" b="1" i="0" u="none" strike="noStrike" cap="none" spc="-100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러셀 강남 </a:t>
                      </a:r>
                      <a:r>
                        <a:rPr kumimoji="1" lang="en-US" altLang="ko-KR" sz="90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2025 </a:t>
                      </a:r>
                      <a:r>
                        <a:rPr kumimoji="1" lang="ko-KR" altLang="en-US" sz="90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재수생 우선선발반 </a:t>
                      </a:r>
                      <a:r>
                        <a:rPr kumimoji="1" lang="en-US" altLang="ko-KR" sz="90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1" lang="ko-KR" altLang="en-US" sz="90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최상위권 집결</a:t>
                      </a:r>
                      <a:r>
                        <a:rPr kumimoji="1" lang="en-US" altLang="ko-KR" sz="90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kumimoji="1" lang="ko-KR" altLang="en-US" sz="90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러셀 강남 내용과 동일</a:t>
                      </a:r>
                      <a:endParaRPr kumimoji="1" lang="en-US" altLang="ko-KR" sz="900" b="0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kumimoji="1" lang="en-US" altLang="ko-KR" sz="900" b="1" i="0" u="none" strike="noStrike" cap="none" spc="-100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https://mrusselgn.megastudy.net/intro/2024/first/index.asp</a:t>
                      </a:r>
                      <a:endParaRPr kumimoji="0" lang="en-US" altLang="ko-KR" sz="900" b="0" i="0" u="none" strike="noStrike" kern="1200" cap="none" spc="-5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학원명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반영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43433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강남학원 재수생 우선선발반 </a:t>
                      </a:r>
                      <a:r>
                        <a:rPr kumimoji="0" lang="en-US" altLang="ko-KR" sz="9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&gt; </a:t>
                      </a:r>
                      <a:r>
                        <a:rPr kumimoji="0" lang="ko-KR" altLang="en-US" sz="9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최상위권 집결</a:t>
                      </a:r>
                      <a:r>
                        <a:rPr kumimoji="0" lang="en-US" altLang="ko-KR" sz="9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, </a:t>
                      </a:r>
                      <a:r>
                        <a:rPr kumimoji="0" lang="ko-KR" altLang="en-US" sz="9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러셀 강남 탭 중 입시결과 내용 동일</a:t>
                      </a:r>
                      <a:endParaRPr kumimoji="0" lang="en-US" altLang="ko-KR" sz="900" b="0" i="0" u="none" strike="noStrike" kern="1200" cap="none" spc="-5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endParaRPr kumimoji="0" lang="en-US" altLang="ko-KR" sz="900" b="0" i="0" u="none" strike="noStrike" kern="1200" cap="none" spc="-5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https://mrusselgn.megastudy.net/intro/2024/first/index.asp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80124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클릭 시 데이터 산출 기준 노출</a:t>
                      </a:r>
                      <a:endParaRPr kumimoji="0" lang="en-US" altLang="ko-KR" sz="900" b="0" i="0" u="none" strike="noStrike" kern="1200" cap="none" spc="-5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kumimoji="0" lang="en-US" altLang="ko-KR" sz="900" b="0" i="0" u="none" strike="noStrike" kern="1200" cap="none" spc="-5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altLang="ko-KR" sz="900" b="1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3-1 </a:t>
                      </a:r>
                      <a:r>
                        <a:rPr kumimoji="0" lang="ko-KR" altLang="en-US" sz="900" b="1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상세 내용</a:t>
                      </a:r>
                      <a:endParaRPr kumimoji="0" lang="en-US" altLang="ko-KR" sz="900" b="1" i="0" u="none" strike="noStrike" kern="1200" cap="none" spc="-5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러셀 강남학원 자습전용관 합격 결과 기준</a:t>
                      </a:r>
                      <a:r>
                        <a:rPr kumimoji="0" lang="en-US" altLang="ko-KR" sz="9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(18~23</a:t>
                      </a:r>
                      <a:r>
                        <a:rPr kumimoji="0" lang="ko-KR" altLang="en-US" sz="9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년</a:t>
                      </a:r>
                      <a:r>
                        <a:rPr kumimoji="0" lang="en-US" altLang="ko-KR" sz="9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, </a:t>
                      </a:r>
                      <a:r>
                        <a:rPr kumimoji="0" lang="ko-KR" altLang="en-US" sz="9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단과수강생 제외</a:t>
                      </a:r>
                      <a:r>
                        <a:rPr kumimoji="0" lang="en-US" altLang="ko-KR" sz="9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, </a:t>
                      </a:r>
                      <a:r>
                        <a:rPr kumimoji="0" lang="ko-KR" altLang="en-US" sz="9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복수대학 합격자 포함</a:t>
                      </a:r>
                      <a:r>
                        <a:rPr kumimoji="0" lang="en-US" altLang="ko-KR" sz="9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703649"/>
                  </a:ext>
                </a:extLst>
              </a:tr>
            </a:tbl>
          </a:graphicData>
        </a:graphic>
      </p:graphicFrame>
      <p:sp>
        <p:nvSpPr>
          <p:cNvPr id="55" name="직사각형 54">
            <a:extLst>
              <a:ext uri="{FF2B5EF4-FFF2-40B4-BE49-F238E27FC236}">
                <a16:creationId xmlns:a16="http://schemas.microsoft.com/office/drawing/2014/main" id="{4696D524-3F72-4C80-9568-FB53C82F62E4}"/>
              </a:ext>
            </a:extLst>
          </p:cNvPr>
          <p:cNvSpPr/>
          <p:nvPr/>
        </p:nvSpPr>
        <p:spPr bwMode="auto">
          <a:xfrm>
            <a:off x="1342530" y="1311151"/>
            <a:ext cx="670828" cy="243546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84E2662C-1806-48F5-AADF-B30F6D10B2B3}"/>
              </a:ext>
            </a:extLst>
          </p:cNvPr>
          <p:cNvSpPr/>
          <p:nvPr/>
        </p:nvSpPr>
        <p:spPr>
          <a:xfrm>
            <a:off x="1303758" y="1229034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09EDABA8-A9D1-4DBF-9A5A-860DF99041C6}"/>
              </a:ext>
            </a:extLst>
          </p:cNvPr>
          <p:cNvGrpSpPr/>
          <p:nvPr/>
        </p:nvGrpSpPr>
        <p:grpSpPr>
          <a:xfrm>
            <a:off x="241254" y="683495"/>
            <a:ext cx="2957766" cy="490075"/>
            <a:chOff x="303685" y="4804535"/>
            <a:chExt cx="7560000" cy="490075"/>
          </a:xfrm>
        </p:grpSpPr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8BE0EDC6-984B-4F52-82D7-87A54E6CB2DA}"/>
                </a:ext>
              </a:extLst>
            </p:cNvPr>
            <p:cNvSpPr/>
            <p:nvPr/>
          </p:nvSpPr>
          <p:spPr bwMode="auto">
            <a:xfrm>
              <a:off x="303685" y="4804535"/>
              <a:ext cx="2520000" cy="49007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0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0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러셀 강남</a:t>
              </a:r>
              <a:endParaRPr lang="en-US" altLang="ko-KR" sz="1000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10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모집요강</a:t>
              </a:r>
              <a:endParaRPr lang="en-US" altLang="ko-KR" sz="1000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C130BF83-3BCB-4AA4-8F01-0E11642DCF5A}"/>
                </a:ext>
              </a:extLst>
            </p:cNvPr>
            <p:cNvSpPr/>
            <p:nvPr/>
          </p:nvSpPr>
          <p:spPr bwMode="auto">
            <a:xfrm>
              <a:off x="5343685" y="4804535"/>
              <a:ext cx="2520000" cy="49007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ko-KR" altLang="en-US" sz="10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수능에 최적화된</a:t>
              </a:r>
              <a:endParaRPr lang="en-US" altLang="ko-KR" sz="1000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ko-KR" altLang="en-US" sz="10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시스템</a:t>
              </a:r>
              <a:endParaRPr lang="en-US" altLang="ko-KR" sz="1000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AD09F847-713E-4085-9E3B-11A8475DAFCE}"/>
                </a:ext>
              </a:extLst>
            </p:cNvPr>
            <p:cNvSpPr/>
            <p:nvPr/>
          </p:nvSpPr>
          <p:spPr bwMode="auto">
            <a:xfrm>
              <a:off x="2823685" y="4804535"/>
              <a:ext cx="2520000" cy="490075"/>
            </a:xfrm>
            <a:prstGeom prst="rect">
              <a:avLst/>
            </a:prstGeom>
            <a:solidFill>
              <a:srgbClr val="414141"/>
            </a:solidFill>
            <a:ln w="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1000" b="1" spc="-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최상위권 집결</a:t>
              </a:r>
              <a:r>
                <a:rPr lang="en-US" altLang="ko-KR" sz="1000" b="1" spc="-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</a:t>
              </a:r>
            </a:p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1000" b="1" spc="-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러셀 강남</a:t>
              </a:r>
              <a:endParaRPr lang="en-US" altLang="ko-KR" sz="1000" b="1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042DFC97-D1BF-4B4F-BECC-0BEE532EC9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899" y="1910397"/>
            <a:ext cx="2682703" cy="2979995"/>
          </a:xfrm>
          <a:prstGeom prst="rect">
            <a:avLst/>
          </a:prstGeom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F8F2FBFF-D365-43A3-B5DE-3AB4E83126A8}"/>
              </a:ext>
            </a:extLst>
          </p:cNvPr>
          <p:cNvSpPr/>
          <p:nvPr/>
        </p:nvSpPr>
        <p:spPr>
          <a:xfrm>
            <a:off x="3446464" y="620685"/>
            <a:ext cx="3012579" cy="6048675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700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3" name="Fill">
            <a:extLst>
              <a:ext uri="{FF2B5EF4-FFF2-40B4-BE49-F238E27FC236}">
                <a16:creationId xmlns:a16="http://schemas.microsoft.com/office/drawing/2014/main" id="{A659253A-817B-4C7F-B8E5-4C7C6847A9B8}"/>
              </a:ext>
            </a:extLst>
          </p:cNvPr>
          <p:cNvSpPr>
            <a:spLocks/>
          </p:cNvSpPr>
          <p:nvPr/>
        </p:nvSpPr>
        <p:spPr bwMode="auto">
          <a:xfrm rot="5400000">
            <a:off x="4863857" y="5669074"/>
            <a:ext cx="177791" cy="2000571"/>
          </a:xfrm>
          <a:custGeom>
            <a:avLst/>
            <a:gdLst>
              <a:gd name="T0" fmla="*/ 74 w 151"/>
              <a:gd name="T1" fmla="*/ 588 h 588"/>
              <a:gd name="T2" fmla="*/ 151 w 151"/>
              <a:gd name="T3" fmla="*/ 518 h 588"/>
              <a:gd name="T4" fmla="*/ 74 w 151"/>
              <a:gd name="T5" fmla="*/ 441 h 588"/>
              <a:gd name="T6" fmla="*/ 151 w 151"/>
              <a:gd name="T7" fmla="*/ 375 h 588"/>
              <a:gd name="T8" fmla="*/ 74 w 151"/>
              <a:gd name="T9" fmla="*/ 294 h 588"/>
              <a:gd name="T10" fmla="*/ 151 w 151"/>
              <a:gd name="T11" fmla="*/ 231 h 588"/>
              <a:gd name="T12" fmla="*/ 74 w 151"/>
              <a:gd name="T13" fmla="*/ 147 h 588"/>
              <a:gd name="T14" fmla="*/ 151 w 151"/>
              <a:gd name="T15" fmla="*/ 88 h 588"/>
              <a:gd name="T16" fmla="*/ 74 w 151"/>
              <a:gd name="T17" fmla="*/ 0 h 588"/>
              <a:gd name="T18" fmla="*/ 0 w 151"/>
              <a:gd name="T19" fmla="*/ 0 h 588"/>
              <a:gd name="T20" fmla="*/ 78 w 151"/>
              <a:gd name="T21" fmla="*/ 88 h 588"/>
              <a:gd name="T22" fmla="*/ 0 w 151"/>
              <a:gd name="T23" fmla="*/ 147 h 588"/>
              <a:gd name="T24" fmla="*/ 78 w 151"/>
              <a:gd name="T25" fmla="*/ 231 h 588"/>
              <a:gd name="T26" fmla="*/ 0 w 151"/>
              <a:gd name="T27" fmla="*/ 294 h 588"/>
              <a:gd name="T28" fmla="*/ 78 w 151"/>
              <a:gd name="T29" fmla="*/ 375 h 588"/>
              <a:gd name="T30" fmla="*/ 0 w 151"/>
              <a:gd name="T31" fmla="*/ 441 h 588"/>
              <a:gd name="T32" fmla="*/ 78 w 151"/>
              <a:gd name="T33" fmla="*/ 518 h 588"/>
              <a:gd name="T34" fmla="*/ 0 w 151"/>
              <a:gd name="T35" fmla="*/ 588 h 588"/>
              <a:gd name="T36" fmla="*/ 74 w 151"/>
              <a:gd name="T37" fmla="*/ 588 h 5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51" h="588">
                <a:moveTo>
                  <a:pt x="74" y="588"/>
                </a:moveTo>
                <a:lnTo>
                  <a:pt x="151" y="518"/>
                </a:lnTo>
                <a:lnTo>
                  <a:pt x="74" y="441"/>
                </a:lnTo>
                <a:lnTo>
                  <a:pt x="151" y="375"/>
                </a:lnTo>
                <a:lnTo>
                  <a:pt x="74" y="294"/>
                </a:lnTo>
                <a:lnTo>
                  <a:pt x="151" y="231"/>
                </a:lnTo>
                <a:lnTo>
                  <a:pt x="74" y="147"/>
                </a:lnTo>
                <a:lnTo>
                  <a:pt x="151" y="88"/>
                </a:lnTo>
                <a:lnTo>
                  <a:pt x="74" y="0"/>
                </a:lnTo>
                <a:lnTo>
                  <a:pt x="0" y="0"/>
                </a:lnTo>
                <a:lnTo>
                  <a:pt x="78" y="88"/>
                </a:lnTo>
                <a:lnTo>
                  <a:pt x="0" y="147"/>
                </a:lnTo>
                <a:lnTo>
                  <a:pt x="78" y="231"/>
                </a:lnTo>
                <a:lnTo>
                  <a:pt x="0" y="294"/>
                </a:lnTo>
                <a:lnTo>
                  <a:pt x="78" y="375"/>
                </a:lnTo>
                <a:lnTo>
                  <a:pt x="0" y="441"/>
                </a:lnTo>
                <a:lnTo>
                  <a:pt x="78" y="518"/>
                </a:lnTo>
                <a:lnTo>
                  <a:pt x="0" y="588"/>
                </a:lnTo>
                <a:lnTo>
                  <a:pt x="74" y="588"/>
                </a:lnTo>
                <a:close/>
              </a:path>
            </a:pathLst>
          </a:cu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050" dirty="0">
              <a:solidFill>
                <a:prstClr val="black">
                  <a:lumMod val="50000"/>
                  <a:lumOff val="50000"/>
                </a:prstClr>
              </a:solidFill>
              <a:cs typeface="Segoe UI" panose="020B0502040204020203" pitchFamily="34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B004A3E-06E0-48A8-962A-AF802845CB7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39987"/>
          <a:stretch/>
        </p:blipFill>
        <p:spPr>
          <a:xfrm>
            <a:off x="377475" y="4874864"/>
            <a:ext cx="2680127" cy="1449985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F9DB67D3-2E8F-4EEA-AF33-B6BE6E6F877C}"/>
              </a:ext>
            </a:extLst>
          </p:cNvPr>
          <p:cNvSpPr/>
          <p:nvPr/>
        </p:nvSpPr>
        <p:spPr>
          <a:xfrm>
            <a:off x="213815" y="620685"/>
            <a:ext cx="3012579" cy="5688635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700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0" name="Fill">
            <a:extLst>
              <a:ext uri="{FF2B5EF4-FFF2-40B4-BE49-F238E27FC236}">
                <a16:creationId xmlns:a16="http://schemas.microsoft.com/office/drawing/2014/main" id="{AAD659C4-6E83-4B78-B373-D4979E946157}"/>
              </a:ext>
            </a:extLst>
          </p:cNvPr>
          <p:cNvSpPr>
            <a:spLocks/>
          </p:cNvSpPr>
          <p:nvPr/>
        </p:nvSpPr>
        <p:spPr bwMode="auto">
          <a:xfrm rot="5400000">
            <a:off x="1589048" y="5315327"/>
            <a:ext cx="177791" cy="2000571"/>
          </a:xfrm>
          <a:custGeom>
            <a:avLst/>
            <a:gdLst>
              <a:gd name="T0" fmla="*/ 74 w 151"/>
              <a:gd name="T1" fmla="*/ 588 h 588"/>
              <a:gd name="T2" fmla="*/ 151 w 151"/>
              <a:gd name="T3" fmla="*/ 518 h 588"/>
              <a:gd name="T4" fmla="*/ 74 w 151"/>
              <a:gd name="T5" fmla="*/ 441 h 588"/>
              <a:gd name="T6" fmla="*/ 151 w 151"/>
              <a:gd name="T7" fmla="*/ 375 h 588"/>
              <a:gd name="T8" fmla="*/ 74 w 151"/>
              <a:gd name="T9" fmla="*/ 294 h 588"/>
              <a:gd name="T10" fmla="*/ 151 w 151"/>
              <a:gd name="T11" fmla="*/ 231 h 588"/>
              <a:gd name="T12" fmla="*/ 74 w 151"/>
              <a:gd name="T13" fmla="*/ 147 h 588"/>
              <a:gd name="T14" fmla="*/ 151 w 151"/>
              <a:gd name="T15" fmla="*/ 88 h 588"/>
              <a:gd name="T16" fmla="*/ 74 w 151"/>
              <a:gd name="T17" fmla="*/ 0 h 588"/>
              <a:gd name="T18" fmla="*/ 0 w 151"/>
              <a:gd name="T19" fmla="*/ 0 h 588"/>
              <a:gd name="T20" fmla="*/ 78 w 151"/>
              <a:gd name="T21" fmla="*/ 88 h 588"/>
              <a:gd name="T22" fmla="*/ 0 w 151"/>
              <a:gd name="T23" fmla="*/ 147 h 588"/>
              <a:gd name="T24" fmla="*/ 78 w 151"/>
              <a:gd name="T25" fmla="*/ 231 h 588"/>
              <a:gd name="T26" fmla="*/ 0 w 151"/>
              <a:gd name="T27" fmla="*/ 294 h 588"/>
              <a:gd name="T28" fmla="*/ 78 w 151"/>
              <a:gd name="T29" fmla="*/ 375 h 588"/>
              <a:gd name="T30" fmla="*/ 0 w 151"/>
              <a:gd name="T31" fmla="*/ 441 h 588"/>
              <a:gd name="T32" fmla="*/ 78 w 151"/>
              <a:gd name="T33" fmla="*/ 518 h 588"/>
              <a:gd name="T34" fmla="*/ 0 w 151"/>
              <a:gd name="T35" fmla="*/ 588 h 588"/>
              <a:gd name="T36" fmla="*/ 74 w 151"/>
              <a:gd name="T37" fmla="*/ 588 h 5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51" h="588">
                <a:moveTo>
                  <a:pt x="74" y="588"/>
                </a:moveTo>
                <a:lnTo>
                  <a:pt x="151" y="518"/>
                </a:lnTo>
                <a:lnTo>
                  <a:pt x="74" y="441"/>
                </a:lnTo>
                <a:lnTo>
                  <a:pt x="151" y="375"/>
                </a:lnTo>
                <a:lnTo>
                  <a:pt x="74" y="294"/>
                </a:lnTo>
                <a:lnTo>
                  <a:pt x="151" y="231"/>
                </a:lnTo>
                <a:lnTo>
                  <a:pt x="74" y="147"/>
                </a:lnTo>
                <a:lnTo>
                  <a:pt x="151" y="88"/>
                </a:lnTo>
                <a:lnTo>
                  <a:pt x="74" y="0"/>
                </a:lnTo>
                <a:lnTo>
                  <a:pt x="0" y="0"/>
                </a:lnTo>
                <a:lnTo>
                  <a:pt x="78" y="88"/>
                </a:lnTo>
                <a:lnTo>
                  <a:pt x="0" y="147"/>
                </a:lnTo>
                <a:lnTo>
                  <a:pt x="78" y="231"/>
                </a:lnTo>
                <a:lnTo>
                  <a:pt x="0" y="294"/>
                </a:lnTo>
                <a:lnTo>
                  <a:pt x="78" y="375"/>
                </a:lnTo>
                <a:lnTo>
                  <a:pt x="0" y="441"/>
                </a:lnTo>
                <a:lnTo>
                  <a:pt x="78" y="518"/>
                </a:lnTo>
                <a:lnTo>
                  <a:pt x="0" y="588"/>
                </a:lnTo>
                <a:lnTo>
                  <a:pt x="74" y="588"/>
                </a:lnTo>
                <a:close/>
              </a:path>
            </a:pathLst>
          </a:cu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050" dirty="0">
              <a:solidFill>
                <a:prstClr val="black">
                  <a:lumMod val="50000"/>
                  <a:lumOff val="50000"/>
                </a:prstClr>
              </a:solidFill>
              <a:cs typeface="Segoe UI" panose="020B0502040204020203" pitchFamily="34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CD41A4E-B966-4B0D-8FB4-4D94E7AF1A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78589" y="764704"/>
            <a:ext cx="2767777" cy="2495130"/>
          </a:xfrm>
          <a:prstGeom prst="rect">
            <a:avLst/>
          </a:prstGeom>
        </p:spPr>
      </p:pic>
      <p:sp>
        <p:nvSpPr>
          <p:cNvPr id="61" name="직사각형 60">
            <a:extLst>
              <a:ext uri="{FF2B5EF4-FFF2-40B4-BE49-F238E27FC236}">
                <a16:creationId xmlns:a16="http://schemas.microsoft.com/office/drawing/2014/main" id="{125054BE-681F-42BB-9661-E92E3908DF0A}"/>
              </a:ext>
            </a:extLst>
          </p:cNvPr>
          <p:cNvSpPr/>
          <p:nvPr/>
        </p:nvSpPr>
        <p:spPr>
          <a:xfrm>
            <a:off x="233485" y="1815209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</a:t>
            </a:r>
            <a:endParaRPr lang="ko-KR" altLang="en-US" sz="1000" b="1" dirty="0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4269C91A-73FF-44BD-A379-7C8750EE518C}"/>
              </a:ext>
            </a:extLst>
          </p:cNvPr>
          <p:cNvSpPr/>
          <p:nvPr/>
        </p:nvSpPr>
        <p:spPr>
          <a:xfrm>
            <a:off x="3535592" y="687844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</a:t>
            </a:r>
            <a:endParaRPr lang="ko-KR" altLang="en-US" sz="1000" b="1" dirty="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C8D82937-9143-49D8-AB3A-05C1A2E09331}"/>
              </a:ext>
            </a:extLst>
          </p:cNvPr>
          <p:cNvSpPr/>
          <p:nvPr/>
        </p:nvSpPr>
        <p:spPr bwMode="auto">
          <a:xfrm>
            <a:off x="2173740" y="1869953"/>
            <a:ext cx="835043" cy="243546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C497BEB2-79DD-4872-A062-070115974633}"/>
              </a:ext>
            </a:extLst>
          </p:cNvPr>
          <p:cNvSpPr/>
          <p:nvPr/>
        </p:nvSpPr>
        <p:spPr>
          <a:xfrm>
            <a:off x="2134969" y="1787836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3</a:t>
            </a:r>
            <a:endParaRPr lang="ko-KR" altLang="en-US" sz="1000" b="1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DFE2896-7B02-4B53-AF2C-ADEAA7B3CB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84969" y="5878556"/>
            <a:ext cx="2628900" cy="523875"/>
          </a:xfrm>
          <a:prstGeom prst="rect">
            <a:avLst/>
          </a:prstGeom>
        </p:spPr>
      </p:pic>
      <p:sp>
        <p:nvSpPr>
          <p:cNvPr id="65" name="직사각형 64">
            <a:extLst>
              <a:ext uri="{FF2B5EF4-FFF2-40B4-BE49-F238E27FC236}">
                <a16:creationId xmlns:a16="http://schemas.microsoft.com/office/drawing/2014/main" id="{65572AB8-659B-416A-9EE7-61D8F1009A04}"/>
              </a:ext>
            </a:extLst>
          </p:cNvPr>
          <p:cNvSpPr/>
          <p:nvPr/>
        </p:nvSpPr>
        <p:spPr>
          <a:xfrm>
            <a:off x="6679113" y="5742847"/>
            <a:ext cx="436559" cy="21190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3-1</a:t>
            </a:r>
            <a:endParaRPr lang="ko-KR" alt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21500785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2025 N</a:t>
            </a:r>
            <a:r>
              <a:rPr lang="ko-KR" altLang="en-US" b="0" dirty="0"/>
              <a:t>수 </a:t>
            </a:r>
            <a:r>
              <a:rPr lang="ko-KR" altLang="en-US" b="0" dirty="0" err="1"/>
              <a:t>정규반</a:t>
            </a:r>
            <a:r>
              <a:rPr lang="en-US" altLang="ko-KR" b="0" dirty="0"/>
              <a:t>(</a:t>
            </a:r>
            <a:r>
              <a:rPr lang="ko-KR" altLang="en-US" b="0" dirty="0"/>
              <a:t>강남 </a:t>
            </a:r>
            <a:r>
              <a:rPr lang="en-US" altLang="ko-KR" b="0" dirty="0"/>
              <a:t>MO)</a:t>
            </a:r>
            <a:endParaRPr lang="ko-KR" altLang="en-US" dirty="0"/>
          </a:p>
        </p:txBody>
      </p:sp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01843A60-75C2-42DB-AD02-722CD54F77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1544092"/>
              </p:ext>
            </p:extLst>
          </p:nvPr>
        </p:nvGraphicFramePr>
        <p:xfrm>
          <a:off x="8104412" y="211913"/>
          <a:ext cx="1800000" cy="7612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※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탭 </a:t>
                      </a:r>
                      <a:r>
                        <a:rPr kumimoji="1" lang="en-US" altLang="ko-KR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2 : </a:t>
                      </a:r>
                      <a:r>
                        <a:rPr kumimoji="1" lang="ko-KR" altLang="en-US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최상위권 집결</a:t>
                      </a:r>
                      <a:r>
                        <a:rPr kumimoji="1" lang="en-US" altLang="ko-KR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kumimoji="1" lang="ko-KR" altLang="en-US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러셀 강남</a:t>
                      </a:r>
                      <a:endParaRPr kumimoji="1" lang="en-US" altLang="ko-KR" sz="900" b="1" i="0" u="none" strike="noStrike" cap="none" spc="-100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kumimoji="1" lang="en-US" altLang="ko-KR" sz="900" b="1" i="0" u="none" strike="noStrike" cap="none" spc="-100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롤링되는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합격생 후기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02876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강남 학원 합격생 후기로만 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노출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564826"/>
                  </a:ext>
                </a:extLst>
              </a:tr>
            </a:tbl>
          </a:graphicData>
        </a:graphic>
      </p:graphicFrame>
      <p:sp>
        <p:nvSpPr>
          <p:cNvPr id="81" name="직사각형 80">
            <a:extLst>
              <a:ext uri="{FF2B5EF4-FFF2-40B4-BE49-F238E27FC236}">
                <a16:creationId xmlns:a16="http://schemas.microsoft.com/office/drawing/2014/main" id="{AE0196E5-5B53-4C91-84A9-4E89716FA5E9}"/>
              </a:ext>
            </a:extLst>
          </p:cNvPr>
          <p:cNvSpPr/>
          <p:nvPr/>
        </p:nvSpPr>
        <p:spPr>
          <a:xfrm>
            <a:off x="3668613" y="332656"/>
            <a:ext cx="3012579" cy="6478500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700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8578799E-C535-4A48-97E4-37AD5C9CC528}"/>
              </a:ext>
            </a:extLst>
          </p:cNvPr>
          <p:cNvSpPr/>
          <p:nvPr/>
        </p:nvSpPr>
        <p:spPr>
          <a:xfrm>
            <a:off x="6659403" y="400341"/>
            <a:ext cx="1080000" cy="21544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/>
              <a:t>학원 후기 사용</a:t>
            </a: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A7291120-92AD-4235-93FE-105E05B5AC6D}"/>
              </a:ext>
            </a:extLst>
          </p:cNvPr>
          <p:cNvSpPr/>
          <p:nvPr/>
        </p:nvSpPr>
        <p:spPr>
          <a:xfrm>
            <a:off x="526816" y="337485"/>
            <a:ext cx="3012579" cy="6478500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700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8A0AF9F7-15A1-4185-93C9-E3F254D533EF}"/>
              </a:ext>
            </a:extLst>
          </p:cNvPr>
          <p:cNvSpPr/>
          <p:nvPr/>
        </p:nvSpPr>
        <p:spPr>
          <a:xfrm>
            <a:off x="550225" y="409085"/>
            <a:ext cx="2957858" cy="20520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BD01A913-4F6B-4618-9A33-DADCA0870888}"/>
              </a:ext>
            </a:extLst>
          </p:cNvPr>
          <p:cNvSpPr/>
          <p:nvPr/>
        </p:nvSpPr>
        <p:spPr>
          <a:xfrm>
            <a:off x="551873" y="489062"/>
            <a:ext cx="2943069" cy="40011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2023</a:t>
            </a:r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학년도 서울대학교</a:t>
            </a:r>
            <a:r>
              <a:rPr lang="en-US" altLang="ko-KR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 </a:t>
            </a:r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의예과 합격</a:t>
            </a:r>
            <a:endParaRPr lang="en-US" altLang="ko-KR" sz="1000" b="1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  <a:p>
            <a:pPr algn="ctr"/>
            <a:r>
              <a:rPr lang="ko-KR" altLang="en-US" sz="10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러셀 강남 이윤서</a:t>
            </a:r>
            <a:endParaRPr lang="en-US" altLang="ko-KR" sz="1000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</p:txBody>
      </p: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22C053CE-1B4A-4A2A-A30B-F103D88CF747}"/>
              </a:ext>
            </a:extLst>
          </p:cNvPr>
          <p:cNvGrpSpPr/>
          <p:nvPr/>
        </p:nvGrpSpPr>
        <p:grpSpPr>
          <a:xfrm>
            <a:off x="1495468" y="907866"/>
            <a:ext cx="1268862" cy="437877"/>
            <a:chOff x="1673192" y="1029594"/>
            <a:chExt cx="1268862" cy="437877"/>
          </a:xfrm>
        </p:grpSpPr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33667C44-8901-42F5-992D-AA64F61CF81A}"/>
                </a:ext>
              </a:extLst>
            </p:cNvPr>
            <p:cNvSpPr/>
            <p:nvPr/>
          </p:nvSpPr>
          <p:spPr>
            <a:xfrm>
              <a:off x="1673192" y="1029594"/>
              <a:ext cx="1108331" cy="437877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2023</a:t>
              </a:r>
              <a:r>
                <a:rPr lang="ko-KR" altLang="en-US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학년도 </a:t>
              </a:r>
              <a:r>
                <a:rPr lang="en-US" altLang="ko-KR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298</a:t>
              </a:r>
              <a:r>
                <a:rPr lang="ko-KR" altLang="en-US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점</a:t>
              </a:r>
              <a:endParaRPr lang="en-US" altLang="ko-KR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2022</a:t>
              </a:r>
              <a:r>
                <a:rPr lang="ko-KR" altLang="en-US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학년도 </a:t>
              </a:r>
              <a:r>
                <a:rPr lang="en-US" altLang="ko-KR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270</a:t>
              </a:r>
              <a:r>
                <a:rPr lang="ko-KR" altLang="en-US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점</a:t>
              </a:r>
              <a:endPara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endParaRPr>
            </a:p>
          </p:txBody>
        </p:sp>
        <p:sp>
          <p:nvSpPr>
            <p:cNvPr id="69" name="타원 68">
              <a:extLst>
                <a:ext uri="{FF2B5EF4-FFF2-40B4-BE49-F238E27FC236}">
                  <a16:creationId xmlns:a16="http://schemas.microsoft.com/office/drawing/2014/main" id="{70A8E380-C688-4E57-95E1-3BFB8F090E5F}"/>
                </a:ext>
              </a:extLst>
            </p:cNvPr>
            <p:cNvSpPr/>
            <p:nvPr/>
          </p:nvSpPr>
          <p:spPr bwMode="auto">
            <a:xfrm>
              <a:off x="2654054" y="1114316"/>
              <a:ext cx="288000" cy="288000"/>
            </a:xfrm>
            <a:prstGeom prst="ellipse">
              <a:avLst/>
            </a:prstGeom>
            <a:solidFill>
              <a:srgbClr val="99CCFF"/>
            </a:solidFill>
            <a:ln w="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700" b="1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93.3%</a:t>
              </a:r>
            </a:p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700" b="1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상승</a:t>
              </a:r>
            </a:p>
          </p:txBody>
        </p:sp>
      </p:grp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F2384253-C5C4-4A04-A9F2-2D9AF1E646E2}"/>
              </a:ext>
            </a:extLst>
          </p:cNvPr>
          <p:cNvSpPr/>
          <p:nvPr/>
        </p:nvSpPr>
        <p:spPr>
          <a:xfrm>
            <a:off x="559315" y="2506229"/>
            <a:ext cx="2957858" cy="20520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73583A95-63CD-400D-88FE-34B7823AD6F8}"/>
              </a:ext>
            </a:extLst>
          </p:cNvPr>
          <p:cNvSpPr/>
          <p:nvPr/>
        </p:nvSpPr>
        <p:spPr>
          <a:xfrm>
            <a:off x="505676" y="3521367"/>
            <a:ext cx="3033719" cy="23083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“</a:t>
            </a:r>
            <a:r>
              <a:rPr lang="ko-KR" altLang="en-US" sz="900" b="1" spc="-10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러셀에서</a:t>
            </a:r>
            <a:r>
              <a:rPr lang="ko-KR" altLang="en-US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 좋았던 점은 모의고사 이후 총평 적는 것입니다</a:t>
            </a:r>
            <a:r>
              <a:rPr lang="en-US" altLang="ko-KR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..”</a:t>
            </a:r>
            <a:endParaRPr lang="ko-KR" altLang="en-US" sz="900" b="1" spc="-100" dirty="0">
              <a:ln>
                <a:solidFill>
                  <a:srgbClr val="00CC99">
                    <a:alpha val="0"/>
                  </a:srgbClr>
                </a:solidFill>
              </a:ln>
              <a:solidFill>
                <a:schemeClr val="tx1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E3B3028C-05E4-4176-9CFD-E9BC690531E0}"/>
              </a:ext>
            </a:extLst>
          </p:cNvPr>
          <p:cNvSpPr/>
          <p:nvPr/>
        </p:nvSpPr>
        <p:spPr>
          <a:xfrm>
            <a:off x="560964" y="2586206"/>
            <a:ext cx="2956210" cy="40011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2023</a:t>
            </a:r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학년도 경희대학교</a:t>
            </a:r>
            <a:r>
              <a:rPr lang="en-US" altLang="ko-KR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 </a:t>
            </a:r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의예과 합격</a:t>
            </a:r>
            <a:endParaRPr lang="en-US" altLang="ko-KR" sz="1000" b="1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  <a:p>
            <a:pPr algn="ctr"/>
            <a:r>
              <a:rPr lang="ko-KR" altLang="en-US" sz="10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러셀 강남 </a:t>
            </a:r>
            <a:r>
              <a:rPr lang="ko-KR" altLang="en-US" sz="1000" spc="-8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정연욱</a:t>
            </a:r>
            <a:endParaRPr lang="en-US" altLang="ko-KR" sz="1000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AC28CC3F-256F-476B-A4E5-E14ECD7A2498}"/>
              </a:ext>
            </a:extLst>
          </p:cNvPr>
          <p:cNvSpPr/>
          <p:nvPr/>
        </p:nvSpPr>
        <p:spPr>
          <a:xfrm>
            <a:off x="568403" y="3905510"/>
            <a:ext cx="293967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“</a:t>
            </a:r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모의고사를 풀고 난 직후 다시 그때 상황을 복기해서 나의 약점이나 부족했던 부분들을 찾아내는 게 </a:t>
            </a:r>
            <a:r>
              <a:rPr lang="ko-KR" altLang="en-US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학습 방향성</a:t>
            </a:r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을 정하는 데에 큰 도움이 되었습니다</a:t>
            </a:r>
            <a:r>
              <a: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.”</a:t>
            </a:r>
            <a:endParaRPr lang="ko-KR" altLang="en-US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9BBE932F-1D38-4FBC-99B0-CB1498F5E45D}"/>
              </a:ext>
            </a:extLst>
          </p:cNvPr>
          <p:cNvGrpSpPr/>
          <p:nvPr/>
        </p:nvGrpSpPr>
        <p:grpSpPr>
          <a:xfrm>
            <a:off x="1413555" y="3038383"/>
            <a:ext cx="1268862" cy="437877"/>
            <a:chOff x="1673192" y="1029594"/>
            <a:chExt cx="1268862" cy="437877"/>
          </a:xfrm>
        </p:grpSpPr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F9C1DF07-4100-4EFE-91D5-632545A943AB}"/>
                </a:ext>
              </a:extLst>
            </p:cNvPr>
            <p:cNvSpPr/>
            <p:nvPr/>
          </p:nvSpPr>
          <p:spPr>
            <a:xfrm>
              <a:off x="1673192" y="1029594"/>
              <a:ext cx="1108331" cy="437877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2023</a:t>
              </a:r>
              <a:r>
                <a:rPr lang="ko-KR" altLang="en-US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학년도 </a:t>
              </a:r>
              <a:r>
                <a:rPr lang="en-US" altLang="ko-KR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293.5</a:t>
              </a:r>
              <a:r>
                <a:rPr lang="ko-KR" altLang="en-US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점</a:t>
              </a:r>
              <a:endParaRPr lang="en-US" altLang="ko-KR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2022</a:t>
              </a:r>
              <a:r>
                <a:rPr lang="ko-KR" altLang="en-US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학년도 </a:t>
              </a:r>
              <a:r>
                <a:rPr lang="en-US" altLang="ko-KR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276</a:t>
              </a:r>
              <a:r>
                <a:rPr lang="ko-KR" altLang="en-US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점</a:t>
              </a:r>
              <a:endPara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endParaRPr>
            </a:p>
          </p:txBody>
        </p:sp>
        <p:sp>
          <p:nvSpPr>
            <p:cNvPr id="94" name="타원 93">
              <a:extLst>
                <a:ext uri="{FF2B5EF4-FFF2-40B4-BE49-F238E27FC236}">
                  <a16:creationId xmlns:a16="http://schemas.microsoft.com/office/drawing/2014/main" id="{ED5E2FA4-FCAD-45D7-9FC9-B2E87F4085CD}"/>
                </a:ext>
              </a:extLst>
            </p:cNvPr>
            <p:cNvSpPr/>
            <p:nvPr/>
          </p:nvSpPr>
          <p:spPr bwMode="auto">
            <a:xfrm>
              <a:off x="2654054" y="1114316"/>
              <a:ext cx="288000" cy="288000"/>
            </a:xfrm>
            <a:prstGeom prst="ellipse">
              <a:avLst/>
            </a:prstGeom>
            <a:solidFill>
              <a:srgbClr val="99CCFF"/>
            </a:solidFill>
            <a:ln w="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700" b="1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72.9%</a:t>
              </a:r>
            </a:p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700" b="1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상승</a:t>
              </a:r>
            </a:p>
          </p:txBody>
        </p:sp>
      </p:grp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704B1D56-2B09-4970-87F3-A80269BB4BAC}"/>
              </a:ext>
            </a:extLst>
          </p:cNvPr>
          <p:cNvSpPr/>
          <p:nvPr/>
        </p:nvSpPr>
        <p:spPr>
          <a:xfrm>
            <a:off x="478072" y="336483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6E58BE28-D02F-430B-B062-01ED551B55AF}"/>
              </a:ext>
            </a:extLst>
          </p:cNvPr>
          <p:cNvSpPr/>
          <p:nvPr/>
        </p:nvSpPr>
        <p:spPr>
          <a:xfrm>
            <a:off x="565013" y="1424223"/>
            <a:ext cx="2943069" cy="36933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“</a:t>
            </a:r>
            <a:r>
              <a:rPr lang="ko-KR" altLang="en-US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학원에 공부를 잘하고</a:t>
            </a:r>
            <a:r>
              <a:rPr lang="en-US" altLang="ko-KR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, </a:t>
            </a:r>
            <a:r>
              <a:rPr lang="ko-KR" altLang="en-US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열심히 하는 친구들이 많아</a:t>
            </a:r>
            <a:endParaRPr lang="en-US" altLang="ko-KR" sz="900" b="1" spc="-100" dirty="0">
              <a:ln>
                <a:solidFill>
                  <a:srgbClr val="00CC99">
                    <a:alpha val="0"/>
                  </a:srgbClr>
                </a:solidFill>
              </a:ln>
              <a:solidFill>
                <a:schemeClr val="tx1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  <a:p>
            <a:pPr algn="ctr"/>
            <a:r>
              <a:rPr lang="ko-KR" altLang="en-US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면학분위기가 잘 조성되어 있어 선택하게 되었습니다</a:t>
            </a:r>
            <a:r>
              <a:rPr lang="en-US" altLang="ko-KR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.”</a:t>
            </a:r>
            <a:endParaRPr lang="ko-KR" altLang="en-US" sz="900" b="1" spc="-100" dirty="0">
              <a:ln>
                <a:solidFill>
                  <a:srgbClr val="00CC99">
                    <a:alpha val="0"/>
                  </a:srgbClr>
                </a:solidFill>
              </a:ln>
              <a:solidFill>
                <a:schemeClr val="tx1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5209F92D-DF04-40F5-A1A3-05101B4A917D}"/>
              </a:ext>
            </a:extLst>
          </p:cNvPr>
          <p:cNvSpPr/>
          <p:nvPr/>
        </p:nvSpPr>
        <p:spPr>
          <a:xfrm>
            <a:off x="559314" y="1808366"/>
            <a:ext cx="294877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“</a:t>
            </a:r>
            <a:r>
              <a:rPr lang="ko-KR" altLang="en-US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러셀의 장점은 </a:t>
            </a:r>
            <a:r>
              <a:rPr lang="ko-KR" altLang="en-US" b="1" spc="-8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면학분위기입니다</a:t>
            </a:r>
            <a:r>
              <a:rPr lang="en-US" altLang="ko-KR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. </a:t>
            </a:r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주변 학생들이 열심히 공부하니 자극도 받고</a:t>
            </a:r>
            <a:r>
              <a: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, </a:t>
            </a:r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생활패턴을 보고 배울 수 있어서 좋았습니다</a:t>
            </a:r>
            <a:r>
              <a: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. </a:t>
            </a:r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또한</a:t>
            </a:r>
            <a:r>
              <a: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, </a:t>
            </a:r>
            <a:r>
              <a:rPr lang="ko-KR" altLang="en-US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수능 시간표에 맞춰서 생활할 수 있게 지도</a:t>
            </a:r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해주는 것이 가장 좋았습니다</a:t>
            </a:r>
            <a:r>
              <a: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.”</a:t>
            </a:r>
            <a:endParaRPr lang="ko-KR" altLang="en-US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0526A756-D5F1-4D76-858B-D36302A61317}"/>
              </a:ext>
            </a:extLst>
          </p:cNvPr>
          <p:cNvSpPr/>
          <p:nvPr/>
        </p:nvSpPr>
        <p:spPr>
          <a:xfrm>
            <a:off x="568403" y="4581673"/>
            <a:ext cx="2939679" cy="20520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B48A3456-FC0C-44B7-A075-0677F6D54B88}"/>
              </a:ext>
            </a:extLst>
          </p:cNvPr>
          <p:cNvSpPr/>
          <p:nvPr/>
        </p:nvSpPr>
        <p:spPr>
          <a:xfrm>
            <a:off x="504676" y="5565253"/>
            <a:ext cx="3097344" cy="36933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“</a:t>
            </a:r>
            <a:r>
              <a:rPr lang="ko-KR" altLang="en-US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항시 바자관 내에 조교 선생님들이 관리 감독을 해 주시기에 </a:t>
            </a:r>
          </a:p>
          <a:p>
            <a:pPr algn="ctr"/>
            <a:r>
              <a:rPr lang="ko-KR" altLang="en-US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딴짓을 하는 학생들이 거의 없었습니다</a:t>
            </a:r>
            <a:r>
              <a:rPr lang="en-US" altLang="ko-KR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.”</a:t>
            </a:r>
            <a:endParaRPr lang="ko-KR" altLang="en-US" sz="900" b="1" spc="-100" dirty="0">
              <a:ln>
                <a:solidFill>
                  <a:srgbClr val="00CC99">
                    <a:alpha val="0"/>
                  </a:srgbClr>
                </a:solidFill>
              </a:ln>
              <a:solidFill>
                <a:schemeClr val="tx1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27E1C882-02F4-4653-B051-6FCFBDC0F907}"/>
              </a:ext>
            </a:extLst>
          </p:cNvPr>
          <p:cNvSpPr/>
          <p:nvPr/>
        </p:nvSpPr>
        <p:spPr>
          <a:xfrm>
            <a:off x="570053" y="4661650"/>
            <a:ext cx="2938030" cy="40011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2023</a:t>
            </a:r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학년도 한양대학교</a:t>
            </a:r>
            <a:r>
              <a:rPr lang="en-US" altLang="ko-KR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(</a:t>
            </a:r>
            <a:r>
              <a:rPr lang="en-US" altLang="ko-KR" sz="1000" b="1" spc="-100" dirty="0">
                <a:solidFill>
                  <a:schemeClr val="tx1"/>
                </a:solidFill>
                <a:latin typeface="맑은 고딕" panose="020B0503020000020004" pitchFamily="50" charset="-127"/>
              </a:rPr>
              <a:t>ERICA</a:t>
            </a:r>
            <a:r>
              <a:rPr lang="en-US" altLang="ko-KR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) </a:t>
            </a:r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약학과 합격</a:t>
            </a:r>
            <a:endParaRPr lang="en-US" altLang="ko-KR" sz="1000" b="1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  <a:p>
            <a:pPr algn="ctr"/>
            <a:r>
              <a:rPr lang="ko-KR" altLang="en-US" sz="10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러셀 강남 김상훈</a:t>
            </a:r>
            <a:endParaRPr lang="en-US" altLang="ko-KR" sz="1000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C2055168-676D-4737-9F14-533093C7B46F}"/>
              </a:ext>
            </a:extLst>
          </p:cNvPr>
          <p:cNvSpPr/>
          <p:nvPr/>
        </p:nvSpPr>
        <p:spPr>
          <a:xfrm>
            <a:off x="577493" y="5980954"/>
            <a:ext cx="291745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“</a:t>
            </a:r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또한 넓은 책상과 책장 그리고 낡은 곳이 없는 깨끗한 인테리어가 좋았습니다</a:t>
            </a:r>
            <a:r>
              <a: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. </a:t>
            </a:r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마지막으로 </a:t>
            </a:r>
            <a:r>
              <a:rPr lang="ko-KR" altLang="en-US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표준 시간표</a:t>
            </a:r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가 있어 </a:t>
            </a:r>
            <a:r>
              <a:rPr lang="ko-KR" altLang="en-US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수능 리듬에 맞춰 공부</a:t>
            </a:r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할 수 있었던 것 또한 장점이라고 생각합니다</a:t>
            </a:r>
            <a:r>
              <a: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.”</a:t>
            </a:r>
            <a:endParaRPr lang="ko-KR" altLang="en-US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7D88FE40-1A2E-4F33-A446-3B9775D90135}"/>
              </a:ext>
            </a:extLst>
          </p:cNvPr>
          <p:cNvGrpSpPr/>
          <p:nvPr/>
        </p:nvGrpSpPr>
        <p:grpSpPr>
          <a:xfrm>
            <a:off x="1495468" y="5055692"/>
            <a:ext cx="1268862" cy="437877"/>
            <a:chOff x="1673192" y="1029594"/>
            <a:chExt cx="1268862" cy="437877"/>
          </a:xfrm>
        </p:grpSpPr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62ED4994-245C-4584-94BA-61E2A34391C9}"/>
                </a:ext>
              </a:extLst>
            </p:cNvPr>
            <p:cNvSpPr/>
            <p:nvPr/>
          </p:nvSpPr>
          <p:spPr>
            <a:xfrm>
              <a:off x="1673192" y="1029594"/>
              <a:ext cx="1108331" cy="437877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2023</a:t>
              </a:r>
              <a:r>
                <a:rPr lang="ko-KR" altLang="en-US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학년도 </a:t>
              </a:r>
              <a:r>
                <a:rPr lang="en-US" altLang="ko-KR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293</a:t>
              </a:r>
              <a:r>
                <a:rPr lang="ko-KR" altLang="en-US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점</a:t>
              </a:r>
              <a:endParaRPr lang="en-US" altLang="ko-KR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2022</a:t>
              </a:r>
              <a:r>
                <a:rPr lang="ko-KR" altLang="en-US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학년도 </a:t>
              </a:r>
              <a:r>
                <a:rPr lang="en-US" altLang="ko-KR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230</a:t>
              </a:r>
              <a:r>
                <a:rPr lang="ko-KR" altLang="en-US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점</a:t>
              </a:r>
              <a:endPara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endParaRPr>
            </a:p>
          </p:txBody>
        </p:sp>
        <p:sp>
          <p:nvSpPr>
            <p:cNvPr id="115" name="타원 114">
              <a:extLst>
                <a:ext uri="{FF2B5EF4-FFF2-40B4-BE49-F238E27FC236}">
                  <a16:creationId xmlns:a16="http://schemas.microsoft.com/office/drawing/2014/main" id="{9DF995B5-7CCE-4684-92DA-72DD65E98C9B}"/>
                </a:ext>
              </a:extLst>
            </p:cNvPr>
            <p:cNvSpPr/>
            <p:nvPr/>
          </p:nvSpPr>
          <p:spPr bwMode="auto">
            <a:xfrm>
              <a:off x="2654054" y="1114316"/>
              <a:ext cx="288000" cy="288000"/>
            </a:xfrm>
            <a:prstGeom prst="ellipse">
              <a:avLst/>
            </a:prstGeom>
            <a:solidFill>
              <a:srgbClr val="99CCFF"/>
            </a:solidFill>
            <a:ln w="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700" b="1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90%</a:t>
              </a:r>
            </a:p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700" b="1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상승</a:t>
              </a:r>
            </a:p>
          </p:txBody>
        </p:sp>
      </p:grp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609DF555-9C1B-4A9F-9CDF-329EAF9FD0A7}"/>
              </a:ext>
            </a:extLst>
          </p:cNvPr>
          <p:cNvSpPr/>
          <p:nvPr/>
        </p:nvSpPr>
        <p:spPr>
          <a:xfrm>
            <a:off x="3698167" y="409085"/>
            <a:ext cx="2953469" cy="20520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7494EDDC-6049-4B77-B158-E73D9D1393A6}"/>
              </a:ext>
            </a:extLst>
          </p:cNvPr>
          <p:cNvSpPr/>
          <p:nvPr/>
        </p:nvSpPr>
        <p:spPr>
          <a:xfrm>
            <a:off x="3725340" y="1411666"/>
            <a:ext cx="2926296" cy="23083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“</a:t>
            </a:r>
            <a:r>
              <a:rPr lang="ko-KR" altLang="en-US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러셀의 장점은 학생을 최우선으로 고려한다는 점입니다</a:t>
            </a:r>
            <a:r>
              <a:rPr lang="en-US" altLang="ko-KR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.”</a:t>
            </a:r>
            <a:endParaRPr lang="ko-KR" altLang="en-US" sz="900" b="1" spc="-100" dirty="0">
              <a:ln>
                <a:solidFill>
                  <a:srgbClr val="00CC99">
                    <a:alpha val="0"/>
                  </a:srgbClr>
                </a:solidFill>
              </a:ln>
              <a:solidFill>
                <a:schemeClr val="tx1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67EDAF7B-52EC-4BA2-8736-47B921175A49}"/>
              </a:ext>
            </a:extLst>
          </p:cNvPr>
          <p:cNvSpPr/>
          <p:nvPr/>
        </p:nvSpPr>
        <p:spPr>
          <a:xfrm>
            <a:off x="3712201" y="508063"/>
            <a:ext cx="2939436" cy="40011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2023</a:t>
            </a:r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학년도 조선대학교</a:t>
            </a:r>
            <a:r>
              <a:rPr lang="en-US" altLang="ko-KR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 </a:t>
            </a:r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의예과 합격</a:t>
            </a:r>
            <a:endParaRPr lang="en-US" altLang="ko-KR" sz="1000" b="1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  <a:p>
            <a:pPr algn="ctr"/>
            <a:r>
              <a:rPr lang="ko-KR" altLang="en-US" sz="10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러셀 강남 김한수</a:t>
            </a:r>
            <a:endParaRPr lang="en-US" altLang="ko-KR" sz="1000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84A8A604-9BE3-4E4A-B17E-76C5BA7ECD40}"/>
              </a:ext>
            </a:extLst>
          </p:cNvPr>
          <p:cNvSpPr/>
          <p:nvPr/>
        </p:nvSpPr>
        <p:spPr>
          <a:xfrm>
            <a:off x="3719641" y="1827367"/>
            <a:ext cx="292629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“</a:t>
            </a:r>
            <a:r>
              <a:rPr lang="ko-KR" altLang="en-US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시간표의 구성</a:t>
            </a:r>
            <a:r>
              <a:rPr lang="en-US" altLang="ko-KR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, </a:t>
            </a:r>
            <a:r>
              <a:rPr lang="ko-KR" altLang="en-US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자습 자리의 배치</a:t>
            </a:r>
            <a:r>
              <a:rPr lang="en-US" altLang="ko-KR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, </a:t>
            </a:r>
            <a:r>
              <a:rPr lang="ko-KR" altLang="en-US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면학분위기 조성 </a:t>
            </a:r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등 사소할 수 있는 부분까지도 학생들을 고려해서 짜였다는 점이 다른 학원과 대비되는 가장 큰 장점인 것 같습니다</a:t>
            </a:r>
            <a:r>
              <a: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.”</a:t>
            </a:r>
            <a:endParaRPr lang="ko-KR" altLang="en-US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grpSp>
        <p:nvGrpSpPr>
          <p:cNvPr id="120" name="그룹 119">
            <a:extLst>
              <a:ext uri="{FF2B5EF4-FFF2-40B4-BE49-F238E27FC236}">
                <a16:creationId xmlns:a16="http://schemas.microsoft.com/office/drawing/2014/main" id="{5DE320E8-1731-4F3E-8C9B-164F001440B0}"/>
              </a:ext>
            </a:extLst>
          </p:cNvPr>
          <p:cNvGrpSpPr/>
          <p:nvPr/>
        </p:nvGrpSpPr>
        <p:grpSpPr>
          <a:xfrm>
            <a:off x="4633388" y="917649"/>
            <a:ext cx="1268862" cy="437877"/>
            <a:chOff x="1673192" y="1029594"/>
            <a:chExt cx="1268862" cy="437877"/>
          </a:xfrm>
        </p:grpSpPr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96558B11-A8BE-408B-B730-A2346AA778B6}"/>
                </a:ext>
              </a:extLst>
            </p:cNvPr>
            <p:cNvSpPr/>
            <p:nvPr/>
          </p:nvSpPr>
          <p:spPr>
            <a:xfrm>
              <a:off x="1673192" y="1029594"/>
              <a:ext cx="1108331" cy="437877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2023</a:t>
              </a:r>
              <a:r>
                <a:rPr lang="ko-KR" altLang="en-US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학년도 </a:t>
              </a:r>
              <a:r>
                <a:rPr lang="en-US" altLang="ko-KR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294.5</a:t>
              </a:r>
              <a:r>
                <a:rPr lang="ko-KR" altLang="en-US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점</a:t>
              </a:r>
              <a:endParaRPr lang="en-US" altLang="ko-KR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2022</a:t>
              </a:r>
              <a:r>
                <a:rPr lang="ko-KR" altLang="en-US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학년도 </a:t>
              </a:r>
              <a:r>
                <a:rPr lang="en-US" altLang="ko-KR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269.5</a:t>
              </a:r>
              <a:r>
                <a:rPr lang="ko-KR" altLang="en-US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점</a:t>
              </a:r>
              <a:endPara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endParaRPr>
            </a:p>
          </p:txBody>
        </p:sp>
        <p:sp>
          <p:nvSpPr>
            <p:cNvPr id="122" name="타원 121">
              <a:extLst>
                <a:ext uri="{FF2B5EF4-FFF2-40B4-BE49-F238E27FC236}">
                  <a16:creationId xmlns:a16="http://schemas.microsoft.com/office/drawing/2014/main" id="{79CB6A77-B053-4B1B-9D28-9FC2969A2FAB}"/>
                </a:ext>
              </a:extLst>
            </p:cNvPr>
            <p:cNvSpPr/>
            <p:nvPr/>
          </p:nvSpPr>
          <p:spPr bwMode="auto">
            <a:xfrm>
              <a:off x="2654054" y="1114316"/>
              <a:ext cx="288000" cy="288000"/>
            </a:xfrm>
            <a:prstGeom prst="ellipse">
              <a:avLst/>
            </a:prstGeom>
            <a:solidFill>
              <a:srgbClr val="99CCFF"/>
            </a:solidFill>
            <a:ln w="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700" b="1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82%</a:t>
              </a:r>
            </a:p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700" b="1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상승</a:t>
              </a: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EE27480B-7461-4443-BD09-69D39CB5D359}"/>
              </a:ext>
            </a:extLst>
          </p:cNvPr>
          <p:cNvSpPr/>
          <p:nvPr/>
        </p:nvSpPr>
        <p:spPr bwMode="auto">
          <a:xfrm>
            <a:off x="3719641" y="2506229"/>
            <a:ext cx="2926296" cy="76151"/>
          </a:xfrm>
          <a:prstGeom prst="rect">
            <a:avLst/>
          </a:prstGeom>
          <a:solidFill>
            <a:schemeClr val="bg1">
              <a:lumMod val="75000"/>
            </a:schemeClr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D3DB615E-44C7-4D94-A739-C4D448BB13A0}"/>
              </a:ext>
            </a:extLst>
          </p:cNvPr>
          <p:cNvSpPr/>
          <p:nvPr/>
        </p:nvSpPr>
        <p:spPr bwMode="auto">
          <a:xfrm>
            <a:off x="3719641" y="2506229"/>
            <a:ext cx="890537" cy="76151"/>
          </a:xfrm>
          <a:prstGeom prst="rect">
            <a:avLst/>
          </a:prstGeom>
          <a:solidFill>
            <a:srgbClr val="41414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347041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2025 N</a:t>
            </a:r>
            <a:r>
              <a:rPr lang="ko-KR" altLang="en-US" b="0" dirty="0"/>
              <a:t>수 </a:t>
            </a:r>
            <a:r>
              <a:rPr lang="ko-KR" altLang="en-US" b="0" dirty="0" err="1"/>
              <a:t>정규반</a:t>
            </a:r>
            <a:r>
              <a:rPr lang="en-US" altLang="ko-KR" b="0" dirty="0"/>
              <a:t>(</a:t>
            </a:r>
            <a:r>
              <a:rPr lang="ko-KR" altLang="en-US" b="0" dirty="0"/>
              <a:t>강남 </a:t>
            </a:r>
            <a:r>
              <a:rPr lang="en-US" altLang="ko-KR" b="0" dirty="0"/>
              <a:t>MO)</a:t>
            </a:r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9352BF9-71C8-4B10-A484-167919BB8314}"/>
              </a:ext>
            </a:extLst>
          </p:cNvPr>
          <p:cNvSpPr txBox="1"/>
          <p:nvPr/>
        </p:nvSpPr>
        <p:spPr>
          <a:xfrm>
            <a:off x="954661" y="1536716"/>
            <a:ext cx="338405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spc="-100" dirty="0">
                <a:latin typeface="+mn-ea"/>
                <a:ea typeface="+mn-ea"/>
              </a:rPr>
              <a:t>러셀 강남에서 최상위권 대입성공이 가능한 이유</a:t>
            </a:r>
            <a:r>
              <a:rPr lang="en-US" altLang="ko-KR" sz="1100" b="1" spc="-100" dirty="0">
                <a:latin typeface="+mn-ea"/>
                <a:ea typeface="+mn-ea"/>
              </a:rPr>
              <a:t>!</a:t>
            </a:r>
          </a:p>
          <a:p>
            <a:pPr algn="ctr"/>
            <a:r>
              <a:rPr lang="ko-KR" altLang="en-US" sz="1100" b="1" spc="-100" dirty="0">
                <a:latin typeface="+mn-ea"/>
                <a:ea typeface="+mn-ea"/>
              </a:rPr>
              <a:t>러셀 강남만의 </a:t>
            </a:r>
            <a:r>
              <a:rPr lang="ko-KR" altLang="en-US" sz="1100" b="1" spc="-100" dirty="0">
                <a:solidFill>
                  <a:srgbClr val="0070C0"/>
                </a:solidFill>
                <a:latin typeface="+mn-ea"/>
                <a:ea typeface="+mn-ea"/>
              </a:rPr>
              <a:t>수능에 최적화된 시스템</a:t>
            </a:r>
            <a:r>
              <a:rPr lang="ko-KR" altLang="en-US" sz="1100" b="1" spc="-100" dirty="0">
                <a:latin typeface="+mn-ea"/>
                <a:ea typeface="+mn-ea"/>
              </a:rPr>
              <a:t>이었습니다</a:t>
            </a:r>
            <a:r>
              <a:rPr lang="en-US" altLang="ko-KR" sz="1100" b="1" spc="-100" dirty="0">
                <a:latin typeface="+mn-ea"/>
                <a:ea typeface="+mn-ea"/>
              </a:rPr>
              <a:t>.</a:t>
            </a:r>
          </a:p>
        </p:txBody>
      </p:sp>
      <p:graphicFrame>
        <p:nvGraphicFramePr>
          <p:cNvPr id="55" name="표 54">
            <a:extLst>
              <a:ext uri="{FF2B5EF4-FFF2-40B4-BE49-F238E27FC236}">
                <a16:creationId xmlns:a16="http://schemas.microsoft.com/office/drawing/2014/main" id="{1E531B4D-DF40-405C-98D8-91B478EFBB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18328"/>
              </p:ext>
            </p:extLst>
          </p:nvPr>
        </p:nvGraphicFramePr>
        <p:xfrm>
          <a:off x="8104412" y="211913"/>
          <a:ext cx="1800000" cy="10801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※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탭 </a:t>
                      </a:r>
                      <a:r>
                        <a:rPr kumimoji="1" lang="en-US" altLang="ko-KR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3 : </a:t>
                      </a:r>
                      <a:r>
                        <a:rPr kumimoji="1" lang="ko-KR" altLang="en-US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수능에 최적화된 시스템</a:t>
                      </a:r>
                      <a:endParaRPr kumimoji="1" lang="en-US" altLang="ko-KR" sz="900" b="1" i="0" u="none" strike="noStrike" cap="none" spc="-100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61295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100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학원명</a:t>
                      </a:r>
                      <a:r>
                        <a:rPr kumimoji="1" lang="ko-KR" altLang="en-US" sz="90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반영</a:t>
                      </a:r>
                      <a:endParaRPr kumimoji="1" lang="en-US" altLang="ko-KR" sz="900" b="0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08515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해당 영역 자동 롤링 </a:t>
                      </a:r>
                      <a:r>
                        <a:rPr kumimoji="1" lang="en-US" altLang="ko-KR" sz="90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(5</a:t>
                      </a:r>
                      <a:r>
                        <a:rPr kumimoji="1" lang="ko-KR" altLang="en-US" sz="90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초</a:t>
                      </a:r>
                      <a:r>
                        <a:rPr kumimoji="1" lang="en-US" altLang="ko-KR" sz="90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kumimoji="1" lang="en-US" altLang="ko-KR" sz="900" b="0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스크롤 가능하도록 작업</a:t>
                      </a:r>
                      <a:endParaRPr kumimoji="1" lang="en-US" altLang="ko-KR" sz="900" b="0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kumimoji="1" lang="en-US" altLang="ko-KR" sz="900" b="0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상세 내용 다음 페이지 참고</a:t>
                      </a:r>
                      <a:endParaRPr kumimoji="1" lang="en-US" altLang="ko-KR" sz="900" b="0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8736650"/>
                  </a:ext>
                </a:extLst>
              </a:tr>
            </a:tbl>
          </a:graphicData>
        </a:graphic>
      </p:graphicFrame>
      <p:sp>
        <p:nvSpPr>
          <p:cNvPr id="23" name="직사각형 22">
            <a:extLst>
              <a:ext uri="{FF2B5EF4-FFF2-40B4-BE49-F238E27FC236}">
                <a16:creationId xmlns:a16="http://schemas.microsoft.com/office/drawing/2014/main" id="{E62CCF29-1255-4D01-BA55-CBC0E120F111}"/>
              </a:ext>
            </a:extLst>
          </p:cNvPr>
          <p:cNvSpPr/>
          <p:nvPr/>
        </p:nvSpPr>
        <p:spPr>
          <a:xfrm>
            <a:off x="1123305" y="921109"/>
            <a:ext cx="3012579" cy="3816426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700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4" name="Fill">
            <a:extLst>
              <a:ext uri="{FF2B5EF4-FFF2-40B4-BE49-F238E27FC236}">
                <a16:creationId xmlns:a16="http://schemas.microsoft.com/office/drawing/2014/main" id="{DA91DEAF-DBE9-4A09-ABB9-0AE9386B7EBA}"/>
              </a:ext>
            </a:extLst>
          </p:cNvPr>
          <p:cNvSpPr>
            <a:spLocks/>
          </p:cNvSpPr>
          <p:nvPr/>
        </p:nvSpPr>
        <p:spPr bwMode="auto">
          <a:xfrm rot="5400000">
            <a:off x="2536669" y="3737249"/>
            <a:ext cx="177791" cy="2000571"/>
          </a:xfrm>
          <a:custGeom>
            <a:avLst/>
            <a:gdLst>
              <a:gd name="T0" fmla="*/ 74 w 151"/>
              <a:gd name="T1" fmla="*/ 588 h 588"/>
              <a:gd name="T2" fmla="*/ 151 w 151"/>
              <a:gd name="T3" fmla="*/ 518 h 588"/>
              <a:gd name="T4" fmla="*/ 74 w 151"/>
              <a:gd name="T5" fmla="*/ 441 h 588"/>
              <a:gd name="T6" fmla="*/ 151 w 151"/>
              <a:gd name="T7" fmla="*/ 375 h 588"/>
              <a:gd name="T8" fmla="*/ 74 w 151"/>
              <a:gd name="T9" fmla="*/ 294 h 588"/>
              <a:gd name="T10" fmla="*/ 151 w 151"/>
              <a:gd name="T11" fmla="*/ 231 h 588"/>
              <a:gd name="T12" fmla="*/ 74 w 151"/>
              <a:gd name="T13" fmla="*/ 147 h 588"/>
              <a:gd name="T14" fmla="*/ 151 w 151"/>
              <a:gd name="T15" fmla="*/ 88 h 588"/>
              <a:gd name="T16" fmla="*/ 74 w 151"/>
              <a:gd name="T17" fmla="*/ 0 h 588"/>
              <a:gd name="T18" fmla="*/ 0 w 151"/>
              <a:gd name="T19" fmla="*/ 0 h 588"/>
              <a:gd name="T20" fmla="*/ 78 w 151"/>
              <a:gd name="T21" fmla="*/ 88 h 588"/>
              <a:gd name="T22" fmla="*/ 0 w 151"/>
              <a:gd name="T23" fmla="*/ 147 h 588"/>
              <a:gd name="T24" fmla="*/ 78 w 151"/>
              <a:gd name="T25" fmla="*/ 231 h 588"/>
              <a:gd name="T26" fmla="*/ 0 w 151"/>
              <a:gd name="T27" fmla="*/ 294 h 588"/>
              <a:gd name="T28" fmla="*/ 78 w 151"/>
              <a:gd name="T29" fmla="*/ 375 h 588"/>
              <a:gd name="T30" fmla="*/ 0 w 151"/>
              <a:gd name="T31" fmla="*/ 441 h 588"/>
              <a:gd name="T32" fmla="*/ 78 w 151"/>
              <a:gd name="T33" fmla="*/ 518 h 588"/>
              <a:gd name="T34" fmla="*/ 0 w 151"/>
              <a:gd name="T35" fmla="*/ 588 h 588"/>
              <a:gd name="T36" fmla="*/ 74 w 151"/>
              <a:gd name="T37" fmla="*/ 588 h 5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51" h="588">
                <a:moveTo>
                  <a:pt x="74" y="588"/>
                </a:moveTo>
                <a:lnTo>
                  <a:pt x="151" y="518"/>
                </a:lnTo>
                <a:lnTo>
                  <a:pt x="74" y="441"/>
                </a:lnTo>
                <a:lnTo>
                  <a:pt x="151" y="375"/>
                </a:lnTo>
                <a:lnTo>
                  <a:pt x="74" y="294"/>
                </a:lnTo>
                <a:lnTo>
                  <a:pt x="151" y="231"/>
                </a:lnTo>
                <a:lnTo>
                  <a:pt x="74" y="147"/>
                </a:lnTo>
                <a:lnTo>
                  <a:pt x="151" y="88"/>
                </a:lnTo>
                <a:lnTo>
                  <a:pt x="74" y="0"/>
                </a:lnTo>
                <a:lnTo>
                  <a:pt x="0" y="0"/>
                </a:lnTo>
                <a:lnTo>
                  <a:pt x="78" y="88"/>
                </a:lnTo>
                <a:lnTo>
                  <a:pt x="0" y="147"/>
                </a:lnTo>
                <a:lnTo>
                  <a:pt x="78" y="231"/>
                </a:lnTo>
                <a:lnTo>
                  <a:pt x="0" y="294"/>
                </a:lnTo>
                <a:lnTo>
                  <a:pt x="78" y="375"/>
                </a:lnTo>
                <a:lnTo>
                  <a:pt x="0" y="441"/>
                </a:lnTo>
                <a:lnTo>
                  <a:pt x="78" y="518"/>
                </a:lnTo>
                <a:lnTo>
                  <a:pt x="0" y="588"/>
                </a:lnTo>
                <a:lnTo>
                  <a:pt x="74" y="588"/>
                </a:lnTo>
                <a:close/>
              </a:path>
            </a:pathLst>
          </a:cu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050" dirty="0">
              <a:solidFill>
                <a:prstClr val="black">
                  <a:lumMod val="50000"/>
                  <a:lumOff val="50000"/>
                </a:prstClr>
              </a:solidFill>
              <a:cs typeface="Segoe UI" panose="020B0502040204020203" pitchFamily="34" charset="0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9BABA596-FB76-499D-B440-23848A88CD87}"/>
              </a:ext>
            </a:extLst>
          </p:cNvPr>
          <p:cNvGrpSpPr/>
          <p:nvPr/>
        </p:nvGrpSpPr>
        <p:grpSpPr>
          <a:xfrm>
            <a:off x="1150744" y="983918"/>
            <a:ext cx="2957766" cy="490075"/>
            <a:chOff x="303685" y="4804535"/>
            <a:chExt cx="7560000" cy="490075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E996DA5F-1625-4CCD-ACAA-3FC2E11CA389}"/>
                </a:ext>
              </a:extLst>
            </p:cNvPr>
            <p:cNvSpPr/>
            <p:nvPr/>
          </p:nvSpPr>
          <p:spPr bwMode="auto">
            <a:xfrm>
              <a:off x="303685" y="4804535"/>
              <a:ext cx="2520000" cy="49007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0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0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러셀 강남</a:t>
              </a:r>
              <a:endParaRPr lang="en-US" altLang="ko-KR" sz="1000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10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모집요강</a:t>
              </a:r>
              <a:endParaRPr lang="en-US" altLang="ko-KR" sz="1000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C79181B4-95ED-4A5F-91EA-0C266FBE7FBF}"/>
                </a:ext>
              </a:extLst>
            </p:cNvPr>
            <p:cNvSpPr/>
            <p:nvPr/>
          </p:nvSpPr>
          <p:spPr bwMode="auto">
            <a:xfrm>
              <a:off x="5343685" y="4804535"/>
              <a:ext cx="2520000" cy="490075"/>
            </a:xfrm>
            <a:prstGeom prst="rect">
              <a:avLst/>
            </a:prstGeom>
            <a:solidFill>
              <a:srgbClr val="414141"/>
            </a:solidFill>
            <a:ln w="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ko-KR" altLang="en-US" sz="1000" b="1" spc="-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수능에 최적화된</a:t>
              </a:r>
              <a:endParaRPr lang="en-US" altLang="ko-KR" sz="1000" b="1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ko-KR" altLang="en-US" sz="1000" b="1" spc="-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시스템</a:t>
              </a:r>
              <a:endParaRPr lang="en-US" altLang="ko-KR" sz="1000" b="1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DE2DAF35-0EAA-4416-A8D5-CB1870F17815}"/>
                </a:ext>
              </a:extLst>
            </p:cNvPr>
            <p:cNvSpPr/>
            <p:nvPr/>
          </p:nvSpPr>
          <p:spPr bwMode="auto">
            <a:xfrm>
              <a:off x="2823685" y="4804535"/>
              <a:ext cx="2520000" cy="49007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10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최상위권 집결</a:t>
              </a:r>
              <a:r>
                <a:rPr lang="en-US" altLang="ko-KR" sz="10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,</a:t>
              </a:r>
            </a:p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10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러셀 강남</a:t>
              </a:r>
              <a:endParaRPr lang="en-US" altLang="ko-KR" sz="1000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4FCFFA83-1CB0-4E35-A06C-6BFC2566C238}"/>
              </a:ext>
            </a:extLst>
          </p:cNvPr>
          <p:cNvSpPr txBox="1"/>
          <p:nvPr/>
        </p:nvSpPr>
        <p:spPr>
          <a:xfrm>
            <a:off x="4378550" y="1412776"/>
            <a:ext cx="301257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spc="-100" dirty="0">
                <a:latin typeface="+mn-ea"/>
                <a:ea typeface="+mn-ea"/>
              </a:rPr>
              <a:t>면학분위기로 소문난 </a:t>
            </a:r>
            <a:r>
              <a:rPr lang="ko-KR" altLang="en-US" sz="1200" b="1" spc="-100" dirty="0" err="1">
                <a:solidFill>
                  <a:srgbClr val="0070C0"/>
                </a:solidFill>
                <a:latin typeface="+mn-ea"/>
                <a:ea typeface="+mn-ea"/>
              </a:rPr>
              <a:t>바른공부</a:t>
            </a:r>
            <a:r>
              <a:rPr lang="ko-KR" altLang="en-US" sz="1200" b="1" spc="-100" dirty="0">
                <a:solidFill>
                  <a:srgbClr val="0070C0"/>
                </a:solidFill>
                <a:latin typeface="+mn-ea"/>
                <a:ea typeface="+mn-ea"/>
              </a:rPr>
              <a:t> </a:t>
            </a:r>
            <a:r>
              <a:rPr lang="ko-KR" altLang="en-US" sz="1200" b="1" spc="-100" dirty="0" err="1">
                <a:solidFill>
                  <a:srgbClr val="0070C0"/>
                </a:solidFill>
                <a:latin typeface="+mn-ea"/>
                <a:ea typeface="+mn-ea"/>
              </a:rPr>
              <a:t>자습전용관</a:t>
            </a:r>
            <a:endParaRPr lang="en-US" altLang="ko-KR" sz="1200" b="1" spc="-100" dirty="0">
              <a:solidFill>
                <a:srgbClr val="0070C0"/>
              </a:solidFill>
              <a:latin typeface="+mn-ea"/>
              <a:ea typeface="+mn-ea"/>
            </a:endParaRPr>
          </a:p>
          <a:p>
            <a:pPr algn="ctr"/>
            <a:endParaRPr lang="en-US" altLang="ko-KR" sz="1000" spc="-100" dirty="0">
              <a:latin typeface="+mn-ea"/>
              <a:ea typeface="+mn-ea"/>
            </a:endParaRPr>
          </a:p>
          <a:p>
            <a:pPr algn="ctr"/>
            <a:r>
              <a:rPr lang="ko-KR" altLang="en-US" sz="1000" spc="-100" dirty="0">
                <a:latin typeface="+mn-ea"/>
                <a:ea typeface="+mn-ea"/>
              </a:rPr>
              <a:t>전국 최상위권 학생들이 </a:t>
            </a:r>
            <a:r>
              <a:rPr lang="ko-KR" altLang="en-US" sz="1000" spc="-100" dirty="0" err="1">
                <a:latin typeface="+mn-ea"/>
                <a:ea typeface="+mn-ea"/>
              </a:rPr>
              <a:t>바자관에</a:t>
            </a:r>
            <a:r>
              <a:rPr lang="ko-KR" altLang="en-US" sz="1000" spc="-100" dirty="0">
                <a:latin typeface="+mn-ea"/>
                <a:ea typeface="+mn-ea"/>
              </a:rPr>
              <a:t> 모여</a:t>
            </a:r>
            <a:endParaRPr lang="en-US" altLang="ko-KR" sz="1000" spc="-100" dirty="0">
              <a:latin typeface="+mn-ea"/>
              <a:ea typeface="+mn-ea"/>
            </a:endParaRPr>
          </a:p>
          <a:p>
            <a:pPr algn="ctr"/>
            <a:r>
              <a:rPr lang="ko-KR" altLang="en-US" sz="1000" b="1" spc="-100" dirty="0">
                <a:latin typeface="+mn-ea"/>
                <a:ea typeface="+mn-ea"/>
              </a:rPr>
              <a:t>경쟁하는 긍정적인 학습환경</a:t>
            </a:r>
            <a:r>
              <a:rPr lang="ko-KR" altLang="en-US" sz="1000" spc="-100" dirty="0">
                <a:latin typeface="+mn-ea"/>
                <a:ea typeface="+mn-ea"/>
              </a:rPr>
              <a:t>이 만들어져 있습니다</a:t>
            </a:r>
            <a:r>
              <a:rPr lang="en-US" altLang="ko-KR" sz="1000" spc="-100" dirty="0">
                <a:latin typeface="+mn-ea"/>
                <a:ea typeface="+mn-ea"/>
              </a:rPr>
              <a:t>.</a:t>
            </a:r>
            <a:endParaRPr lang="ko-KR" altLang="en-US" sz="1000" spc="-100" dirty="0">
              <a:latin typeface="+mn-ea"/>
              <a:ea typeface="+mn-ea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AF7B5BCE-97AC-4C8C-B324-D53283FA5E55}"/>
              </a:ext>
            </a:extLst>
          </p:cNvPr>
          <p:cNvSpPr/>
          <p:nvPr/>
        </p:nvSpPr>
        <p:spPr>
          <a:xfrm>
            <a:off x="4370843" y="933754"/>
            <a:ext cx="3012579" cy="4954019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700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A09B1778-2234-4725-ACCF-060C0A983F80}"/>
              </a:ext>
            </a:extLst>
          </p:cNvPr>
          <p:cNvSpPr/>
          <p:nvPr/>
        </p:nvSpPr>
        <p:spPr>
          <a:xfrm>
            <a:off x="4527161" y="3124268"/>
            <a:ext cx="2720489" cy="2424712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44C7496-2240-42B3-8D2E-AFE3F50E5861}"/>
              </a:ext>
            </a:extLst>
          </p:cNvPr>
          <p:cNvSpPr txBox="1"/>
          <p:nvPr/>
        </p:nvSpPr>
        <p:spPr>
          <a:xfrm>
            <a:off x="4507403" y="3359353"/>
            <a:ext cx="27204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pc="-150" dirty="0">
                <a:latin typeface="+mn-ea"/>
                <a:ea typeface="+mn-ea"/>
              </a:rPr>
              <a:t>개인의  </a:t>
            </a:r>
            <a:r>
              <a:rPr lang="ko-KR" altLang="en-US" b="1" spc="-150" dirty="0">
                <a:latin typeface="+mn-ea"/>
                <a:ea typeface="+mn-ea"/>
              </a:rPr>
              <a:t>학습에는 자율성</a:t>
            </a:r>
            <a:r>
              <a:rPr lang="ko-KR" altLang="en-US" spc="-150" dirty="0">
                <a:latin typeface="+mn-ea"/>
                <a:ea typeface="+mn-ea"/>
              </a:rPr>
              <a:t>을 </a:t>
            </a:r>
            <a:r>
              <a:rPr lang="ko-KR" altLang="en-US" b="1" spc="-150" dirty="0">
                <a:latin typeface="+mn-ea"/>
                <a:ea typeface="+mn-ea"/>
              </a:rPr>
              <a:t>단체 행동은 강력하게 통제</a:t>
            </a:r>
            <a:r>
              <a:rPr lang="ko-KR" altLang="en-US" spc="-150" dirty="0">
                <a:latin typeface="+mn-ea"/>
                <a:ea typeface="+mn-ea"/>
              </a:rPr>
              <a:t>함으로써</a:t>
            </a:r>
            <a:r>
              <a:rPr lang="en-US" altLang="ko-KR" spc="-150" dirty="0">
                <a:latin typeface="+mn-ea"/>
                <a:ea typeface="+mn-ea"/>
              </a:rPr>
              <a:t>,</a:t>
            </a:r>
          </a:p>
          <a:p>
            <a:pPr algn="ctr"/>
            <a:r>
              <a:rPr lang="ko-KR" altLang="en-US" spc="-150" dirty="0">
                <a:latin typeface="+mn-ea"/>
                <a:ea typeface="+mn-ea"/>
              </a:rPr>
              <a:t>학습 효과가 극대화되는 </a:t>
            </a:r>
            <a:r>
              <a:rPr lang="ko-KR" altLang="en-US" b="1" spc="-150" dirty="0">
                <a:latin typeface="+mn-ea"/>
                <a:ea typeface="+mn-ea"/>
              </a:rPr>
              <a:t>집단적인 면학분위기를 형성</a:t>
            </a:r>
            <a:r>
              <a:rPr lang="ko-KR" altLang="en-US" spc="-150" dirty="0">
                <a:latin typeface="+mn-ea"/>
                <a:ea typeface="+mn-ea"/>
              </a:rPr>
              <a:t>합니다</a:t>
            </a:r>
            <a:r>
              <a:rPr lang="en-US" altLang="ko-KR" spc="-150" dirty="0">
                <a:latin typeface="+mn-ea"/>
                <a:ea typeface="+mn-ea"/>
              </a:rPr>
              <a:t>.</a:t>
            </a:r>
          </a:p>
        </p:txBody>
      </p:sp>
      <p:sp>
        <p:nvSpPr>
          <p:cNvPr id="61" name="순서도: 수행의 시작/종료 60">
            <a:extLst>
              <a:ext uri="{FF2B5EF4-FFF2-40B4-BE49-F238E27FC236}">
                <a16:creationId xmlns:a16="http://schemas.microsoft.com/office/drawing/2014/main" id="{0EA3B290-661E-4160-A7C9-D415A226E6E5}"/>
              </a:ext>
            </a:extLst>
          </p:cNvPr>
          <p:cNvSpPr/>
          <p:nvPr/>
        </p:nvSpPr>
        <p:spPr>
          <a:xfrm>
            <a:off x="5707172" y="5603449"/>
            <a:ext cx="193462" cy="63253"/>
          </a:xfrm>
          <a:prstGeom prst="flowChartTerminator">
            <a:avLst/>
          </a:prstGeom>
          <a:solidFill>
            <a:srgbClr val="FFFFFF">
              <a:lumMod val="75000"/>
            </a:srgbClr>
          </a:solidFill>
          <a:ln w="317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0" i="0" u="none" strike="noStrike" kern="0" cap="none" spc="-150" normalizeH="0" baseline="0" noProof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4A8F1AF8-6776-49C6-8FA6-1BA46706D5D8}"/>
              </a:ext>
            </a:extLst>
          </p:cNvPr>
          <p:cNvSpPr>
            <a:spLocks noChangeAspect="1"/>
          </p:cNvSpPr>
          <p:nvPr/>
        </p:nvSpPr>
        <p:spPr>
          <a:xfrm>
            <a:off x="5919936" y="5603449"/>
            <a:ext cx="64307" cy="64800"/>
          </a:xfrm>
          <a:prstGeom prst="ellipse">
            <a:avLst/>
          </a:prstGeom>
          <a:solidFill>
            <a:srgbClr val="FFFFFF"/>
          </a:solidFill>
          <a:ln w="317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1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0C838E8A-08F1-4D35-A415-502A3F125104}"/>
              </a:ext>
            </a:extLst>
          </p:cNvPr>
          <p:cNvSpPr>
            <a:spLocks noChangeAspect="1"/>
          </p:cNvSpPr>
          <p:nvPr/>
        </p:nvSpPr>
        <p:spPr>
          <a:xfrm>
            <a:off x="6003545" y="5603449"/>
            <a:ext cx="64307" cy="64800"/>
          </a:xfrm>
          <a:prstGeom prst="ellipse">
            <a:avLst/>
          </a:prstGeom>
          <a:solidFill>
            <a:srgbClr val="FFFFFF"/>
          </a:solidFill>
          <a:ln w="317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1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7CC887D5-C5D6-4AF4-9ABB-B587C4D4D0EA}"/>
              </a:ext>
            </a:extLst>
          </p:cNvPr>
          <p:cNvSpPr/>
          <p:nvPr/>
        </p:nvSpPr>
        <p:spPr>
          <a:xfrm>
            <a:off x="4314745" y="3080320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</a:t>
            </a:r>
            <a:endParaRPr lang="ko-KR" altLang="en-US" sz="1000" b="1" dirty="0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6E2888F6-025C-4CDF-81F9-29446CBA14E0}"/>
              </a:ext>
            </a:extLst>
          </p:cNvPr>
          <p:cNvSpPr/>
          <p:nvPr/>
        </p:nvSpPr>
        <p:spPr>
          <a:xfrm>
            <a:off x="4474074" y="3086574"/>
            <a:ext cx="2821533" cy="249254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CF1B0E8C-E73A-449D-8044-B433C99B6CAE}"/>
              </a:ext>
            </a:extLst>
          </p:cNvPr>
          <p:cNvSpPr>
            <a:spLocks noChangeAspect="1"/>
          </p:cNvSpPr>
          <p:nvPr/>
        </p:nvSpPr>
        <p:spPr>
          <a:xfrm>
            <a:off x="6088833" y="5604847"/>
            <a:ext cx="64307" cy="64800"/>
          </a:xfrm>
          <a:prstGeom prst="ellipse">
            <a:avLst/>
          </a:prstGeom>
          <a:solidFill>
            <a:srgbClr val="FFFFFF"/>
          </a:solidFill>
          <a:ln w="317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1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3" name="Fill">
            <a:extLst>
              <a:ext uri="{FF2B5EF4-FFF2-40B4-BE49-F238E27FC236}">
                <a16:creationId xmlns:a16="http://schemas.microsoft.com/office/drawing/2014/main" id="{57925FE1-53F2-41C3-B27E-7CC2CB920730}"/>
              </a:ext>
            </a:extLst>
          </p:cNvPr>
          <p:cNvSpPr>
            <a:spLocks/>
          </p:cNvSpPr>
          <p:nvPr/>
        </p:nvSpPr>
        <p:spPr bwMode="auto">
          <a:xfrm rot="5400000">
            <a:off x="5771224" y="4893570"/>
            <a:ext cx="177791" cy="2000571"/>
          </a:xfrm>
          <a:custGeom>
            <a:avLst/>
            <a:gdLst>
              <a:gd name="T0" fmla="*/ 74 w 151"/>
              <a:gd name="T1" fmla="*/ 588 h 588"/>
              <a:gd name="T2" fmla="*/ 151 w 151"/>
              <a:gd name="T3" fmla="*/ 518 h 588"/>
              <a:gd name="T4" fmla="*/ 74 w 151"/>
              <a:gd name="T5" fmla="*/ 441 h 588"/>
              <a:gd name="T6" fmla="*/ 151 w 151"/>
              <a:gd name="T7" fmla="*/ 375 h 588"/>
              <a:gd name="T8" fmla="*/ 74 w 151"/>
              <a:gd name="T9" fmla="*/ 294 h 588"/>
              <a:gd name="T10" fmla="*/ 151 w 151"/>
              <a:gd name="T11" fmla="*/ 231 h 588"/>
              <a:gd name="T12" fmla="*/ 74 w 151"/>
              <a:gd name="T13" fmla="*/ 147 h 588"/>
              <a:gd name="T14" fmla="*/ 151 w 151"/>
              <a:gd name="T15" fmla="*/ 88 h 588"/>
              <a:gd name="T16" fmla="*/ 74 w 151"/>
              <a:gd name="T17" fmla="*/ 0 h 588"/>
              <a:gd name="T18" fmla="*/ 0 w 151"/>
              <a:gd name="T19" fmla="*/ 0 h 588"/>
              <a:gd name="T20" fmla="*/ 78 w 151"/>
              <a:gd name="T21" fmla="*/ 88 h 588"/>
              <a:gd name="T22" fmla="*/ 0 w 151"/>
              <a:gd name="T23" fmla="*/ 147 h 588"/>
              <a:gd name="T24" fmla="*/ 78 w 151"/>
              <a:gd name="T25" fmla="*/ 231 h 588"/>
              <a:gd name="T26" fmla="*/ 0 w 151"/>
              <a:gd name="T27" fmla="*/ 294 h 588"/>
              <a:gd name="T28" fmla="*/ 78 w 151"/>
              <a:gd name="T29" fmla="*/ 375 h 588"/>
              <a:gd name="T30" fmla="*/ 0 w 151"/>
              <a:gd name="T31" fmla="*/ 441 h 588"/>
              <a:gd name="T32" fmla="*/ 78 w 151"/>
              <a:gd name="T33" fmla="*/ 518 h 588"/>
              <a:gd name="T34" fmla="*/ 0 w 151"/>
              <a:gd name="T35" fmla="*/ 588 h 588"/>
              <a:gd name="T36" fmla="*/ 74 w 151"/>
              <a:gd name="T37" fmla="*/ 588 h 5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51" h="588">
                <a:moveTo>
                  <a:pt x="74" y="588"/>
                </a:moveTo>
                <a:lnTo>
                  <a:pt x="151" y="518"/>
                </a:lnTo>
                <a:lnTo>
                  <a:pt x="74" y="441"/>
                </a:lnTo>
                <a:lnTo>
                  <a:pt x="151" y="375"/>
                </a:lnTo>
                <a:lnTo>
                  <a:pt x="74" y="294"/>
                </a:lnTo>
                <a:lnTo>
                  <a:pt x="151" y="231"/>
                </a:lnTo>
                <a:lnTo>
                  <a:pt x="74" y="147"/>
                </a:lnTo>
                <a:lnTo>
                  <a:pt x="151" y="88"/>
                </a:lnTo>
                <a:lnTo>
                  <a:pt x="74" y="0"/>
                </a:lnTo>
                <a:lnTo>
                  <a:pt x="0" y="0"/>
                </a:lnTo>
                <a:lnTo>
                  <a:pt x="78" y="88"/>
                </a:lnTo>
                <a:lnTo>
                  <a:pt x="0" y="147"/>
                </a:lnTo>
                <a:lnTo>
                  <a:pt x="78" y="231"/>
                </a:lnTo>
                <a:lnTo>
                  <a:pt x="0" y="294"/>
                </a:lnTo>
                <a:lnTo>
                  <a:pt x="78" y="375"/>
                </a:lnTo>
                <a:lnTo>
                  <a:pt x="0" y="441"/>
                </a:lnTo>
                <a:lnTo>
                  <a:pt x="78" y="518"/>
                </a:lnTo>
                <a:lnTo>
                  <a:pt x="0" y="588"/>
                </a:lnTo>
                <a:lnTo>
                  <a:pt x="74" y="588"/>
                </a:lnTo>
                <a:close/>
              </a:path>
            </a:pathLst>
          </a:cu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050" dirty="0">
              <a:solidFill>
                <a:prstClr val="black">
                  <a:lumMod val="50000"/>
                  <a:lumOff val="50000"/>
                </a:prstClr>
              </a:solidFill>
              <a:cs typeface="Segoe UI" panose="020B0502040204020203" pitchFamily="34" charset="0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737448C1-E348-47C0-A767-4804BF267B7E}"/>
              </a:ext>
            </a:extLst>
          </p:cNvPr>
          <p:cNvSpPr txBox="1"/>
          <p:nvPr/>
        </p:nvSpPr>
        <p:spPr>
          <a:xfrm>
            <a:off x="5671969" y="1043444"/>
            <a:ext cx="791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i="1" spc="-100" dirty="0">
                <a:solidFill>
                  <a:schemeClr val="bg1">
                    <a:lumMod val="85000"/>
                  </a:schemeClr>
                </a:solidFill>
                <a:latin typeface="+mn-ea"/>
                <a:ea typeface="+mn-ea"/>
              </a:rPr>
              <a:t>01</a:t>
            </a:r>
            <a:endParaRPr lang="ko-KR" altLang="en-US" sz="1200" i="1" spc="-100" dirty="0">
              <a:solidFill>
                <a:schemeClr val="bg1">
                  <a:lumMod val="8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997CFFB0-B299-414F-ACF6-B553C204CA04}"/>
              </a:ext>
            </a:extLst>
          </p:cNvPr>
          <p:cNvSpPr/>
          <p:nvPr/>
        </p:nvSpPr>
        <p:spPr bwMode="auto">
          <a:xfrm>
            <a:off x="1236916" y="1547159"/>
            <a:ext cx="586974" cy="204560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DDF2F235-D349-48B0-BC6E-A655FF56EDD7}"/>
              </a:ext>
            </a:extLst>
          </p:cNvPr>
          <p:cNvSpPr/>
          <p:nvPr/>
        </p:nvSpPr>
        <p:spPr>
          <a:xfrm>
            <a:off x="1198144" y="1465041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284B86F9-BCA7-46B8-BCE8-EB1E3AEE6D08}"/>
              </a:ext>
            </a:extLst>
          </p:cNvPr>
          <p:cNvSpPr/>
          <p:nvPr/>
        </p:nvSpPr>
        <p:spPr bwMode="auto">
          <a:xfrm>
            <a:off x="1172412" y="1731691"/>
            <a:ext cx="651477" cy="204560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86188931-346C-4BAB-B6B9-0669C7CBDB20}"/>
              </a:ext>
            </a:extLst>
          </p:cNvPr>
          <p:cNvSpPr/>
          <p:nvPr/>
        </p:nvSpPr>
        <p:spPr>
          <a:xfrm>
            <a:off x="1133641" y="1649573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6BA24BD-7B8B-4C3B-9209-392F16DF26D5}"/>
              </a:ext>
            </a:extLst>
          </p:cNvPr>
          <p:cNvGrpSpPr/>
          <p:nvPr/>
        </p:nvGrpSpPr>
        <p:grpSpPr>
          <a:xfrm>
            <a:off x="1277807" y="2174752"/>
            <a:ext cx="2786097" cy="2128580"/>
            <a:chOff x="1496430" y="2256884"/>
            <a:chExt cx="5185818" cy="3431103"/>
          </a:xfrm>
        </p:grpSpPr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DA7E7524-704A-4558-868A-BC9C092EE1A1}"/>
                </a:ext>
              </a:extLst>
            </p:cNvPr>
            <p:cNvSpPr/>
            <p:nvPr/>
          </p:nvSpPr>
          <p:spPr bwMode="auto">
            <a:xfrm>
              <a:off x="2356689" y="2607649"/>
              <a:ext cx="3297939" cy="2880000"/>
            </a:xfrm>
            <a:prstGeom prst="ellipse">
              <a:avLst/>
            </a:prstGeom>
            <a:solidFill>
              <a:schemeClr val="bg1"/>
            </a:solidFill>
            <a:ln w="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ko-KR" altLang="en-US" sz="1100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7" name="모서리가 둥근 직사각형 5">
              <a:extLst>
                <a:ext uri="{FF2B5EF4-FFF2-40B4-BE49-F238E27FC236}">
                  <a16:creationId xmlns:a16="http://schemas.microsoft.com/office/drawing/2014/main" id="{33C308F4-EB45-4982-B6D1-BEE389D4A61E}"/>
                </a:ext>
              </a:extLst>
            </p:cNvPr>
            <p:cNvSpPr/>
            <p:nvPr/>
          </p:nvSpPr>
          <p:spPr bwMode="auto">
            <a:xfrm>
              <a:off x="3116375" y="2256884"/>
              <a:ext cx="1800000" cy="936000"/>
            </a:xfrm>
            <a:prstGeom prst="roundRect">
              <a:avLst/>
            </a:prstGeom>
            <a:solidFill>
              <a:schemeClr val="bg1"/>
            </a:solidFill>
            <a:ln w="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ko-KR" altLang="en-US" sz="1100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8" name="모서리가 둥근 직사각형 32">
              <a:extLst>
                <a:ext uri="{FF2B5EF4-FFF2-40B4-BE49-F238E27FC236}">
                  <a16:creationId xmlns:a16="http://schemas.microsoft.com/office/drawing/2014/main" id="{E9A31C53-0CDC-49D6-BC08-D9F05C16DF60}"/>
                </a:ext>
              </a:extLst>
            </p:cNvPr>
            <p:cNvSpPr/>
            <p:nvPr/>
          </p:nvSpPr>
          <p:spPr bwMode="auto">
            <a:xfrm>
              <a:off x="1497781" y="3464904"/>
              <a:ext cx="1800000" cy="936000"/>
            </a:xfrm>
            <a:prstGeom prst="roundRect">
              <a:avLst/>
            </a:prstGeom>
            <a:solidFill>
              <a:schemeClr val="bg1"/>
            </a:solidFill>
            <a:ln w="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ko-KR" altLang="en-US" sz="1100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9" name="모서리가 둥근 직사각형 33">
              <a:extLst>
                <a:ext uri="{FF2B5EF4-FFF2-40B4-BE49-F238E27FC236}">
                  <a16:creationId xmlns:a16="http://schemas.microsoft.com/office/drawing/2014/main" id="{0C1732D1-521D-47F4-A978-99B980441800}"/>
                </a:ext>
              </a:extLst>
            </p:cNvPr>
            <p:cNvSpPr/>
            <p:nvPr/>
          </p:nvSpPr>
          <p:spPr bwMode="auto">
            <a:xfrm>
              <a:off x="4736555" y="3464904"/>
              <a:ext cx="1800000" cy="936000"/>
            </a:xfrm>
            <a:prstGeom prst="roundRect">
              <a:avLst/>
            </a:prstGeom>
            <a:solidFill>
              <a:schemeClr val="bg1"/>
            </a:solidFill>
            <a:ln w="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ko-KR" altLang="en-US" sz="1100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0" name="모서리가 둥근 직사각형 34">
              <a:extLst>
                <a:ext uri="{FF2B5EF4-FFF2-40B4-BE49-F238E27FC236}">
                  <a16:creationId xmlns:a16="http://schemas.microsoft.com/office/drawing/2014/main" id="{6C3ED4F0-6B62-4F60-8B3B-5D063CFF5794}"/>
                </a:ext>
              </a:extLst>
            </p:cNvPr>
            <p:cNvSpPr/>
            <p:nvPr/>
          </p:nvSpPr>
          <p:spPr bwMode="auto">
            <a:xfrm>
              <a:off x="2072680" y="4725144"/>
              <a:ext cx="1800000" cy="936000"/>
            </a:xfrm>
            <a:prstGeom prst="roundRect">
              <a:avLst/>
            </a:prstGeom>
            <a:solidFill>
              <a:schemeClr val="bg1"/>
            </a:solidFill>
            <a:ln w="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ko-KR" altLang="en-US" sz="1100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1" name="모서리가 둥근 직사각형 35">
              <a:extLst>
                <a:ext uri="{FF2B5EF4-FFF2-40B4-BE49-F238E27FC236}">
                  <a16:creationId xmlns:a16="http://schemas.microsoft.com/office/drawing/2014/main" id="{057F74FE-52C1-4FAC-BE7F-880D993C62BE}"/>
                </a:ext>
              </a:extLst>
            </p:cNvPr>
            <p:cNvSpPr/>
            <p:nvPr/>
          </p:nvSpPr>
          <p:spPr bwMode="auto">
            <a:xfrm>
              <a:off x="4165324" y="4725144"/>
              <a:ext cx="1800000" cy="936000"/>
            </a:xfrm>
            <a:prstGeom prst="roundRect">
              <a:avLst/>
            </a:prstGeom>
            <a:solidFill>
              <a:schemeClr val="bg1"/>
            </a:solidFill>
            <a:ln w="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ko-KR" altLang="en-US" sz="1100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1E7A3C6A-98E0-4554-AE0A-454208471559}"/>
                </a:ext>
              </a:extLst>
            </p:cNvPr>
            <p:cNvSpPr/>
            <p:nvPr/>
          </p:nvSpPr>
          <p:spPr>
            <a:xfrm>
              <a:off x="3296194" y="3791897"/>
              <a:ext cx="1440360" cy="89300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000" b="1" spc="-100" dirty="0">
                  <a:latin typeface="+mn-ea"/>
                  <a:ea typeface="+mn-ea"/>
                </a:rPr>
                <a:t>수능에</a:t>
              </a:r>
              <a:endParaRPr lang="en-US" altLang="ko-KR" sz="1000" b="1" spc="-100" dirty="0">
                <a:latin typeface="+mn-ea"/>
                <a:ea typeface="+mn-ea"/>
              </a:endParaRPr>
            </a:p>
            <a:p>
              <a:pPr algn="ctr"/>
              <a:r>
                <a:rPr lang="ko-KR" altLang="en-US" sz="1000" b="1" spc="-100" dirty="0">
                  <a:latin typeface="+mn-ea"/>
                  <a:ea typeface="+mn-ea"/>
                </a:rPr>
                <a:t>최적화된</a:t>
              </a:r>
              <a:r>
                <a:rPr lang="en-US" altLang="ko-KR" sz="1000" b="1" spc="-100" dirty="0">
                  <a:latin typeface="+mn-ea"/>
                  <a:ea typeface="+mn-ea"/>
                </a:rPr>
                <a:t> </a:t>
              </a:r>
              <a:r>
                <a:rPr lang="ko-KR" altLang="en-US" sz="1000" b="1" spc="-100" dirty="0">
                  <a:latin typeface="+mn-ea"/>
                  <a:ea typeface="+mn-ea"/>
                </a:rPr>
                <a:t>시스템</a:t>
              </a:r>
              <a:endParaRPr lang="ko-KR" altLang="en-US" sz="1000" dirty="0">
                <a:latin typeface="+mn-ea"/>
                <a:ea typeface="+mn-ea"/>
              </a:endParaRP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94423BAA-921C-404A-A738-B6B72A0C50E5}"/>
                </a:ext>
              </a:extLst>
            </p:cNvPr>
            <p:cNvSpPr txBox="1"/>
            <p:nvPr/>
          </p:nvSpPr>
          <p:spPr>
            <a:xfrm>
              <a:off x="3216286" y="2641675"/>
              <a:ext cx="1654661" cy="4961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700" b="1" spc="-100" dirty="0">
                  <a:latin typeface="+mn-ea"/>
                  <a:ea typeface="+mn-ea"/>
                </a:rPr>
                <a:t>면학분위기로 소문난</a:t>
              </a:r>
              <a:endParaRPr lang="en-US" altLang="ko-KR" sz="700" b="1" spc="-100" dirty="0">
                <a:latin typeface="+mn-ea"/>
                <a:ea typeface="+mn-ea"/>
              </a:endParaRPr>
            </a:p>
            <a:p>
              <a:r>
                <a:rPr lang="ko-KR" altLang="en-US" sz="700" b="1" spc="-100" dirty="0" err="1">
                  <a:solidFill>
                    <a:srgbClr val="0070C0"/>
                  </a:solidFill>
                  <a:latin typeface="+mn-ea"/>
                  <a:ea typeface="+mn-ea"/>
                </a:rPr>
                <a:t>바른공부</a:t>
              </a:r>
              <a:r>
                <a:rPr lang="ko-KR" altLang="en-US" sz="700" b="1" spc="-100" dirty="0">
                  <a:solidFill>
                    <a:srgbClr val="0070C0"/>
                  </a:solidFill>
                  <a:latin typeface="+mn-ea"/>
                  <a:ea typeface="+mn-ea"/>
                </a:rPr>
                <a:t> </a:t>
              </a:r>
              <a:r>
                <a:rPr lang="ko-KR" altLang="en-US" sz="700" b="1" spc="-100" dirty="0" err="1">
                  <a:solidFill>
                    <a:srgbClr val="0070C0"/>
                  </a:solidFill>
                  <a:latin typeface="+mn-ea"/>
                  <a:ea typeface="+mn-ea"/>
                </a:rPr>
                <a:t>자습전용관</a:t>
              </a:r>
              <a:endParaRPr lang="en-US" altLang="ko-KR" sz="700" b="1" spc="-100" dirty="0">
                <a:solidFill>
                  <a:srgbClr val="0070C0"/>
                </a:solidFill>
                <a:latin typeface="+mn-ea"/>
                <a:ea typeface="+mn-ea"/>
              </a:endParaRP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1D435C89-EE78-4E8E-9A5C-8F86F4ADB16A}"/>
                </a:ext>
              </a:extLst>
            </p:cNvPr>
            <p:cNvSpPr txBox="1"/>
            <p:nvPr/>
          </p:nvSpPr>
          <p:spPr>
            <a:xfrm>
              <a:off x="3125619" y="2258011"/>
              <a:ext cx="791766" cy="4465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i="1" spc="-100" dirty="0">
                  <a:solidFill>
                    <a:schemeClr val="bg1">
                      <a:lumMod val="85000"/>
                    </a:schemeClr>
                  </a:solidFill>
                  <a:latin typeface="+mn-ea"/>
                  <a:ea typeface="+mn-ea"/>
                </a:rPr>
                <a:t>01</a:t>
              </a:r>
              <a:endParaRPr lang="ko-KR" altLang="en-US" sz="1000" i="1" spc="-100" dirty="0">
                <a:solidFill>
                  <a:schemeClr val="bg1">
                    <a:lumMod val="85000"/>
                  </a:schemeClr>
                </a:solidFill>
                <a:latin typeface="+mn-ea"/>
                <a:ea typeface="+mn-ea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168D1775-81FF-4ECB-B66F-96856894B63B}"/>
                </a:ext>
              </a:extLst>
            </p:cNvPr>
            <p:cNvSpPr txBox="1"/>
            <p:nvPr/>
          </p:nvSpPr>
          <p:spPr>
            <a:xfrm>
              <a:off x="4656998" y="3754320"/>
              <a:ext cx="2025250" cy="6697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700" b="1" spc="-100" dirty="0" err="1">
                  <a:latin typeface="+mn-ea"/>
                  <a:ea typeface="+mn-ea"/>
                </a:rPr>
                <a:t>메가스터디</a:t>
              </a:r>
              <a:r>
                <a:rPr lang="ko-KR" altLang="en-US" sz="700" b="1" spc="-100" dirty="0">
                  <a:latin typeface="+mn-ea"/>
                  <a:ea typeface="+mn-ea"/>
                </a:rPr>
                <a:t> </a:t>
              </a:r>
              <a:r>
                <a:rPr lang="ko-KR" altLang="en-US" sz="700" b="1" spc="-100" dirty="0" err="1">
                  <a:latin typeface="+mn-ea"/>
                  <a:ea typeface="+mn-ea"/>
                </a:rPr>
                <a:t>온∙오프</a:t>
              </a:r>
              <a:endParaRPr lang="en-US" altLang="ko-KR" sz="700" b="1" spc="-100" dirty="0">
                <a:latin typeface="+mn-ea"/>
                <a:ea typeface="+mn-ea"/>
              </a:endParaRPr>
            </a:p>
            <a:p>
              <a:r>
                <a:rPr lang="ko-KR" altLang="en-US" sz="700" b="1" spc="-100" dirty="0">
                  <a:latin typeface="+mn-ea"/>
                  <a:ea typeface="+mn-ea"/>
                </a:rPr>
                <a:t>수능 전문 강사진의</a:t>
              </a:r>
              <a:endParaRPr lang="en-US" altLang="ko-KR" sz="700" b="1" spc="-100" dirty="0">
                <a:latin typeface="+mn-ea"/>
                <a:ea typeface="+mn-ea"/>
              </a:endParaRPr>
            </a:p>
            <a:p>
              <a:r>
                <a:rPr lang="ko-KR" altLang="en-US" sz="700" b="1" spc="-100" dirty="0">
                  <a:solidFill>
                    <a:srgbClr val="0070C0"/>
                  </a:solidFill>
                  <a:latin typeface="+mn-ea"/>
                  <a:ea typeface="+mn-ea"/>
                </a:rPr>
                <a:t>최상위권 수준별 맞춤 단과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DB80D000-FB37-43A9-B0B4-4906AD174B1B}"/>
                </a:ext>
              </a:extLst>
            </p:cNvPr>
            <p:cNvSpPr txBox="1"/>
            <p:nvPr/>
          </p:nvSpPr>
          <p:spPr>
            <a:xfrm>
              <a:off x="4745312" y="3467720"/>
              <a:ext cx="791766" cy="4465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i="1" spc="-100" dirty="0">
                  <a:solidFill>
                    <a:schemeClr val="bg1">
                      <a:lumMod val="85000"/>
                    </a:schemeClr>
                  </a:solidFill>
                  <a:latin typeface="+mn-ea"/>
                  <a:ea typeface="+mn-ea"/>
                </a:rPr>
                <a:t>02</a:t>
              </a:r>
              <a:endParaRPr lang="ko-KR" altLang="en-US" sz="1000" i="1" spc="-100" dirty="0">
                <a:solidFill>
                  <a:schemeClr val="bg1">
                    <a:lumMod val="85000"/>
                  </a:schemeClr>
                </a:solidFill>
                <a:latin typeface="+mn-ea"/>
                <a:ea typeface="+mn-ea"/>
              </a:endParaRP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71449D80-9288-41AF-AFC0-C1023471506D}"/>
                </a:ext>
              </a:extLst>
            </p:cNvPr>
            <p:cNvSpPr txBox="1"/>
            <p:nvPr/>
          </p:nvSpPr>
          <p:spPr>
            <a:xfrm>
              <a:off x="4301707" y="4993431"/>
              <a:ext cx="1636331" cy="69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700" b="1" spc="-100" dirty="0">
                  <a:latin typeface="+mn-ea"/>
                  <a:ea typeface="+mn-ea"/>
                </a:rPr>
                <a:t>최상위권 전문</a:t>
              </a:r>
              <a:endParaRPr lang="en-US" altLang="ko-KR" sz="700" b="1" spc="-100" dirty="0">
                <a:latin typeface="+mn-ea"/>
                <a:ea typeface="+mn-ea"/>
              </a:endParaRPr>
            </a:p>
            <a:p>
              <a:r>
                <a:rPr lang="ko-KR" altLang="en-US" sz="700" b="1" spc="-100" dirty="0">
                  <a:latin typeface="+mn-ea"/>
                  <a:ea typeface="+mn-ea"/>
                </a:rPr>
                <a:t>입시 담임선생님의</a:t>
              </a:r>
              <a:endParaRPr lang="en-US" altLang="ko-KR" sz="700" b="1" spc="-100" dirty="0">
                <a:latin typeface="+mn-ea"/>
                <a:ea typeface="+mn-ea"/>
              </a:endParaRPr>
            </a:p>
            <a:p>
              <a:r>
                <a:rPr lang="ko-KR" altLang="en-US" sz="700" b="1" spc="-100" dirty="0">
                  <a:solidFill>
                    <a:srgbClr val="0070C0"/>
                  </a:solidFill>
                  <a:latin typeface="+mn-ea"/>
                  <a:ea typeface="+mn-ea"/>
                </a:rPr>
                <a:t>체계적인 관리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6107567C-8803-4F14-909C-ECB7CEBC6E65}"/>
                </a:ext>
              </a:extLst>
            </p:cNvPr>
            <p:cNvSpPr txBox="1"/>
            <p:nvPr/>
          </p:nvSpPr>
          <p:spPr>
            <a:xfrm>
              <a:off x="4161286" y="4732649"/>
              <a:ext cx="791766" cy="4465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i="1" spc="-100" dirty="0">
                  <a:solidFill>
                    <a:schemeClr val="bg1">
                      <a:lumMod val="85000"/>
                    </a:schemeClr>
                  </a:solidFill>
                  <a:latin typeface="+mn-ea"/>
                  <a:ea typeface="+mn-ea"/>
                </a:rPr>
                <a:t>03</a:t>
              </a:r>
              <a:endParaRPr lang="ko-KR" altLang="en-US" sz="1000" i="1" spc="-100" dirty="0">
                <a:solidFill>
                  <a:schemeClr val="bg1">
                    <a:lumMod val="85000"/>
                  </a:schemeClr>
                </a:solidFill>
                <a:latin typeface="+mn-ea"/>
                <a:ea typeface="+mn-ea"/>
              </a:endParaRP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E2DC9B7C-ABDE-4D33-B3F5-6B2264674D93}"/>
                </a:ext>
              </a:extLst>
            </p:cNvPr>
            <p:cNvSpPr txBox="1"/>
            <p:nvPr/>
          </p:nvSpPr>
          <p:spPr>
            <a:xfrm>
              <a:off x="2150310" y="5031456"/>
              <a:ext cx="1824138" cy="4961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700" b="1" spc="-100" dirty="0">
                  <a:latin typeface="+mn-ea"/>
                  <a:ea typeface="+mn-ea"/>
                </a:rPr>
                <a:t>학습 의욕을 높여주는</a:t>
              </a:r>
              <a:endParaRPr lang="en-US" altLang="ko-KR" sz="700" b="1" spc="-100" dirty="0">
                <a:latin typeface="+mn-ea"/>
                <a:ea typeface="+mn-ea"/>
              </a:endParaRPr>
            </a:p>
            <a:p>
              <a:r>
                <a:rPr lang="ko-KR" altLang="en-US" sz="700" b="1" spc="-100" dirty="0" err="1">
                  <a:solidFill>
                    <a:srgbClr val="0070C0"/>
                  </a:solidFill>
                  <a:latin typeface="+mn-ea"/>
                  <a:ea typeface="+mn-ea"/>
                </a:rPr>
                <a:t>승반∙강반</a:t>
              </a:r>
              <a:r>
                <a:rPr lang="en-US" altLang="ko-KR" sz="700" b="1" spc="-100" dirty="0">
                  <a:solidFill>
                    <a:srgbClr val="0070C0"/>
                  </a:solidFill>
                  <a:latin typeface="+mn-ea"/>
                  <a:ea typeface="+mn-ea"/>
                </a:rPr>
                <a:t>/</a:t>
              </a:r>
              <a:r>
                <a:rPr lang="ko-KR" altLang="en-US" sz="700" b="1" spc="-100" dirty="0">
                  <a:solidFill>
                    <a:srgbClr val="0070C0"/>
                  </a:solidFill>
                  <a:latin typeface="+mn-ea"/>
                  <a:ea typeface="+mn-ea"/>
                </a:rPr>
                <a:t>장학 제도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E4E24F20-F9E0-442E-A717-D0846C654438}"/>
                </a:ext>
              </a:extLst>
            </p:cNvPr>
            <p:cNvSpPr txBox="1"/>
            <p:nvPr/>
          </p:nvSpPr>
          <p:spPr>
            <a:xfrm>
              <a:off x="2073279" y="4732649"/>
              <a:ext cx="791766" cy="4465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i="1" spc="-100" dirty="0">
                  <a:solidFill>
                    <a:schemeClr val="bg1">
                      <a:lumMod val="85000"/>
                    </a:schemeClr>
                  </a:solidFill>
                  <a:latin typeface="+mn-ea"/>
                  <a:ea typeface="+mn-ea"/>
                </a:rPr>
                <a:t>04</a:t>
              </a:r>
              <a:endParaRPr lang="ko-KR" altLang="en-US" sz="1000" i="1" spc="-100" dirty="0">
                <a:solidFill>
                  <a:schemeClr val="bg1">
                    <a:lumMod val="85000"/>
                  </a:schemeClr>
                </a:solidFill>
                <a:latin typeface="+mn-ea"/>
                <a:ea typeface="+mn-ea"/>
              </a:endParaRP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2AC23514-D542-4876-ADE2-13FCD2A1F65A}"/>
                </a:ext>
              </a:extLst>
            </p:cNvPr>
            <p:cNvSpPr txBox="1"/>
            <p:nvPr/>
          </p:nvSpPr>
          <p:spPr>
            <a:xfrm>
              <a:off x="1528242" y="3770331"/>
              <a:ext cx="1925212" cy="6697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700" b="1" spc="-100" dirty="0">
                  <a:latin typeface="+mn-ea"/>
                  <a:ea typeface="+mn-ea"/>
                </a:rPr>
                <a:t>최상위권 대학에 합격한</a:t>
              </a:r>
              <a:endParaRPr lang="en-US" altLang="ko-KR" sz="700" b="1" spc="-100" dirty="0">
                <a:latin typeface="+mn-ea"/>
                <a:ea typeface="+mn-ea"/>
              </a:endParaRPr>
            </a:p>
            <a:p>
              <a:r>
                <a:rPr lang="ko-KR" altLang="en-US" sz="700" b="1" spc="-100" dirty="0">
                  <a:latin typeface="+mn-ea"/>
                  <a:ea typeface="+mn-ea"/>
                </a:rPr>
                <a:t>선배들이 학습한</a:t>
              </a:r>
              <a:endParaRPr lang="en-US" altLang="ko-KR" sz="700" b="1" spc="-100" dirty="0">
                <a:latin typeface="+mn-ea"/>
                <a:ea typeface="+mn-ea"/>
              </a:endParaRPr>
            </a:p>
            <a:p>
              <a:r>
                <a:rPr lang="ko-KR" altLang="en-US" sz="700" b="1" spc="-100" dirty="0">
                  <a:solidFill>
                    <a:srgbClr val="0070C0"/>
                  </a:solidFill>
                  <a:latin typeface="+mn-ea"/>
                  <a:ea typeface="+mn-ea"/>
                </a:rPr>
                <a:t>실전 학습 콘텐츠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38571DC0-9562-436F-B5FE-60CB8454C252}"/>
                </a:ext>
              </a:extLst>
            </p:cNvPr>
            <p:cNvSpPr txBox="1"/>
            <p:nvPr/>
          </p:nvSpPr>
          <p:spPr>
            <a:xfrm>
              <a:off x="1496430" y="3471197"/>
              <a:ext cx="791766" cy="4465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i="1" spc="-100" dirty="0">
                  <a:solidFill>
                    <a:schemeClr val="bg1">
                      <a:lumMod val="85000"/>
                    </a:schemeClr>
                  </a:solidFill>
                  <a:latin typeface="+mn-ea"/>
                  <a:ea typeface="+mn-ea"/>
                </a:rPr>
                <a:t>05</a:t>
              </a:r>
              <a:endParaRPr lang="ko-KR" altLang="en-US" sz="1000" i="1" spc="-100" dirty="0">
                <a:solidFill>
                  <a:schemeClr val="bg1">
                    <a:lumMod val="85000"/>
                  </a:schemeClr>
                </a:solidFill>
                <a:latin typeface="+mn-ea"/>
                <a:ea typeface="+mn-ea"/>
              </a:endParaRPr>
            </a:p>
          </p:txBody>
        </p:sp>
      </p:grpSp>
      <p:pic>
        <p:nvPicPr>
          <p:cNvPr id="91" name="그림 90">
            <a:extLst>
              <a:ext uri="{FF2B5EF4-FFF2-40B4-BE49-F238E27FC236}">
                <a16:creationId xmlns:a16="http://schemas.microsoft.com/office/drawing/2014/main" id="{0D20079A-3EBC-4067-A78D-BD3A4C7AD9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76" t="30152" r="3248" b="7783"/>
          <a:stretch/>
        </p:blipFill>
        <p:spPr>
          <a:xfrm>
            <a:off x="4720681" y="3923751"/>
            <a:ext cx="2368724" cy="1339747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A1B1ACC9-14CA-439E-A943-D097DFE72C84}"/>
              </a:ext>
            </a:extLst>
          </p:cNvPr>
          <p:cNvGrpSpPr/>
          <p:nvPr/>
        </p:nvGrpSpPr>
        <p:grpSpPr>
          <a:xfrm>
            <a:off x="4455789" y="2304063"/>
            <a:ext cx="2839818" cy="490775"/>
            <a:chOff x="4389874" y="1717535"/>
            <a:chExt cx="2672601" cy="490775"/>
          </a:xfrm>
        </p:grpSpPr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3BE81477-C3EA-4E21-883A-929939C6018E}"/>
                </a:ext>
              </a:extLst>
            </p:cNvPr>
            <p:cNvSpPr/>
            <p:nvPr/>
          </p:nvSpPr>
          <p:spPr bwMode="auto">
            <a:xfrm>
              <a:off x="4389874" y="1718235"/>
              <a:ext cx="669315" cy="490075"/>
            </a:xfrm>
            <a:prstGeom prst="rect">
              <a:avLst/>
            </a:prstGeom>
            <a:solidFill>
              <a:srgbClr val="414141"/>
            </a:solidFill>
            <a:ln w="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7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700" spc="-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집단적인</a:t>
              </a:r>
              <a:endParaRPr lang="en-US" altLang="ko-KR" sz="700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700" spc="-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면학분위기</a:t>
              </a:r>
              <a:endParaRPr lang="en-US" altLang="ko-KR" sz="700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9A517130-09BE-4EE9-A47E-3C21D7CCE8EA}"/>
                </a:ext>
              </a:extLst>
            </p:cNvPr>
            <p:cNvSpPr/>
            <p:nvPr/>
          </p:nvSpPr>
          <p:spPr bwMode="auto">
            <a:xfrm>
              <a:off x="5059189" y="1718235"/>
              <a:ext cx="669315" cy="49007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7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학습 동선</a:t>
              </a:r>
              <a:endParaRPr lang="en-US" altLang="ko-KR" sz="700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7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최소화</a:t>
              </a:r>
              <a:endParaRPr lang="en-US" altLang="ko-KR" sz="700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BF229FC5-A7D3-4DBB-AE8E-6139F8DBFEF0}"/>
                </a:ext>
              </a:extLst>
            </p:cNvPr>
            <p:cNvSpPr/>
            <p:nvPr/>
          </p:nvSpPr>
          <p:spPr bwMode="auto">
            <a:xfrm>
              <a:off x="5723845" y="1717535"/>
              <a:ext cx="669315" cy="49007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7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7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충분한</a:t>
              </a:r>
              <a:endParaRPr lang="en-US" altLang="ko-KR" sz="700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7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자습시간 확보</a:t>
              </a:r>
              <a:endParaRPr lang="en-US" altLang="ko-KR" sz="700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F5FF0BC1-EBE0-459A-A18C-5A1965F16443}"/>
                </a:ext>
              </a:extLst>
            </p:cNvPr>
            <p:cNvSpPr/>
            <p:nvPr/>
          </p:nvSpPr>
          <p:spPr bwMode="auto">
            <a:xfrm>
              <a:off x="6393160" y="1717841"/>
              <a:ext cx="669315" cy="49007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7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개방형</a:t>
              </a:r>
              <a:r>
                <a:rPr lang="en-US" altLang="ko-KR" sz="7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7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구조</a:t>
              </a:r>
              <a:endParaRPr lang="en-US" altLang="ko-KR" sz="700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77634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3592" y="4"/>
            <a:ext cx="5957600" cy="211909"/>
          </a:xfrm>
        </p:spPr>
        <p:txBody>
          <a:bodyPr/>
          <a:lstStyle/>
          <a:p>
            <a:r>
              <a:rPr lang="en-US" altLang="ko-KR" b="0" dirty="0"/>
              <a:t>2025 N</a:t>
            </a:r>
            <a:r>
              <a:rPr lang="ko-KR" altLang="en-US" b="0" dirty="0"/>
              <a:t>수 </a:t>
            </a:r>
            <a:r>
              <a:rPr lang="ko-KR" altLang="en-US" b="0" dirty="0" err="1"/>
              <a:t>정규반</a:t>
            </a:r>
            <a:r>
              <a:rPr lang="en-US" altLang="ko-KR" b="0" dirty="0"/>
              <a:t>(</a:t>
            </a:r>
            <a:r>
              <a:rPr lang="ko-KR" altLang="en-US" b="0" dirty="0"/>
              <a:t>강남 </a:t>
            </a:r>
            <a:r>
              <a:rPr lang="en-US" altLang="ko-KR" b="0" dirty="0"/>
              <a:t>MO)</a:t>
            </a:r>
            <a:endParaRPr lang="ko-KR" altLang="en-US" dirty="0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2B6EF5BF-F328-4F97-B868-5FC14A7AA108}"/>
              </a:ext>
            </a:extLst>
          </p:cNvPr>
          <p:cNvSpPr/>
          <p:nvPr/>
        </p:nvSpPr>
        <p:spPr>
          <a:xfrm>
            <a:off x="4457053" y="330474"/>
            <a:ext cx="3012579" cy="3178101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700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9F3B437B-D69E-4A9D-AEA1-61398F8A5EEB}"/>
              </a:ext>
            </a:extLst>
          </p:cNvPr>
          <p:cNvSpPr txBox="1"/>
          <p:nvPr/>
        </p:nvSpPr>
        <p:spPr>
          <a:xfrm>
            <a:off x="4427330" y="1154121"/>
            <a:ext cx="3039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spc="-150" dirty="0">
                <a:latin typeface="+mn-ea"/>
                <a:ea typeface="+mn-ea"/>
              </a:rPr>
              <a:t>한 건물 내에서 강의실</a:t>
            </a:r>
            <a:r>
              <a:rPr lang="en-US" altLang="ko-KR" sz="900" spc="-150" dirty="0">
                <a:latin typeface="+mn-ea"/>
                <a:ea typeface="+mn-ea"/>
              </a:rPr>
              <a:t>-</a:t>
            </a:r>
            <a:r>
              <a:rPr lang="ko-KR" altLang="en-US" sz="900" spc="-150" dirty="0">
                <a:latin typeface="+mn-ea"/>
                <a:ea typeface="+mn-ea"/>
              </a:rPr>
              <a:t>바자관</a:t>
            </a:r>
            <a:r>
              <a:rPr lang="en-US" altLang="ko-KR" sz="900" spc="-150" dirty="0">
                <a:latin typeface="+mn-ea"/>
                <a:ea typeface="+mn-ea"/>
              </a:rPr>
              <a:t>-</a:t>
            </a:r>
            <a:r>
              <a:rPr lang="ko-KR" altLang="en-US" sz="900" spc="-150" dirty="0">
                <a:latin typeface="+mn-ea"/>
                <a:ea typeface="+mn-ea"/>
              </a:rPr>
              <a:t>급식을 한 번에 해결하여</a:t>
            </a:r>
            <a:endParaRPr lang="en-US" altLang="ko-KR" sz="900" spc="-150" dirty="0">
              <a:latin typeface="+mn-ea"/>
              <a:ea typeface="+mn-ea"/>
            </a:endParaRPr>
          </a:p>
          <a:p>
            <a:pPr algn="ctr"/>
            <a:r>
              <a:rPr lang="ko-KR" altLang="en-US" sz="900" spc="-150" dirty="0">
                <a:latin typeface="+mn-ea"/>
                <a:ea typeface="+mn-ea"/>
              </a:rPr>
              <a:t>이동에 낭비되는 시간없이 </a:t>
            </a:r>
            <a:r>
              <a:rPr lang="ko-KR" altLang="en-US" sz="900" b="1" spc="-150" dirty="0">
                <a:latin typeface="+mn-ea"/>
                <a:ea typeface="+mn-ea"/>
              </a:rPr>
              <a:t>학습 동선을 최소화</a:t>
            </a:r>
            <a:r>
              <a:rPr lang="ko-KR" altLang="en-US" sz="900" spc="-150" dirty="0">
                <a:latin typeface="+mn-ea"/>
                <a:ea typeface="+mn-ea"/>
              </a:rPr>
              <a:t>하였습니다</a:t>
            </a:r>
            <a:r>
              <a:rPr lang="en-US" altLang="ko-KR" sz="900" spc="-150" dirty="0">
                <a:latin typeface="+mn-ea"/>
                <a:ea typeface="+mn-ea"/>
              </a:rPr>
              <a:t>.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DA240D3-0D25-454D-8EF7-051D4A178D7D}"/>
              </a:ext>
            </a:extLst>
          </p:cNvPr>
          <p:cNvSpPr txBox="1"/>
          <p:nvPr/>
        </p:nvSpPr>
        <p:spPr>
          <a:xfrm>
            <a:off x="1286068" y="4300318"/>
            <a:ext cx="31621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spc="-150" dirty="0">
                <a:latin typeface="+mn-ea"/>
                <a:ea typeface="+mn-ea"/>
              </a:rPr>
              <a:t>수능 시험에 </a:t>
            </a:r>
            <a:r>
              <a:rPr lang="ko-KR" altLang="en-US" sz="900" b="1" spc="-150" dirty="0" err="1">
                <a:latin typeface="+mn-ea"/>
                <a:ea typeface="+mn-ea"/>
              </a:rPr>
              <a:t>기준한</a:t>
            </a:r>
            <a:r>
              <a:rPr lang="ko-KR" altLang="en-US" sz="900" b="1" spc="-150" dirty="0">
                <a:latin typeface="+mn-ea"/>
                <a:ea typeface="+mn-ea"/>
              </a:rPr>
              <a:t> 표준 시간표</a:t>
            </a:r>
            <a:r>
              <a:rPr lang="ko-KR" altLang="en-US" sz="900" spc="-150" dirty="0">
                <a:latin typeface="+mn-ea"/>
                <a:ea typeface="+mn-ea"/>
              </a:rPr>
              <a:t>로</a:t>
            </a:r>
            <a:br>
              <a:rPr lang="en-US" altLang="ko-KR" sz="900" spc="-150" dirty="0">
                <a:latin typeface="+mn-ea"/>
                <a:ea typeface="+mn-ea"/>
              </a:rPr>
            </a:br>
            <a:r>
              <a:rPr lang="ko-KR" altLang="en-US" sz="900" spc="-150" dirty="0" err="1">
                <a:latin typeface="+mn-ea"/>
                <a:ea typeface="+mn-ea"/>
              </a:rPr>
              <a:t>학습</a:t>
            </a:r>
            <a:r>
              <a:rPr lang="ko-KR" altLang="en-US" sz="900" spc="-15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∙생활</a:t>
            </a:r>
            <a:r>
              <a:rPr lang="ko-KR" altLang="en-US" sz="9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리듬이 수능에 최적화되도록 하고</a:t>
            </a:r>
            <a:r>
              <a:rPr lang="en-US" altLang="ko-KR" sz="9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</a:p>
          <a:p>
            <a:pPr algn="ctr"/>
            <a:r>
              <a:rPr lang="ko-KR" altLang="en-US" sz="9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개인의 학습 상황에 맞게 스케줄을 운영하여</a:t>
            </a:r>
            <a:br>
              <a:rPr lang="en-US" altLang="ko-KR" sz="9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900" b="1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충분한 자습시간을 확보</a:t>
            </a:r>
            <a:r>
              <a:rPr lang="ko-KR" altLang="en-US" sz="9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합니다</a:t>
            </a:r>
            <a:r>
              <a:rPr lang="en-US" altLang="ko-KR" sz="9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sz="900" spc="-150" dirty="0">
              <a:latin typeface="+mn-ea"/>
              <a:ea typeface="+mn-ea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6E959A70-A462-414A-8AFE-19194FCAD7D0}"/>
              </a:ext>
            </a:extLst>
          </p:cNvPr>
          <p:cNvSpPr txBox="1"/>
          <p:nvPr/>
        </p:nvSpPr>
        <p:spPr>
          <a:xfrm>
            <a:off x="4520910" y="4386931"/>
            <a:ext cx="28914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pc="-150" dirty="0">
                <a:latin typeface="+mn-ea"/>
                <a:ea typeface="+mn-ea"/>
              </a:rPr>
              <a:t>개방형 구조</a:t>
            </a:r>
            <a:r>
              <a:rPr lang="ko-KR" altLang="en-US" spc="-150" dirty="0">
                <a:latin typeface="+mn-ea"/>
                <a:ea typeface="+mn-ea"/>
              </a:rPr>
              <a:t>로 되어 있어 지속적으로 긴장감을 유지하고</a:t>
            </a:r>
            <a:br>
              <a:rPr lang="en-US" altLang="ko-KR" spc="-150" dirty="0">
                <a:latin typeface="+mn-ea"/>
                <a:ea typeface="+mn-ea"/>
              </a:rPr>
            </a:br>
            <a:r>
              <a:rPr lang="ko-KR" altLang="en-US" spc="-150" dirty="0">
                <a:latin typeface="+mn-ea"/>
                <a:ea typeface="+mn-ea"/>
              </a:rPr>
              <a:t>학습 동기를 부여합니다</a:t>
            </a:r>
            <a:r>
              <a:rPr lang="en-US" altLang="ko-KR" spc="-150" dirty="0">
                <a:latin typeface="+mn-ea"/>
                <a:ea typeface="+mn-ea"/>
              </a:rPr>
              <a:t>.</a:t>
            </a:r>
          </a:p>
          <a:p>
            <a:pPr algn="ctr"/>
            <a:r>
              <a:rPr lang="ko-KR" altLang="en-US" b="1" spc="-150" dirty="0">
                <a:latin typeface="+mn-ea"/>
                <a:ea typeface="+mn-ea"/>
              </a:rPr>
              <a:t>학습에 최적화된 시설과 환경</a:t>
            </a:r>
            <a:r>
              <a:rPr lang="ko-KR" altLang="en-US" spc="-150" dirty="0">
                <a:latin typeface="+mn-ea"/>
                <a:ea typeface="+mn-ea"/>
              </a:rPr>
              <a:t>에서 온전히 학습에만 집중할 수 있습니다</a:t>
            </a:r>
            <a:r>
              <a:rPr lang="en-US" altLang="ko-KR" spc="-150" dirty="0">
                <a:latin typeface="+mn-ea"/>
                <a:ea typeface="+mn-ea"/>
              </a:rPr>
              <a:t>.</a:t>
            </a:r>
          </a:p>
        </p:txBody>
      </p:sp>
      <p:graphicFrame>
        <p:nvGraphicFramePr>
          <p:cNvPr id="110" name="표 109">
            <a:extLst>
              <a:ext uri="{FF2B5EF4-FFF2-40B4-BE49-F238E27FC236}">
                <a16:creationId xmlns:a16="http://schemas.microsoft.com/office/drawing/2014/main" id="{71E68D82-4B85-44EF-8E89-F7E5DFCD78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1652939"/>
              </p:ext>
            </p:extLst>
          </p:nvPr>
        </p:nvGraphicFramePr>
        <p:xfrm>
          <a:off x="8104412" y="211913"/>
          <a:ext cx="1800000" cy="25614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※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탭 </a:t>
                      </a:r>
                      <a:r>
                        <a:rPr kumimoji="1" lang="en-US" altLang="ko-KR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3 : </a:t>
                      </a:r>
                      <a:r>
                        <a:rPr kumimoji="1" lang="ko-KR" altLang="en-US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수능에 최적화된 시스템</a:t>
                      </a:r>
                      <a:endParaRPr kumimoji="1" lang="en-US" altLang="ko-KR" sz="900" b="1" i="0" u="none" strike="noStrike" cap="none" spc="-100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kumimoji="0" lang="en-US" altLang="ko-KR" sz="900" b="0" i="0" u="none" strike="noStrike" kern="1200" cap="none" spc="-5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강남학원 </a:t>
                      </a: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2025 </a:t>
                      </a: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재수생 우선</a:t>
                      </a:r>
                      <a:b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</a:br>
                      <a:r>
                        <a:rPr lang="ko-KR" altLang="en-US" sz="900" b="0" spc="-5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선발반</a:t>
                      </a: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최상위권 대입성공 맞춤 시스템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바자관 영역 내용과 동일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참고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URL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  <a:hlinkClick r:id="rId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https://mrusselgn.megastudy.net/intro/2024/first/index.asp</a:t>
                      </a:r>
                      <a:endParaRPr kumimoji="0" lang="en-US" altLang="ko-KR" sz="900" b="0" i="0" u="none" strike="noStrike" kern="1200" cap="none" spc="-5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01939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강남 우선선발반 학원 이미지와 동일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43433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900" b="0" spc="-1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클릭 시</a:t>
                      </a:r>
                      <a:r>
                        <a:rPr lang="en-US" altLang="ko-KR" sz="900" b="0" spc="-1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,, </a:t>
                      </a:r>
                      <a:r>
                        <a:rPr lang="ko-KR" altLang="en-US" sz="900" b="0" spc="-1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바자관 시간표 레이어 팝업으로 노출</a:t>
                      </a:r>
                      <a:endParaRPr lang="en-US" altLang="ko-KR" sz="900" b="0" spc="-1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900" b="0" spc="-1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900" b="0" spc="-1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참고  </a:t>
                      </a:r>
                      <a:r>
                        <a:rPr lang="en-US" altLang="ko-KR" sz="900" b="0" spc="-1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 2024 </a:t>
                      </a:r>
                      <a:r>
                        <a:rPr lang="ko-KR" altLang="en-US" sz="900" b="0" spc="-1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재수생 우선선발반 페이지 내 동일 영역</a:t>
                      </a:r>
                      <a:r>
                        <a:rPr kumimoji="0" lang="en-US" altLang="ko-KR" sz="9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  <a:hlinkClick r:id="rId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https://mrusselgn.megastudy.net/intro/2024/first/index.asp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53358168"/>
                  </a:ext>
                </a:extLst>
              </a:tr>
            </a:tbl>
          </a:graphicData>
        </a:graphic>
      </p:graphicFrame>
      <p:grpSp>
        <p:nvGrpSpPr>
          <p:cNvPr id="27" name="그룹 26">
            <a:extLst>
              <a:ext uri="{FF2B5EF4-FFF2-40B4-BE49-F238E27FC236}">
                <a16:creationId xmlns:a16="http://schemas.microsoft.com/office/drawing/2014/main" id="{CC0358B7-82B4-4AD6-B91E-1E60ADE2BFBC}"/>
              </a:ext>
            </a:extLst>
          </p:cNvPr>
          <p:cNvGrpSpPr/>
          <p:nvPr/>
        </p:nvGrpSpPr>
        <p:grpSpPr>
          <a:xfrm>
            <a:off x="4532667" y="432403"/>
            <a:ext cx="2839818" cy="490775"/>
            <a:chOff x="4389874" y="1717535"/>
            <a:chExt cx="2672601" cy="490775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007DC7CA-26F4-4A37-809F-31ED8A591E39}"/>
                </a:ext>
              </a:extLst>
            </p:cNvPr>
            <p:cNvSpPr/>
            <p:nvPr/>
          </p:nvSpPr>
          <p:spPr bwMode="auto">
            <a:xfrm>
              <a:off x="4389874" y="1718235"/>
              <a:ext cx="669315" cy="49007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7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7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집단적인</a:t>
              </a:r>
              <a:endParaRPr lang="en-US" altLang="ko-KR" sz="700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7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면학분위기</a:t>
              </a:r>
              <a:endParaRPr lang="en-US" altLang="ko-KR" sz="700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91F0FDA0-1101-4586-858F-BCA6B7FA7513}"/>
                </a:ext>
              </a:extLst>
            </p:cNvPr>
            <p:cNvSpPr/>
            <p:nvPr/>
          </p:nvSpPr>
          <p:spPr bwMode="auto">
            <a:xfrm>
              <a:off x="5059189" y="1718235"/>
              <a:ext cx="669315" cy="490075"/>
            </a:xfrm>
            <a:prstGeom prst="rect">
              <a:avLst/>
            </a:prstGeom>
            <a:solidFill>
              <a:srgbClr val="414141"/>
            </a:solidFill>
            <a:ln w="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700" b="1" spc="-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학습 동선</a:t>
              </a:r>
              <a:endParaRPr lang="en-US" altLang="ko-KR" sz="700" b="1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700" b="1" spc="-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최소화</a:t>
              </a:r>
              <a:endParaRPr lang="en-US" altLang="ko-KR" sz="700" b="1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5BA39118-746A-4AF5-A753-C5B285625F53}"/>
                </a:ext>
              </a:extLst>
            </p:cNvPr>
            <p:cNvSpPr/>
            <p:nvPr/>
          </p:nvSpPr>
          <p:spPr bwMode="auto">
            <a:xfrm>
              <a:off x="5723845" y="1717535"/>
              <a:ext cx="669315" cy="49007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7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7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충분한</a:t>
              </a:r>
              <a:endParaRPr lang="en-US" altLang="ko-KR" sz="700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7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자습시간 확보</a:t>
              </a:r>
              <a:endParaRPr lang="en-US" altLang="ko-KR" sz="700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D4FD4D79-46E7-4F24-89A1-A0122CC6A161}"/>
                </a:ext>
              </a:extLst>
            </p:cNvPr>
            <p:cNvSpPr/>
            <p:nvPr/>
          </p:nvSpPr>
          <p:spPr bwMode="auto">
            <a:xfrm>
              <a:off x="6393160" y="1717841"/>
              <a:ext cx="669315" cy="49007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7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개방형</a:t>
              </a:r>
              <a:r>
                <a:rPr lang="en-US" altLang="ko-KR" sz="7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7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구조</a:t>
              </a:r>
              <a:endParaRPr lang="en-US" altLang="ko-KR" sz="700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32" name="그림 31">
            <a:extLst>
              <a:ext uri="{FF2B5EF4-FFF2-40B4-BE49-F238E27FC236}">
                <a16:creationId xmlns:a16="http://schemas.microsoft.com/office/drawing/2014/main" id="{56801A82-FA74-484F-8251-EAF0FD1BD5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7098" y="1711413"/>
            <a:ext cx="2794705" cy="1483344"/>
          </a:xfrm>
          <a:prstGeom prst="rect">
            <a:avLst/>
          </a:prstGeom>
        </p:spPr>
      </p:pic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BC498AFF-2179-4AC3-9CE6-07FCB16A9087}"/>
              </a:ext>
            </a:extLst>
          </p:cNvPr>
          <p:cNvSpPr/>
          <p:nvPr/>
        </p:nvSpPr>
        <p:spPr>
          <a:xfrm>
            <a:off x="4503222" y="1656580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5C7BF18A-EE82-45A4-B57B-CAEF8A0724FB}"/>
              </a:ext>
            </a:extLst>
          </p:cNvPr>
          <p:cNvSpPr/>
          <p:nvPr/>
        </p:nvSpPr>
        <p:spPr>
          <a:xfrm>
            <a:off x="6298253" y="1698787"/>
            <a:ext cx="1080000" cy="21544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/>
              <a:t>학원 이미지 사용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FB28941-00B6-4215-930E-B12D34747AC8}"/>
              </a:ext>
            </a:extLst>
          </p:cNvPr>
          <p:cNvSpPr txBox="1"/>
          <p:nvPr/>
        </p:nvSpPr>
        <p:spPr>
          <a:xfrm>
            <a:off x="4531985" y="3218545"/>
            <a:ext cx="279895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pc="-150" dirty="0">
                <a:latin typeface="+mn-ea"/>
                <a:ea typeface="+mn-ea"/>
              </a:rPr>
              <a:t>※ </a:t>
            </a:r>
            <a:r>
              <a:rPr lang="ko-KR" altLang="en-US" spc="-150" dirty="0">
                <a:latin typeface="+mn-ea"/>
                <a:ea typeface="+mn-ea"/>
              </a:rPr>
              <a:t>강의실은 운영 상황에 따라 별관</a:t>
            </a:r>
            <a:r>
              <a:rPr lang="en-US" altLang="ko-KR" spc="-150" dirty="0">
                <a:latin typeface="+mn-ea"/>
                <a:ea typeface="+mn-ea"/>
              </a:rPr>
              <a:t>(</a:t>
            </a:r>
            <a:r>
              <a:rPr lang="ko-KR" altLang="en-US" spc="-150" dirty="0">
                <a:latin typeface="+mn-ea"/>
                <a:ea typeface="+mn-ea"/>
              </a:rPr>
              <a:t>다른 건물</a:t>
            </a:r>
            <a:r>
              <a:rPr lang="en-US" altLang="ko-KR" spc="-150" dirty="0">
                <a:latin typeface="+mn-ea"/>
                <a:ea typeface="+mn-ea"/>
              </a:rPr>
              <a:t>)</a:t>
            </a:r>
            <a:r>
              <a:rPr lang="ko-KR" altLang="en-US" spc="-150" dirty="0">
                <a:latin typeface="+mn-ea"/>
                <a:ea typeface="+mn-ea"/>
              </a:rPr>
              <a:t>으로 이동할 수도 있습니다</a:t>
            </a:r>
            <a:r>
              <a:rPr lang="en-US" altLang="ko-KR" spc="-150" dirty="0">
                <a:latin typeface="+mn-ea"/>
                <a:ea typeface="+mn-ea"/>
              </a:rPr>
              <a:t>.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30E9BD17-8F6E-4CB5-B363-A23EC2A26178}"/>
              </a:ext>
            </a:extLst>
          </p:cNvPr>
          <p:cNvSpPr/>
          <p:nvPr/>
        </p:nvSpPr>
        <p:spPr>
          <a:xfrm>
            <a:off x="1383976" y="3548952"/>
            <a:ext cx="3012579" cy="3182166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700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3A33B858-4F45-4293-A6AC-B15A6B2FB014}"/>
              </a:ext>
            </a:extLst>
          </p:cNvPr>
          <p:cNvGrpSpPr/>
          <p:nvPr/>
        </p:nvGrpSpPr>
        <p:grpSpPr>
          <a:xfrm>
            <a:off x="1459590" y="3650881"/>
            <a:ext cx="2839818" cy="490775"/>
            <a:chOff x="4389874" y="1717535"/>
            <a:chExt cx="2672601" cy="490775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6196D106-E5E1-4F62-9F88-059B4DC164C9}"/>
                </a:ext>
              </a:extLst>
            </p:cNvPr>
            <p:cNvSpPr/>
            <p:nvPr/>
          </p:nvSpPr>
          <p:spPr bwMode="auto">
            <a:xfrm>
              <a:off x="4389874" y="1718235"/>
              <a:ext cx="669315" cy="49007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7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7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집단적인</a:t>
              </a:r>
              <a:endParaRPr lang="en-US" altLang="ko-KR" sz="700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7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면학분위기</a:t>
              </a:r>
              <a:endParaRPr lang="en-US" altLang="ko-KR" sz="700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4766BDDE-2EE4-46B5-B3A0-4AE20CF7526B}"/>
                </a:ext>
              </a:extLst>
            </p:cNvPr>
            <p:cNvSpPr/>
            <p:nvPr/>
          </p:nvSpPr>
          <p:spPr bwMode="auto">
            <a:xfrm>
              <a:off x="5059189" y="1718235"/>
              <a:ext cx="669315" cy="49007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7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학습 동선</a:t>
              </a:r>
              <a:endParaRPr lang="en-US" altLang="ko-KR" sz="700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7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최소화</a:t>
              </a:r>
              <a:endParaRPr lang="en-US" altLang="ko-KR" sz="700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F2FE0F9E-ABDF-4E98-8FCB-0EA083E41C74}"/>
                </a:ext>
              </a:extLst>
            </p:cNvPr>
            <p:cNvSpPr/>
            <p:nvPr/>
          </p:nvSpPr>
          <p:spPr bwMode="auto">
            <a:xfrm>
              <a:off x="5723845" y="1717535"/>
              <a:ext cx="669315" cy="490075"/>
            </a:xfrm>
            <a:prstGeom prst="rect">
              <a:avLst/>
            </a:prstGeom>
            <a:solidFill>
              <a:srgbClr val="414141"/>
            </a:solidFill>
            <a:ln w="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700" spc="-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700" spc="-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충분한</a:t>
              </a:r>
              <a:endParaRPr lang="en-US" altLang="ko-KR" sz="700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700" spc="-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자습시간 확보</a:t>
              </a:r>
              <a:endParaRPr lang="en-US" altLang="ko-KR" sz="700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BA1C2AB-3224-4DBA-A9B0-EF82AB4B1FDB}"/>
                </a:ext>
              </a:extLst>
            </p:cNvPr>
            <p:cNvSpPr/>
            <p:nvPr/>
          </p:nvSpPr>
          <p:spPr bwMode="auto">
            <a:xfrm>
              <a:off x="6393160" y="1717841"/>
              <a:ext cx="669315" cy="49007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7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개방형</a:t>
              </a:r>
              <a:r>
                <a:rPr lang="en-US" altLang="ko-KR" sz="7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7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구조</a:t>
              </a:r>
              <a:endParaRPr lang="en-US" altLang="ko-KR" sz="700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215AF460-E6A4-4491-9C0D-79B254B5D5C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85" r="1058"/>
          <a:stretch/>
        </p:blipFill>
        <p:spPr>
          <a:xfrm>
            <a:off x="1486055" y="5052646"/>
            <a:ext cx="2781937" cy="1505702"/>
          </a:xfrm>
          <a:prstGeom prst="rect">
            <a:avLst/>
          </a:prstGeom>
        </p:spPr>
      </p:pic>
      <p:sp>
        <p:nvSpPr>
          <p:cNvPr id="43" name="직사각형 42">
            <a:extLst>
              <a:ext uri="{FF2B5EF4-FFF2-40B4-BE49-F238E27FC236}">
                <a16:creationId xmlns:a16="http://schemas.microsoft.com/office/drawing/2014/main" id="{9FDD69FA-6067-4139-BB48-00AC9BBA95FB}"/>
              </a:ext>
            </a:extLst>
          </p:cNvPr>
          <p:cNvSpPr/>
          <p:nvPr/>
        </p:nvSpPr>
        <p:spPr>
          <a:xfrm>
            <a:off x="3174819" y="5041708"/>
            <a:ext cx="1080000" cy="21544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/>
              <a:t>학원 시간표 사용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42387C2-725F-4EB0-A5C4-496303B601DE}"/>
              </a:ext>
            </a:extLst>
          </p:cNvPr>
          <p:cNvSpPr/>
          <p:nvPr/>
        </p:nvSpPr>
        <p:spPr>
          <a:xfrm>
            <a:off x="4465654" y="3559890"/>
            <a:ext cx="3012579" cy="3182166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700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35BB86DC-E6AA-4483-A544-61E93306150C}"/>
              </a:ext>
            </a:extLst>
          </p:cNvPr>
          <p:cNvGrpSpPr/>
          <p:nvPr/>
        </p:nvGrpSpPr>
        <p:grpSpPr>
          <a:xfrm>
            <a:off x="4541268" y="3661819"/>
            <a:ext cx="2839818" cy="490775"/>
            <a:chOff x="4389874" y="1717535"/>
            <a:chExt cx="2672601" cy="490775"/>
          </a:xfrm>
        </p:grpSpPr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1193C942-A360-413C-8CEE-5EDB97841EC5}"/>
                </a:ext>
              </a:extLst>
            </p:cNvPr>
            <p:cNvSpPr/>
            <p:nvPr/>
          </p:nvSpPr>
          <p:spPr bwMode="auto">
            <a:xfrm>
              <a:off x="4389874" y="1718235"/>
              <a:ext cx="669315" cy="49007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7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7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집단적인</a:t>
              </a:r>
              <a:endParaRPr lang="en-US" altLang="ko-KR" sz="700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7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면학분위기</a:t>
              </a:r>
              <a:endParaRPr lang="en-US" altLang="ko-KR" sz="700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1B6B731D-ECD7-4CF7-B43F-5F50A7C3173E}"/>
                </a:ext>
              </a:extLst>
            </p:cNvPr>
            <p:cNvSpPr/>
            <p:nvPr/>
          </p:nvSpPr>
          <p:spPr bwMode="auto">
            <a:xfrm>
              <a:off x="5059189" y="1718235"/>
              <a:ext cx="669315" cy="49007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7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학습 동선</a:t>
              </a:r>
              <a:endParaRPr lang="en-US" altLang="ko-KR" sz="700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7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최소화</a:t>
              </a:r>
              <a:endParaRPr lang="en-US" altLang="ko-KR" sz="700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13FEFFD5-80DB-4C2D-8746-9FD3A02C01CD}"/>
                </a:ext>
              </a:extLst>
            </p:cNvPr>
            <p:cNvSpPr/>
            <p:nvPr/>
          </p:nvSpPr>
          <p:spPr bwMode="auto">
            <a:xfrm>
              <a:off x="5723845" y="1717535"/>
              <a:ext cx="669315" cy="49007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7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7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충분한</a:t>
              </a:r>
              <a:endParaRPr lang="en-US" altLang="ko-KR" sz="700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7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자습시간 확보</a:t>
              </a:r>
              <a:endParaRPr lang="en-US" altLang="ko-KR" sz="700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362D86DE-69BC-4CB1-827A-5E6236C94E8F}"/>
                </a:ext>
              </a:extLst>
            </p:cNvPr>
            <p:cNvSpPr/>
            <p:nvPr/>
          </p:nvSpPr>
          <p:spPr bwMode="auto">
            <a:xfrm>
              <a:off x="6393160" y="1717841"/>
              <a:ext cx="669315" cy="490075"/>
            </a:xfrm>
            <a:prstGeom prst="rect">
              <a:avLst/>
            </a:prstGeom>
            <a:solidFill>
              <a:srgbClr val="414141"/>
            </a:solidFill>
            <a:ln w="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700" b="1" spc="-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개방형</a:t>
              </a:r>
              <a:r>
                <a:rPr lang="en-US" altLang="ko-KR" sz="700" b="1" spc="-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700" b="1" spc="-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구조</a:t>
              </a:r>
              <a:endParaRPr lang="en-US" altLang="ko-KR" sz="700" b="1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42EA6AE6-4C68-4578-82F0-3F0F0AFBB0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6181" y="5052646"/>
            <a:ext cx="2711913" cy="1439400"/>
          </a:xfrm>
          <a:prstGeom prst="rect">
            <a:avLst/>
          </a:prstGeom>
        </p:spPr>
      </p:pic>
      <p:sp>
        <p:nvSpPr>
          <p:cNvPr id="58" name="직사각형 57">
            <a:extLst>
              <a:ext uri="{FF2B5EF4-FFF2-40B4-BE49-F238E27FC236}">
                <a16:creationId xmlns:a16="http://schemas.microsoft.com/office/drawing/2014/main" id="{E5E43C2A-74F1-4933-811E-B8B8D2F868F9}"/>
              </a:ext>
            </a:extLst>
          </p:cNvPr>
          <p:cNvSpPr/>
          <p:nvPr/>
        </p:nvSpPr>
        <p:spPr>
          <a:xfrm>
            <a:off x="6256497" y="5052646"/>
            <a:ext cx="1080000" cy="21544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/>
              <a:t>학원 이미지 사용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32B8693-7A08-413E-8F51-00462BFE3505}"/>
              </a:ext>
            </a:extLst>
          </p:cNvPr>
          <p:cNvSpPr txBox="1"/>
          <p:nvPr/>
        </p:nvSpPr>
        <p:spPr>
          <a:xfrm>
            <a:off x="96540" y="350740"/>
            <a:ext cx="111204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27p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en-US" altLang="ko-KR" dirty="0">
                <a:solidFill>
                  <a:srgbClr val="FF0000"/>
                </a:solidFill>
              </a:rPr>
              <a:t>#2 </a:t>
            </a:r>
            <a:r>
              <a:rPr lang="ko-KR" altLang="en-US" dirty="0">
                <a:solidFill>
                  <a:srgbClr val="FF0000"/>
                </a:solidFill>
              </a:rPr>
              <a:t>상세내용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5629F810-EE75-4D81-863D-AEC65A2BEB84}"/>
              </a:ext>
            </a:extLst>
          </p:cNvPr>
          <p:cNvSpPr/>
          <p:nvPr/>
        </p:nvSpPr>
        <p:spPr>
          <a:xfrm>
            <a:off x="1387458" y="323922"/>
            <a:ext cx="3012579" cy="3178101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700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EB227F73-303F-4875-A6CA-DC46E63B03B2}"/>
              </a:ext>
            </a:extLst>
          </p:cNvPr>
          <p:cNvGrpSpPr/>
          <p:nvPr/>
        </p:nvGrpSpPr>
        <p:grpSpPr>
          <a:xfrm>
            <a:off x="1463072" y="425851"/>
            <a:ext cx="2839818" cy="490775"/>
            <a:chOff x="4389874" y="1717535"/>
            <a:chExt cx="2672601" cy="490775"/>
          </a:xfrm>
        </p:grpSpPr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600BF601-44EB-4A0F-8594-3FC4E4D12308}"/>
                </a:ext>
              </a:extLst>
            </p:cNvPr>
            <p:cNvSpPr/>
            <p:nvPr/>
          </p:nvSpPr>
          <p:spPr bwMode="auto">
            <a:xfrm>
              <a:off x="4389874" y="1718235"/>
              <a:ext cx="669315" cy="490075"/>
            </a:xfrm>
            <a:prstGeom prst="rect">
              <a:avLst/>
            </a:prstGeom>
            <a:solidFill>
              <a:srgbClr val="414141"/>
            </a:solidFill>
            <a:ln w="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700" b="1" spc="-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700" b="1" spc="-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집단적인</a:t>
              </a:r>
              <a:endParaRPr lang="en-US" altLang="ko-KR" sz="700" b="1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700" b="1" spc="-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면학분위기</a:t>
              </a:r>
              <a:endParaRPr lang="en-US" altLang="ko-KR" sz="700" b="1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3F243960-9CF1-4252-AB74-6C385D177A78}"/>
                </a:ext>
              </a:extLst>
            </p:cNvPr>
            <p:cNvSpPr/>
            <p:nvPr/>
          </p:nvSpPr>
          <p:spPr bwMode="auto">
            <a:xfrm>
              <a:off x="5059189" y="1718235"/>
              <a:ext cx="669315" cy="49007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700" b="1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학습 동선</a:t>
              </a:r>
              <a:endParaRPr lang="en-US" altLang="ko-KR" sz="700" b="1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700" b="1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최소화</a:t>
              </a:r>
              <a:endParaRPr lang="en-US" altLang="ko-KR" sz="700" b="1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4A3BB12F-95F3-4A59-8E60-3BA752876781}"/>
                </a:ext>
              </a:extLst>
            </p:cNvPr>
            <p:cNvSpPr/>
            <p:nvPr/>
          </p:nvSpPr>
          <p:spPr bwMode="auto">
            <a:xfrm>
              <a:off x="5723845" y="1717535"/>
              <a:ext cx="669315" cy="49007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7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7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충분한</a:t>
              </a:r>
              <a:endParaRPr lang="en-US" altLang="ko-KR" sz="700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7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자습시간 확보</a:t>
              </a:r>
              <a:endParaRPr lang="en-US" altLang="ko-KR" sz="700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006A2F92-B617-40F7-9B48-68ADAED3DD9C}"/>
                </a:ext>
              </a:extLst>
            </p:cNvPr>
            <p:cNvSpPr/>
            <p:nvPr/>
          </p:nvSpPr>
          <p:spPr bwMode="auto">
            <a:xfrm>
              <a:off x="6393160" y="1717841"/>
              <a:ext cx="669315" cy="49007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7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개방형</a:t>
              </a:r>
              <a:r>
                <a:rPr lang="en-US" altLang="ko-KR" sz="7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7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구조</a:t>
              </a:r>
              <a:endParaRPr lang="en-US" altLang="ko-KR" sz="700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B75F7B48-E76D-470D-B02A-7E2203744C4C}"/>
              </a:ext>
            </a:extLst>
          </p:cNvPr>
          <p:cNvSpPr txBox="1"/>
          <p:nvPr/>
        </p:nvSpPr>
        <p:spPr>
          <a:xfrm>
            <a:off x="1526467" y="1147015"/>
            <a:ext cx="27204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pc="-150" dirty="0">
                <a:latin typeface="+mn-ea"/>
                <a:ea typeface="+mn-ea"/>
              </a:rPr>
              <a:t>개인의  </a:t>
            </a:r>
            <a:r>
              <a:rPr lang="ko-KR" altLang="en-US" b="1" spc="-150" dirty="0">
                <a:latin typeface="+mn-ea"/>
                <a:ea typeface="+mn-ea"/>
              </a:rPr>
              <a:t>학습에는 자율성</a:t>
            </a:r>
            <a:r>
              <a:rPr lang="ko-KR" altLang="en-US" spc="-150" dirty="0">
                <a:latin typeface="+mn-ea"/>
                <a:ea typeface="+mn-ea"/>
              </a:rPr>
              <a:t>을 </a:t>
            </a:r>
            <a:r>
              <a:rPr lang="ko-KR" altLang="en-US" b="1" spc="-150" dirty="0">
                <a:latin typeface="+mn-ea"/>
                <a:ea typeface="+mn-ea"/>
              </a:rPr>
              <a:t>단체 행동은 강력하게 통제</a:t>
            </a:r>
            <a:r>
              <a:rPr lang="ko-KR" altLang="en-US" spc="-150" dirty="0">
                <a:latin typeface="+mn-ea"/>
                <a:ea typeface="+mn-ea"/>
              </a:rPr>
              <a:t>함으로써</a:t>
            </a:r>
            <a:r>
              <a:rPr lang="en-US" altLang="ko-KR" spc="-150" dirty="0">
                <a:latin typeface="+mn-ea"/>
                <a:ea typeface="+mn-ea"/>
              </a:rPr>
              <a:t>,</a:t>
            </a:r>
          </a:p>
          <a:p>
            <a:pPr algn="ctr"/>
            <a:r>
              <a:rPr lang="ko-KR" altLang="en-US" spc="-150" dirty="0">
                <a:latin typeface="+mn-ea"/>
                <a:ea typeface="+mn-ea"/>
              </a:rPr>
              <a:t>학습 효과가 극대화되는 </a:t>
            </a:r>
            <a:r>
              <a:rPr lang="ko-KR" altLang="en-US" b="1" spc="-150" dirty="0">
                <a:latin typeface="+mn-ea"/>
                <a:ea typeface="+mn-ea"/>
              </a:rPr>
              <a:t>집단적인 면학분위기를 형성</a:t>
            </a:r>
            <a:r>
              <a:rPr lang="ko-KR" altLang="en-US" spc="-150" dirty="0">
                <a:latin typeface="+mn-ea"/>
                <a:ea typeface="+mn-ea"/>
              </a:rPr>
              <a:t>합니다</a:t>
            </a:r>
            <a:r>
              <a:rPr lang="en-US" altLang="ko-KR" spc="-150" dirty="0">
                <a:latin typeface="+mn-ea"/>
                <a:ea typeface="+mn-ea"/>
              </a:rPr>
              <a:t>.</a:t>
            </a:r>
          </a:p>
        </p:txBody>
      </p:sp>
      <p:pic>
        <p:nvPicPr>
          <p:cNvPr id="71" name="그림 70">
            <a:extLst>
              <a:ext uri="{FF2B5EF4-FFF2-40B4-BE49-F238E27FC236}">
                <a16:creationId xmlns:a16="http://schemas.microsoft.com/office/drawing/2014/main" id="{3B748566-CA3E-4F38-ACA2-FAFF682CB3B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176" t="30152" r="3248" b="7783"/>
          <a:stretch/>
        </p:blipFill>
        <p:spPr>
          <a:xfrm>
            <a:off x="1532932" y="1716028"/>
            <a:ext cx="2756672" cy="1559170"/>
          </a:xfrm>
          <a:prstGeom prst="rect">
            <a:avLst/>
          </a:prstGeom>
        </p:spPr>
      </p:pic>
      <p:sp>
        <p:nvSpPr>
          <p:cNvPr id="67" name="직사각형 66">
            <a:extLst>
              <a:ext uri="{FF2B5EF4-FFF2-40B4-BE49-F238E27FC236}">
                <a16:creationId xmlns:a16="http://schemas.microsoft.com/office/drawing/2014/main" id="{66F3AFEA-5648-4BF5-BCED-B386E78936A8}"/>
              </a:ext>
            </a:extLst>
          </p:cNvPr>
          <p:cNvSpPr/>
          <p:nvPr/>
        </p:nvSpPr>
        <p:spPr>
          <a:xfrm>
            <a:off x="1433627" y="1650028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4E6294E4-F371-414D-8BD3-96FA6A32478B}"/>
              </a:ext>
            </a:extLst>
          </p:cNvPr>
          <p:cNvSpPr/>
          <p:nvPr/>
        </p:nvSpPr>
        <p:spPr>
          <a:xfrm>
            <a:off x="3228658" y="1692235"/>
            <a:ext cx="1080000" cy="21544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/>
              <a:t>학원 이미지 사용</a:t>
            </a: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23CB0C99-70B0-4391-B2CD-E5EE333FD9F9}"/>
              </a:ext>
            </a:extLst>
          </p:cNvPr>
          <p:cNvSpPr/>
          <p:nvPr/>
        </p:nvSpPr>
        <p:spPr>
          <a:xfrm>
            <a:off x="4591072" y="4965508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D82690CF-B402-4B69-9034-E7CEEF9FC307}"/>
              </a:ext>
            </a:extLst>
          </p:cNvPr>
          <p:cNvSpPr/>
          <p:nvPr/>
        </p:nvSpPr>
        <p:spPr>
          <a:xfrm>
            <a:off x="1416282" y="5015722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</a:t>
            </a:r>
            <a:endParaRPr lang="ko-KR" alt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23841100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2025 N</a:t>
            </a:r>
            <a:r>
              <a:rPr lang="ko-KR" altLang="en-US" b="0" dirty="0"/>
              <a:t>수 </a:t>
            </a:r>
            <a:r>
              <a:rPr lang="ko-KR" altLang="en-US" b="0" dirty="0" err="1"/>
              <a:t>정규반</a:t>
            </a:r>
            <a:r>
              <a:rPr lang="en-US" altLang="ko-KR" b="0" dirty="0"/>
              <a:t>(</a:t>
            </a:r>
            <a:r>
              <a:rPr lang="ko-KR" altLang="en-US" b="0" dirty="0"/>
              <a:t>강남 </a:t>
            </a:r>
            <a:r>
              <a:rPr lang="en-US" altLang="ko-KR" b="0" dirty="0"/>
              <a:t>PC)</a:t>
            </a:r>
            <a:endParaRPr lang="ko-KR" altLang="en-US" b="0" dirty="0"/>
          </a:p>
        </p:txBody>
      </p:sp>
      <p:graphicFrame>
        <p:nvGraphicFramePr>
          <p:cNvPr id="42" name="표 4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6290916"/>
              </p:ext>
            </p:extLst>
          </p:nvPr>
        </p:nvGraphicFramePr>
        <p:xfrm>
          <a:off x="8131317" y="211913"/>
          <a:ext cx="1774683" cy="32712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96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449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※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9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900" b="0" spc="-10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인트로</a:t>
                      </a: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페이지와 상이한 부분만 작성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클릭 시</a:t>
                      </a:r>
                      <a:r>
                        <a:rPr kumimoji="1" lang="en-US" altLang="ko-KR" sz="90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kumimoji="1" lang="ko-KR" altLang="en-US" sz="90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아래 </a:t>
                      </a:r>
                      <a:r>
                        <a:rPr kumimoji="1" lang="en-US" altLang="ko-KR" sz="90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URL</a:t>
                      </a:r>
                      <a:r>
                        <a:rPr kumimoji="1" lang="ko-KR" altLang="en-US" sz="90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로 연결</a:t>
                      </a:r>
                      <a:br>
                        <a:rPr kumimoji="1" lang="en-US" altLang="ko-KR" sz="90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</a:br>
                      <a:r>
                        <a:rPr kumimoji="1" lang="en-US" altLang="ko-KR" sz="90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hlinkClick r:id="rId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https://russelgn.megastudy.net/russel/campus_common/russel_danka/russel_danka_new.asp?idx=1478</a:t>
                      </a:r>
                      <a:endParaRPr lang="en-US" altLang="ko-KR" sz="900" b="0" spc="-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43433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클릭 시 </a:t>
                      </a: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‘</a:t>
                      </a: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추후 오픈 예정입니다</a:t>
                      </a: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.‘ </a:t>
                      </a:r>
                      <a:r>
                        <a:rPr lang="ko-KR" altLang="en-US" sz="900" b="0" spc="-5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알럿</a:t>
                      </a: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노출</a:t>
                      </a:r>
                      <a:endParaRPr lang="en-US" altLang="ko-KR" sz="900" b="0" spc="-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80124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spc="-10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학원명</a:t>
                      </a: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반영</a:t>
                      </a:r>
                      <a:endParaRPr lang="en-US" altLang="ko-KR" sz="9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02876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개강일 </a:t>
                      </a:r>
                      <a:endParaRPr lang="en-US" altLang="ko-KR" sz="9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2</a:t>
                      </a: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월 </a:t>
                      </a:r>
                      <a:r>
                        <a:rPr lang="en-US" altLang="ko-KR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12</a:t>
                      </a: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일</a:t>
                      </a:r>
                      <a:r>
                        <a:rPr lang="en-US" altLang="ko-KR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월</a:t>
                      </a:r>
                      <a:r>
                        <a:rPr lang="en-US" altLang="ko-KR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부터 순차 입학</a:t>
                      </a:r>
                      <a:endParaRPr lang="en-US" altLang="ko-KR" sz="9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9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접수방법 </a:t>
                      </a:r>
                      <a:r>
                        <a:rPr lang="en-US" altLang="ko-KR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온라인 접수</a:t>
                      </a:r>
                      <a:endParaRPr lang="en-US" altLang="ko-KR" sz="9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9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900" b="1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원서접수 바로가기 버튼 </a:t>
                      </a:r>
                      <a:endParaRPr lang="en-US" altLang="ko-KR" sz="900" b="1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클릭 시 </a:t>
                      </a:r>
                      <a:r>
                        <a:rPr lang="en-US" altLang="ko-KR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‘</a:t>
                      </a: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추후 오픈 예정입니다</a:t>
                      </a:r>
                      <a:r>
                        <a:rPr lang="en-US" altLang="ko-KR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.’ </a:t>
                      </a:r>
                      <a:r>
                        <a:rPr lang="ko-KR" altLang="en-US" sz="900" b="0" spc="-10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알럿</a:t>
                      </a: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노출</a:t>
                      </a:r>
                      <a:endParaRPr lang="en-US" altLang="ko-KR" sz="9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URL</a:t>
                      </a: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추후 전달 예정</a:t>
                      </a:r>
                      <a:endParaRPr lang="en-US" altLang="ko-KR" sz="9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99279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5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900" b="1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개의 탭으로 구성</a:t>
                      </a:r>
                      <a:endParaRPr lang="en-US" altLang="ko-KR" sz="900" b="1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탭 클릭 시 해당 영역으로 앵커 처리 </a:t>
                      </a:r>
                      <a:endParaRPr lang="en-US" altLang="ko-KR" sz="9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9643031"/>
                  </a:ext>
                </a:extLst>
              </a:tr>
            </a:tbl>
          </a:graphicData>
        </a:graphic>
      </p:graphicFrame>
      <p:sp>
        <p:nvSpPr>
          <p:cNvPr id="29" name="TextBox 28">
            <a:extLst>
              <a:ext uri="{FF2B5EF4-FFF2-40B4-BE49-F238E27FC236}">
                <a16:creationId xmlns:a16="http://schemas.microsoft.com/office/drawing/2014/main" id="{9B37224A-850C-4D6A-84F5-C34391A99859}"/>
              </a:ext>
            </a:extLst>
          </p:cNvPr>
          <p:cNvSpPr txBox="1"/>
          <p:nvPr/>
        </p:nvSpPr>
        <p:spPr>
          <a:xfrm>
            <a:off x="57151" y="2808656"/>
            <a:ext cx="78408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>
                <a:latin typeface="+mn-ea"/>
                <a:ea typeface="+mn-ea"/>
              </a:rPr>
              <a:t>최상위권이 집결하는 </a:t>
            </a:r>
            <a:r>
              <a:rPr lang="ko-KR" altLang="en-US" sz="1400" spc="-150">
                <a:latin typeface="+mn-ea"/>
                <a:ea typeface="+mn-ea"/>
              </a:rPr>
              <a:t>러셀 강남에서 </a:t>
            </a:r>
            <a:r>
              <a:rPr lang="ko-KR" altLang="en-US" sz="1400" spc="-150" dirty="0">
                <a:latin typeface="+mn-ea"/>
                <a:ea typeface="+mn-ea"/>
              </a:rPr>
              <a:t>경쟁하는 것이</a:t>
            </a:r>
          </a:p>
          <a:p>
            <a:pPr algn="ctr"/>
            <a:r>
              <a:rPr lang="ko-KR" altLang="en-US" sz="1400" spc="-150" dirty="0">
                <a:latin typeface="+mn-ea"/>
                <a:ea typeface="+mn-ea"/>
              </a:rPr>
              <a:t>대입 성공의 경쟁력입니다</a:t>
            </a:r>
            <a:endParaRPr lang="en-US" altLang="ko-KR" sz="1400" spc="-150" dirty="0">
              <a:latin typeface="+mn-ea"/>
              <a:ea typeface="+mn-ea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0C0A7B4-5905-48AC-BDD3-656A32340E09}"/>
              </a:ext>
            </a:extLst>
          </p:cNvPr>
          <p:cNvSpPr txBox="1"/>
          <p:nvPr/>
        </p:nvSpPr>
        <p:spPr>
          <a:xfrm>
            <a:off x="57150" y="1444282"/>
            <a:ext cx="792004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b="1" spc="-150" dirty="0" err="1">
                <a:latin typeface="+mn-ea"/>
                <a:ea typeface="+mn-ea"/>
              </a:rPr>
              <a:t>바른공부</a:t>
            </a:r>
            <a:r>
              <a:rPr lang="ko-KR" altLang="en-US" sz="3000" b="1" spc="-150" dirty="0">
                <a:latin typeface="+mn-ea"/>
                <a:ea typeface="+mn-ea"/>
              </a:rPr>
              <a:t> </a:t>
            </a:r>
            <a:r>
              <a:rPr lang="ko-KR" altLang="en-US" sz="3000" b="1" spc="-150" dirty="0" err="1">
                <a:latin typeface="+mn-ea"/>
                <a:ea typeface="+mn-ea"/>
              </a:rPr>
              <a:t>자습전용관</a:t>
            </a:r>
            <a:endParaRPr lang="en-US" altLang="ko-KR" sz="3000" b="1" spc="-150" dirty="0">
              <a:latin typeface="+mn-ea"/>
              <a:ea typeface="+mn-ea"/>
            </a:endParaRPr>
          </a:p>
          <a:p>
            <a:pPr algn="ctr"/>
            <a:r>
              <a:rPr lang="en-US" altLang="ko-KR" sz="4400" b="1" spc="-150" dirty="0">
                <a:latin typeface="+mn-ea"/>
                <a:ea typeface="+mn-ea"/>
              </a:rPr>
              <a:t>N</a:t>
            </a:r>
            <a:r>
              <a:rPr lang="ko-KR" altLang="en-US" sz="4400" b="1" spc="-150" dirty="0">
                <a:latin typeface="+mn-ea"/>
                <a:ea typeface="+mn-ea"/>
              </a:rPr>
              <a:t>수 </a:t>
            </a:r>
            <a:r>
              <a:rPr lang="ko-KR" altLang="en-US" sz="4400" b="1" spc="-150" dirty="0" err="1">
                <a:latin typeface="+mn-ea"/>
                <a:ea typeface="+mn-ea"/>
              </a:rPr>
              <a:t>정규반</a:t>
            </a:r>
            <a:endParaRPr lang="ko-KR" altLang="en-US" sz="4400" b="1" spc="-150" dirty="0">
              <a:latin typeface="+mn-ea"/>
              <a:ea typeface="+mn-ea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C7B3591-2FCF-4365-8C5E-13E07B33FE95}"/>
              </a:ext>
            </a:extLst>
          </p:cNvPr>
          <p:cNvSpPr txBox="1"/>
          <p:nvPr/>
        </p:nvSpPr>
        <p:spPr>
          <a:xfrm>
            <a:off x="57149" y="1009329"/>
            <a:ext cx="79121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>
                <a:latin typeface="+mn-ea"/>
                <a:ea typeface="+mn-ea"/>
              </a:rPr>
              <a:t>단과 수업과 </a:t>
            </a:r>
            <a:r>
              <a:rPr lang="ko-KR" altLang="en-US" sz="1400" spc="-150" dirty="0" err="1">
                <a:latin typeface="+mn-ea"/>
                <a:ea typeface="+mn-ea"/>
              </a:rPr>
              <a:t>의무자습을</a:t>
            </a:r>
            <a:r>
              <a:rPr lang="ko-KR" altLang="en-US" sz="1400" spc="-150" dirty="0">
                <a:latin typeface="+mn-ea"/>
                <a:ea typeface="+mn-ea"/>
              </a:rPr>
              <a:t> 한방에</a:t>
            </a:r>
            <a:r>
              <a:rPr lang="en-US" altLang="ko-KR" sz="1400" spc="-150" dirty="0">
                <a:latin typeface="+mn-ea"/>
                <a:ea typeface="+mn-ea"/>
              </a:rPr>
              <a:t>!</a:t>
            </a:r>
          </a:p>
        </p:txBody>
      </p:sp>
      <p:graphicFrame>
        <p:nvGraphicFramePr>
          <p:cNvPr id="33" name="표 32">
            <a:extLst>
              <a:ext uri="{FF2B5EF4-FFF2-40B4-BE49-F238E27FC236}">
                <a16:creationId xmlns:a16="http://schemas.microsoft.com/office/drawing/2014/main" id="{655B1596-2AD7-4CDF-B169-3233A7240B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9986304"/>
              </p:ext>
            </p:extLst>
          </p:nvPr>
        </p:nvGraphicFramePr>
        <p:xfrm>
          <a:off x="57150" y="4152118"/>
          <a:ext cx="7912125" cy="6429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37375">
                  <a:extLst>
                    <a:ext uri="{9D8B030D-6E8A-4147-A177-3AD203B41FA5}">
                      <a16:colId xmlns:a16="http://schemas.microsoft.com/office/drawing/2014/main" val="15740895"/>
                    </a:ext>
                  </a:extLst>
                </a:gridCol>
                <a:gridCol w="2637375">
                  <a:extLst>
                    <a:ext uri="{9D8B030D-6E8A-4147-A177-3AD203B41FA5}">
                      <a16:colId xmlns:a16="http://schemas.microsoft.com/office/drawing/2014/main" val="2087388993"/>
                    </a:ext>
                  </a:extLst>
                </a:gridCol>
                <a:gridCol w="2637375">
                  <a:extLst>
                    <a:ext uri="{9D8B030D-6E8A-4147-A177-3AD203B41FA5}">
                      <a16:colId xmlns:a16="http://schemas.microsoft.com/office/drawing/2014/main" val="886931479"/>
                    </a:ext>
                  </a:extLst>
                </a:gridCol>
              </a:tblGrid>
              <a:tr h="64299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000" b="0" spc="-1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ea"/>
                          <a:ea typeface="+mn-ea"/>
                        </a:rPr>
                        <a:t>러셀 강남</a:t>
                      </a:r>
                      <a:r>
                        <a:rPr lang="en-US" altLang="ko-KR" sz="1000" b="0" spc="-1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b="0" spc="-1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ea"/>
                          <a:ea typeface="+mn-ea"/>
                        </a:rPr>
                        <a:t>모집요강 및 </a:t>
                      </a:r>
                      <a:r>
                        <a:rPr lang="ko-KR" altLang="en-US" sz="1000" b="0" spc="-100" baseline="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ea"/>
                          <a:ea typeface="+mn-ea"/>
                        </a:rPr>
                        <a:t>지원혜택</a:t>
                      </a:r>
                      <a:endParaRPr lang="ko-KR" altLang="en-US" sz="1000" b="0" spc="-100" baseline="0" dirty="0">
                        <a:solidFill>
                          <a:schemeClr val="bg1">
                            <a:lumMod val="6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최상위권 집결</a:t>
                      </a:r>
                      <a:r>
                        <a:rPr kumimoji="0" lang="en-US" altLang="ko-KR" sz="10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kumimoji="0" lang="ko-KR" altLang="en-US" sz="10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러셀 강남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수능에 최적화된</a:t>
                      </a:r>
                      <a:r>
                        <a:rPr kumimoji="0" lang="en-US" altLang="ko-KR" sz="10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0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7267955"/>
                  </a:ext>
                </a:extLst>
              </a:tr>
            </a:tbl>
          </a:graphicData>
        </a:graphic>
      </p:graphicFrame>
      <p:grpSp>
        <p:nvGrpSpPr>
          <p:cNvPr id="35" name="그룹 34">
            <a:extLst>
              <a:ext uri="{FF2B5EF4-FFF2-40B4-BE49-F238E27FC236}">
                <a16:creationId xmlns:a16="http://schemas.microsoft.com/office/drawing/2014/main" id="{3FCE2829-D3EB-41B0-BEA9-FA90E7E0127F}"/>
              </a:ext>
            </a:extLst>
          </p:cNvPr>
          <p:cNvGrpSpPr/>
          <p:nvPr/>
        </p:nvGrpSpPr>
        <p:grpSpPr>
          <a:xfrm>
            <a:off x="1352600" y="3501883"/>
            <a:ext cx="5342064" cy="288032"/>
            <a:chOff x="1904172" y="3501883"/>
            <a:chExt cx="5342064" cy="288032"/>
          </a:xfrm>
        </p:grpSpPr>
        <p:sp>
          <p:nvSpPr>
            <p:cNvPr id="45" name="모서리가 둥근 직사각형 31">
              <a:extLst>
                <a:ext uri="{FF2B5EF4-FFF2-40B4-BE49-F238E27FC236}">
                  <a16:creationId xmlns:a16="http://schemas.microsoft.com/office/drawing/2014/main" id="{1205EFD9-D162-4274-83ED-E1B3DCDE9480}"/>
                </a:ext>
              </a:extLst>
            </p:cNvPr>
            <p:cNvSpPr/>
            <p:nvPr/>
          </p:nvSpPr>
          <p:spPr bwMode="auto">
            <a:xfrm>
              <a:off x="4539811" y="3501883"/>
              <a:ext cx="720080" cy="28803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65000"/>
                <a:alpha val="90000"/>
              </a:schemeClr>
            </a:solidFill>
            <a:ln w="285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1000" b="1" spc="-100" dirty="0">
                  <a:solidFill>
                    <a:schemeClr val="bg1"/>
                  </a:solidFill>
                  <a:latin typeface="+mn-ea"/>
                  <a:ea typeface="+mn-ea"/>
                </a:rPr>
                <a:t>접수 방법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2C52CA21-6F5F-4215-A3CC-EF361433D037}"/>
                </a:ext>
              </a:extLst>
            </p:cNvPr>
            <p:cNvSpPr txBox="1"/>
            <p:nvPr/>
          </p:nvSpPr>
          <p:spPr>
            <a:xfrm>
              <a:off x="5259451" y="3501883"/>
              <a:ext cx="89319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ko-KR" altLang="en-US" sz="1200" spc="-15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온라인 접수</a:t>
              </a:r>
            </a:p>
          </p:txBody>
        </p:sp>
        <p:sp>
          <p:nvSpPr>
            <p:cNvPr id="47" name="모서리가 둥근 직사각형 26">
              <a:extLst>
                <a:ext uri="{FF2B5EF4-FFF2-40B4-BE49-F238E27FC236}">
                  <a16:creationId xmlns:a16="http://schemas.microsoft.com/office/drawing/2014/main" id="{A9898BB0-C24D-40C6-97C9-B3184608E944}"/>
                </a:ext>
              </a:extLst>
            </p:cNvPr>
            <p:cNvSpPr/>
            <p:nvPr/>
          </p:nvSpPr>
          <p:spPr bwMode="auto">
            <a:xfrm>
              <a:off x="1904172" y="3501883"/>
              <a:ext cx="720080" cy="28803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65000"/>
                <a:alpha val="90000"/>
              </a:schemeClr>
            </a:solidFill>
            <a:ln w="285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1000" b="1" spc="-100" dirty="0">
                  <a:solidFill>
                    <a:schemeClr val="bg1"/>
                  </a:solidFill>
                  <a:latin typeface="+mn-ea"/>
                  <a:ea typeface="+mn-ea"/>
                </a:rPr>
                <a:t>개강일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67216FCF-2885-4F18-8D92-09AFFFBC25E1}"/>
                </a:ext>
              </a:extLst>
            </p:cNvPr>
            <p:cNvSpPr txBox="1"/>
            <p:nvPr/>
          </p:nvSpPr>
          <p:spPr>
            <a:xfrm>
              <a:off x="2611016" y="3501883"/>
              <a:ext cx="178927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spc="-150" dirty="0">
                  <a:latin typeface="+mn-ea"/>
                  <a:ea typeface="+mn-ea"/>
                </a:rPr>
                <a:t>2</a:t>
              </a:r>
              <a:r>
                <a:rPr lang="ko-KR" altLang="en-US" sz="1200" spc="-150" dirty="0">
                  <a:latin typeface="+mn-ea"/>
                  <a:ea typeface="+mn-ea"/>
                </a:rPr>
                <a:t>월 </a:t>
              </a:r>
              <a:r>
                <a:rPr lang="en-US" altLang="ko-KR" sz="1200" spc="-150" dirty="0">
                  <a:latin typeface="+mn-ea"/>
                  <a:ea typeface="+mn-ea"/>
                </a:rPr>
                <a:t>12</a:t>
              </a:r>
              <a:r>
                <a:rPr lang="ko-KR" altLang="en-US" sz="1200" spc="-150" dirty="0">
                  <a:latin typeface="+mn-ea"/>
                  <a:ea typeface="+mn-ea"/>
                </a:rPr>
                <a:t>일</a:t>
              </a:r>
              <a:r>
                <a:rPr lang="en-US" altLang="ko-KR" sz="1200" spc="-150" dirty="0">
                  <a:latin typeface="+mn-ea"/>
                  <a:ea typeface="+mn-ea"/>
                </a:rPr>
                <a:t>(</a:t>
              </a:r>
              <a:r>
                <a:rPr lang="ko-KR" altLang="en-US" sz="1200" spc="-150" dirty="0">
                  <a:latin typeface="+mn-ea"/>
                  <a:ea typeface="+mn-ea"/>
                </a:rPr>
                <a:t>월</a:t>
              </a:r>
              <a:r>
                <a:rPr lang="en-US" altLang="ko-KR" sz="1200" spc="-150" dirty="0">
                  <a:latin typeface="+mn-ea"/>
                  <a:ea typeface="+mn-ea"/>
                </a:rPr>
                <a:t>) </a:t>
              </a:r>
              <a:r>
                <a:rPr lang="ko-KR" altLang="en-US" sz="1200" spc="-150" dirty="0">
                  <a:latin typeface="+mn-ea"/>
                  <a:ea typeface="+mn-ea"/>
                </a:rPr>
                <a:t>부터 순차 입학</a:t>
              </a:r>
            </a:p>
          </p:txBody>
        </p:sp>
        <p:sp>
          <p:nvSpPr>
            <p:cNvPr id="51" name="모서리가 둥근 직사각형 22">
              <a:extLst>
                <a:ext uri="{FF2B5EF4-FFF2-40B4-BE49-F238E27FC236}">
                  <a16:creationId xmlns:a16="http://schemas.microsoft.com/office/drawing/2014/main" id="{D8AAFC30-A67E-4D70-9091-924657244F86}"/>
                </a:ext>
              </a:extLst>
            </p:cNvPr>
            <p:cNvSpPr/>
            <p:nvPr/>
          </p:nvSpPr>
          <p:spPr bwMode="auto">
            <a:xfrm>
              <a:off x="6131743" y="3526918"/>
              <a:ext cx="1114493" cy="238363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b="1" spc="-100" dirty="0">
                  <a:solidFill>
                    <a:schemeClr val="bg1"/>
                  </a:solidFill>
                  <a:latin typeface="+mn-ea"/>
                </a:rPr>
                <a:t>원서접수 </a:t>
              </a:r>
              <a:r>
                <a:rPr lang="ko-KR" altLang="en-US" b="1" spc="-100" dirty="0" err="1">
                  <a:solidFill>
                    <a:schemeClr val="bg1"/>
                  </a:solidFill>
                  <a:latin typeface="+mn-ea"/>
                </a:rPr>
                <a:t>바로가기</a:t>
              </a:r>
              <a:r>
                <a:rPr lang="ko-KR" altLang="en-US" b="1" spc="-100" dirty="0">
                  <a:solidFill>
                    <a:schemeClr val="bg1"/>
                  </a:solidFill>
                  <a:latin typeface="+mn-ea"/>
                </a:rPr>
                <a:t> </a:t>
              </a:r>
              <a:r>
                <a:rPr lang="en-US" altLang="ko-KR" b="1" spc="-100" dirty="0">
                  <a:solidFill>
                    <a:schemeClr val="bg1"/>
                  </a:solidFill>
                  <a:latin typeface="+mn-ea"/>
                </a:rPr>
                <a:t>&gt;</a:t>
              </a:r>
            </a:p>
          </p:txBody>
        </p:sp>
      </p:grp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34037AA7-091F-4B76-AF39-0EFE3AB40BB6}"/>
              </a:ext>
            </a:extLst>
          </p:cNvPr>
          <p:cNvSpPr/>
          <p:nvPr/>
        </p:nvSpPr>
        <p:spPr>
          <a:xfrm>
            <a:off x="1309870" y="3458830"/>
            <a:ext cx="5436000" cy="36000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8BDAA749-FF6B-421C-B2EE-CE3747A120AD}"/>
              </a:ext>
            </a:extLst>
          </p:cNvPr>
          <p:cNvSpPr/>
          <p:nvPr/>
        </p:nvSpPr>
        <p:spPr>
          <a:xfrm>
            <a:off x="1237718" y="3382630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4</a:t>
            </a:r>
            <a:endParaRPr lang="ko-KR" altLang="en-US" sz="1000" b="1" dirty="0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B190BC7A-B493-4D5E-9607-719ACB6E0FF7}"/>
              </a:ext>
            </a:extLst>
          </p:cNvPr>
          <p:cNvSpPr/>
          <p:nvPr/>
        </p:nvSpPr>
        <p:spPr>
          <a:xfrm>
            <a:off x="551966" y="4359525"/>
            <a:ext cx="518385" cy="215953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FCF2A5C8-5165-4591-AA0D-0B2758747612}"/>
              </a:ext>
            </a:extLst>
          </p:cNvPr>
          <p:cNvSpPr/>
          <p:nvPr/>
        </p:nvSpPr>
        <p:spPr>
          <a:xfrm>
            <a:off x="479814" y="4283325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3</a:t>
            </a:r>
            <a:endParaRPr lang="ko-KR" altLang="en-US" sz="1000" b="1" dirty="0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8F45DC21-AC9D-40E7-B89C-192CE100608C}"/>
              </a:ext>
            </a:extLst>
          </p:cNvPr>
          <p:cNvSpPr/>
          <p:nvPr/>
        </p:nvSpPr>
        <p:spPr>
          <a:xfrm>
            <a:off x="4147595" y="4368071"/>
            <a:ext cx="518385" cy="215953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2E6251E-59F6-4A3F-B799-4FD7F705EE15}"/>
              </a:ext>
            </a:extLst>
          </p:cNvPr>
          <p:cNvSpPr/>
          <p:nvPr/>
        </p:nvSpPr>
        <p:spPr>
          <a:xfrm>
            <a:off x="4075443" y="4291871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3</a:t>
            </a:r>
            <a:endParaRPr lang="ko-KR" altLang="en-US" sz="1000" b="1" dirty="0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5D2036C8-C097-44D4-8123-169A1D6B60F6}"/>
              </a:ext>
            </a:extLst>
          </p:cNvPr>
          <p:cNvSpPr/>
          <p:nvPr/>
        </p:nvSpPr>
        <p:spPr>
          <a:xfrm>
            <a:off x="3720772" y="2822368"/>
            <a:ext cx="720000" cy="25200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38F2475D-A056-4058-A932-F54E9E5FEC77}"/>
              </a:ext>
            </a:extLst>
          </p:cNvPr>
          <p:cNvSpPr/>
          <p:nvPr/>
        </p:nvSpPr>
        <p:spPr>
          <a:xfrm>
            <a:off x="3648621" y="2746169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3</a:t>
            </a:r>
            <a:endParaRPr lang="ko-KR" altLang="en-US" sz="1000" b="1" dirty="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F790A6DE-5922-4204-B06E-C322D81DB644}"/>
              </a:ext>
            </a:extLst>
          </p:cNvPr>
          <p:cNvSpPr/>
          <p:nvPr/>
        </p:nvSpPr>
        <p:spPr bwMode="auto">
          <a:xfrm>
            <a:off x="6626468" y="549275"/>
            <a:ext cx="1352094" cy="241370"/>
          </a:xfrm>
          <a:prstGeom prst="rect">
            <a:avLst/>
          </a:prstGeom>
          <a:solidFill>
            <a:schemeClr val="tx1">
              <a:lumMod val="65000"/>
              <a:lumOff val="35000"/>
              <a:alpha val="90000"/>
            </a:schemeClr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900" b="1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2025 </a:t>
            </a:r>
            <a:r>
              <a:rPr lang="ko-KR" altLang="en-US" sz="900" b="1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수능 대비 단과</a:t>
            </a: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FA453BA9-6CA1-4B12-BC20-C6440386277E}"/>
              </a:ext>
            </a:extLst>
          </p:cNvPr>
          <p:cNvSpPr/>
          <p:nvPr/>
        </p:nvSpPr>
        <p:spPr bwMode="auto">
          <a:xfrm>
            <a:off x="6626468" y="782740"/>
            <a:ext cx="1351212" cy="576064"/>
          </a:xfrm>
          <a:prstGeom prst="rect">
            <a:avLst/>
          </a:prstGeom>
          <a:solidFill>
            <a:schemeClr val="bg1">
              <a:alpha val="90000"/>
            </a:schemeClr>
          </a:solidFill>
          <a:ln w="317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ko-KR" altLang="en-US" spc="-1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수능까지 체계적인</a:t>
            </a:r>
            <a:endParaRPr lang="en-US" altLang="ko-KR" spc="-100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pc="-1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과목별</a:t>
            </a:r>
            <a:r>
              <a:rPr lang="en-US" altLang="ko-KR" spc="-1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pc="-1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수준별 맞춤 단과</a:t>
            </a:r>
            <a:endParaRPr lang="en-US" altLang="ko-KR" spc="-100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000" b="1" spc="-100" dirty="0" err="1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정규∙특강</a:t>
            </a:r>
            <a:r>
              <a:rPr lang="ko-KR" altLang="en-US" sz="1000" b="1" spc="-1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단과 </a:t>
            </a:r>
            <a:r>
              <a:rPr lang="en-US" altLang="ko-KR" sz="1000" b="1" spc="-1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endParaRPr lang="ko-KR" altLang="en-US" sz="1000" b="1" spc="-100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309E26C6-F517-4E79-8A3E-195D16E1195A}"/>
              </a:ext>
            </a:extLst>
          </p:cNvPr>
          <p:cNvSpPr/>
          <p:nvPr/>
        </p:nvSpPr>
        <p:spPr bwMode="auto">
          <a:xfrm>
            <a:off x="6626468" y="1354240"/>
            <a:ext cx="1351212" cy="576064"/>
          </a:xfrm>
          <a:prstGeom prst="rect">
            <a:avLst/>
          </a:prstGeom>
          <a:solidFill>
            <a:schemeClr val="bg1">
              <a:alpha val="90000"/>
            </a:schemeClr>
          </a:solidFill>
          <a:ln w="317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pc="-1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</a:t>
            </a:r>
            <a:r>
              <a:rPr lang="ko-KR" altLang="en-US" spc="-1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수생을 위한</a:t>
            </a:r>
            <a:endParaRPr lang="en-US" altLang="ko-KR" spc="-100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pc="-1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평일 </a:t>
            </a:r>
            <a:r>
              <a:rPr lang="ko-KR" altLang="en-US" spc="-100" dirty="0" err="1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오전∙오후</a:t>
            </a:r>
            <a:r>
              <a:rPr lang="ko-KR" altLang="en-US" spc="-1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단과</a:t>
            </a:r>
            <a:endParaRPr lang="en-US" altLang="ko-KR" spc="-100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sz="1000" b="1" spc="-1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AM </a:t>
            </a:r>
            <a:r>
              <a:rPr lang="ko-KR" altLang="en-US" sz="1000" b="1" spc="-1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단과 </a:t>
            </a:r>
            <a:r>
              <a:rPr lang="en-US" altLang="ko-KR" sz="1000" b="1" spc="-1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endParaRPr lang="ko-KR" altLang="en-US" sz="1000" b="1" spc="-100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E8324868-C6D4-4480-BA7E-1302E0E653A0}"/>
              </a:ext>
            </a:extLst>
          </p:cNvPr>
          <p:cNvSpPr/>
          <p:nvPr/>
        </p:nvSpPr>
        <p:spPr>
          <a:xfrm>
            <a:off x="6545922" y="697289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86D64947-8790-4B91-BF9B-AB1103CD59B8}"/>
              </a:ext>
            </a:extLst>
          </p:cNvPr>
          <p:cNvSpPr/>
          <p:nvPr/>
        </p:nvSpPr>
        <p:spPr>
          <a:xfrm>
            <a:off x="6545922" y="1860637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</a:t>
            </a:r>
            <a:endParaRPr lang="ko-KR" altLang="en-US" sz="1000" b="1" dirty="0"/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A69FF5F6-866D-427E-9FF7-3947B97A0AC6}"/>
              </a:ext>
            </a:extLst>
          </p:cNvPr>
          <p:cNvSpPr/>
          <p:nvPr/>
        </p:nvSpPr>
        <p:spPr bwMode="auto">
          <a:xfrm>
            <a:off x="1485879" y="1476746"/>
            <a:ext cx="72000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2000" b="1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2025</a:t>
            </a:r>
            <a:endParaRPr lang="ko-KR" altLang="en-US" sz="2000" b="1" spc="-1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E1F4A2CA-466E-44C4-AC9C-F6B61960AFAF}"/>
              </a:ext>
            </a:extLst>
          </p:cNvPr>
          <p:cNvSpPr/>
          <p:nvPr/>
        </p:nvSpPr>
        <p:spPr>
          <a:xfrm>
            <a:off x="57149" y="4075918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5</a:t>
            </a:r>
            <a:endParaRPr lang="ko-KR" alt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8033091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2025 N</a:t>
            </a:r>
            <a:r>
              <a:rPr lang="ko-KR" altLang="en-US" b="0" dirty="0"/>
              <a:t>수 </a:t>
            </a:r>
            <a:r>
              <a:rPr lang="ko-KR" altLang="en-US" b="0" dirty="0" err="1"/>
              <a:t>정규반</a:t>
            </a:r>
            <a:r>
              <a:rPr lang="en-US" altLang="ko-KR" b="0" dirty="0"/>
              <a:t>(</a:t>
            </a:r>
            <a:r>
              <a:rPr lang="ko-KR" altLang="en-US" b="0" dirty="0"/>
              <a:t>강남 </a:t>
            </a:r>
            <a:r>
              <a:rPr lang="en-US" altLang="ko-KR" b="0" dirty="0"/>
              <a:t>MO)</a:t>
            </a:r>
            <a:endParaRPr lang="ko-KR" altLang="en-US" dirty="0"/>
          </a:p>
        </p:txBody>
      </p:sp>
      <p:graphicFrame>
        <p:nvGraphicFramePr>
          <p:cNvPr id="49" name="표 4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8291024"/>
              </p:ext>
            </p:extLst>
          </p:nvPr>
        </p:nvGraphicFramePr>
        <p:xfrm>
          <a:off x="8104412" y="211913"/>
          <a:ext cx="1800000" cy="54006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강사진 노출 순서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[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국어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]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이원준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최인호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kumimoji="1" lang="ko-KR" altLang="en-US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[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수학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]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양승진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장영진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김성은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[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영어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]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김기철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김지영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킹콩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[</a:t>
                      </a:r>
                      <a:r>
                        <a:rPr kumimoji="1" lang="ko-KR" altLang="en-US" sz="900" b="0" i="0" u="none" strike="noStrike" cap="none" spc="-50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과탐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]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물리학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Ⅰ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강민웅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물리학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Ⅰ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김성재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화학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Ⅰ </a:t>
                      </a:r>
                      <a:r>
                        <a:rPr kumimoji="1" lang="ko-KR" altLang="en-US" sz="900" b="0" i="0" u="none" strike="noStrike" cap="none" spc="-50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정우정</a:t>
                      </a:r>
                      <a:endParaRPr kumimoji="1" lang="ko-KR" altLang="en-US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생명과학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Ⅰ </a:t>
                      </a:r>
                      <a:r>
                        <a:rPr kumimoji="1" lang="ko-KR" altLang="en-US" sz="900" b="0" i="0" u="none" strike="noStrike" cap="none" spc="-50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한종철</a:t>
                      </a:r>
                      <a:endParaRPr kumimoji="1" lang="ko-KR" altLang="en-US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지구과학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Ⅰ </a:t>
                      </a:r>
                      <a:r>
                        <a:rPr kumimoji="1" lang="ko-KR" altLang="en-US" sz="900" b="0" i="0" u="none" strike="noStrike" cap="none" spc="-50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박선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[</a:t>
                      </a:r>
                      <a:r>
                        <a:rPr kumimoji="1" lang="ko-KR" altLang="en-US" sz="900" b="0" i="0" u="none" strike="noStrike" cap="none" spc="-50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사탐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]</a:t>
                      </a:r>
                      <a:endParaRPr kumimoji="1" lang="ko-KR" altLang="en-US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생활과윤리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김종익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생활과윤리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kumimoji="1" lang="ko-KR" altLang="en-US" sz="900" b="0" i="0" u="none" strike="noStrike" cap="none" spc="-50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어준규</a:t>
                      </a:r>
                      <a:endParaRPr kumimoji="1" lang="ko-KR" altLang="en-US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사회문화 </a:t>
                      </a:r>
                      <a:r>
                        <a:rPr kumimoji="1" lang="ko-KR" altLang="en-US" sz="900" b="0" i="0" u="none" strike="noStrike" cap="none" spc="-50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손고운</a:t>
                      </a:r>
                      <a:endParaRPr kumimoji="1" lang="ko-KR" altLang="en-US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한국지리 민정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정치와법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김용택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한국사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동아시아사 김종웅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[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논술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]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인문논술 최인호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인문논술 장진석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수리논술 </a:t>
                      </a:r>
                      <a:r>
                        <a:rPr kumimoji="1" lang="ko-KR" altLang="en-US" sz="900" b="0" i="0" u="none" strike="noStrike" cap="none" spc="-50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배기은</a:t>
                      </a:r>
                      <a:endParaRPr lang="en-US" altLang="ko-KR" sz="900" b="0" spc="-1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43433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900" b="0" spc="-1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클릭 시</a:t>
                      </a:r>
                      <a:r>
                        <a:rPr lang="en-US" altLang="ko-KR" sz="900" b="0" spc="-1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900" b="0" spc="-1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아래  </a:t>
                      </a:r>
                      <a:r>
                        <a:rPr lang="en-US" altLang="ko-KR" sz="900" b="0" spc="-1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URL</a:t>
                      </a:r>
                      <a:r>
                        <a:rPr lang="ko-KR" altLang="en-US" sz="900" b="0" spc="-1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로 연결</a:t>
                      </a:r>
                      <a:endParaRPr lang="en-US" altLang="ko-KR" sz="900" b="0" spc="-1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b="0" spc="-1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hlinkClick r:id="rId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https://mrusselgn.megastudy.net/common/russel_danka/russel_danka.asp?idx=1478</a:t>
                      </a:r>
                      <a:endParaRPr lang="en-US" altLang="ko-KR" sz="900" b="0" spc="-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79824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클릭 시 </a:t>
                      </a: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‘</a:t>
                      </a: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추후 오픈 예정입니다</a:t>
                      </a: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.‘ </a:t>
                      </a:r>
                      <a:r>
                        <a:rPr lang="ko-KR" altLang="en-US" sz="900" b="0" spc="-5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알럿</a:t>
                      </a: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노출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1944351"/>
                  </a:ext>
                </a:extLst>
              </a:tr>
            </a:tbl>
          </a:graphicData>
        </a:graphic>
      </p:graphicFrame>
      <p:sp>
        <p:nvSpPr>
          <p:cNvPr id="48" name="TextBox 47">
            <a:extLst>
              <a:ext uri="{FF2B5EF4-FFF2-40B4-BE49-F238E27FC236}">
                <a16:creationId xmlns:a16="http://schemas.microsoft.com/office/drawing/2014/main" id="{FE5AD6F0-EFEC-44B1-A01A-1F98347A2D27}"/>
              </a:ext>
            </a:extLst>
          </p:cNvPr>
          <p:cNvSpPr txBox="1"/>
          <p:nvPr/>
        </p:nvSpPr>
        <p:spPr>
          <a:xfrm>
            <a:off x="1227142" y="2090240"/>
            <a:ext cx="312632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spc="-100" dirty="0" err="1">
                <a:latin typeface="+mn-ea"/>
                <a:ea typeface="+mn-ea"/>
              </a:rPr>
              <a:t>메가스터디</a:t>
            </a:r>
            <a:r>
              <a:rPr lang="ko-KR" altLang="en-US" sz="1200" b="1" spc="-100" dirty="0">
                <a:latin typeface="+mn-ea"/>
                <a:ea typeface="+mn-ea"/>
              </a:rPr>
              <a:t> </a:t>
            </a:r>
            <a:r>
              <a:rPr lang="ko-KR" altLang="en-US" sz="1200" b="1" spc="-100" dirty="0" err="1">
                <a:latin typeface="+mn-ea"/>
                <a:ea typeface="+mn-ea"/>
              </a:rPr>
              <a:t>온∙오프</a:t>
            </a:r>
            <a:r>
              <a:rPr lang="ko-KR" altLang="en-US" sz="1200" b="1" spc="-100" dirty="0">
                <a:latin typeface="+mn-ea"/>
                <a:ea typeface="+mn-ea"/>
              </a:rPr>
              <a:t> 수능 전문 강사진의</a:t>
            </a:r>
            <a:endParaRPr lang="en-US" altLang="ko-KR" sz="1200" b="1" spc="-100" dirty="0">
              <a:latin typeface="+mn-ea"/>
              <a:ea typeface="+mn-ea"/>
            </a:endParaRPr>
          </a:p>
          <a:p>
            <a:pPr algn="ctr"/>
            <a:r>
              <a:rPr lang="ko-KR" altLang="en-US" sz="1200" b="1" spc="-100" dirty="0">
                <a:solidFill>
                  <a:srgbClr val="0070C0"/>
                </a:solidFill>
                <a:latin typeface="+mn-ea"/>
                <a:ea typeface="+mn-ea"/>
              </a:rPr>
              <a:t>최상위권 수준별 맞춤 단과</a:t>
            </a:r>
            <a:endParaRPr lang="en-US" altLang="ko-KR" sz="1200" b="1" spc="-100" dirty="0">
              <a:solidFill>
                <a:srgbClr val="0070C0"/>
              </a:solidFill>
              <a:latin typeface="+mn-ea"/>
              <a:ea typeface="+mn-ea"/>
            </a:endParaRPr>
          </a:p>
          <a:p>
            <a:pPr algn="ctr"/>
            <a:endParaRPr lang="en-US" altLang="ko-KR" sz="1000" spc="-100" dirty="0">
              <a:latin typeface="+mn-ea"/>
              <a:ea typeface="+mn-ea"/>
            </a:endParaRPr>
          </a:p>
          <a:p>
            <a:pPr algn="ctr"/>
            <a:r>
              <a:rPr lang="ko-KR" altLang="en-US" sz="1000" b="1" spc="-100" dirty="0">
                <a:latin typeface="+mn-ea"/>
                <a:ea typeface="+mn-ea"/>
              </a:rPr>
              <a:t>나에게 꼭 필요한 과목별</a:t>
            </a:r>
            <a:r>
              <a:rPr lang="en-US" altLang="ko-KR" sz="1000" b="1" spc="-100" dirty="0">
                <a:latin typeface="+mn-ea"/>
                <a:ea typeface="+mn-ea"/>
              </a:rPr>
              <a:t>/</a:t>
            </a:r>
            <a:r>
              <a:rPr lang="ko-KR" altLang="en-US" sz="1000" b="1" spc="-100" dirty="0">
                <a:latin typeface="+mn-ea"/>
                <a:ea typeface="+mn-ea"/>
              </a:rPr>
              <a:t>수준별</a:t>
            </a:r>
            <a:r>
              <a:rPr lang="en-US" altLang="ko-KR" sz="1000" b="1" spc="-100" dirty="0">
                <a:latin typeface="+mn-ea"/>
                <a:ea typeface="+mn-ea"/>
              </a:rPr>
              <a:t>/</a:t>
            </a:r>
            <a:r>
              <a:rPr lang="ko-KR" altLang="en-US" sz="1000" b="1" spc="-100" dirty="0" err="1">
                <a:latin typeface="+mn-ea"/>
                <a:ea typeface="+mn-ea"/>
              </a:rPr>
              <a:t>진도별</a:t>
            </a:r>
            <a:r>
              <a:rPr lang="ko-KR" altLang="en-US" sz="1000" b="1" spc="-100" dirty="0">
                <a:latin typeface="+mn-ea"/>
                <a:ea typeface="+mn-ea"/>
              </a:rPr>
              <a:t> 수업 선택</a:t>
            </a:r>
            <a:r>
              <a:rPr lang="ko-KR" altLang="en-US" sz="1000" spc="-100" dirty="0">
                <a:latin typeface="+mn-ea"/>
                <a:ea typeface="+mn-ea"/>
              </a:rPr>
              <a:t>으로</a:t>
            </a:r>
            <a:endParaRPr lang="en-US" altLang="ko-KR" sz="1000" spc="-100" dirty="0">
              <a:latin typeface="+mn-ea"/>
              <a:ea typeface="+mn-ea"/>
            </a:endParaRPr>
          </a:p>
          <a:p>
            <a:pPr algn="ctr"/>
            <a:r>
              <a:rPr lang="ko-KR" altLang="en-US" sz="1000" spc="-100" dirty="0">
                <a:latin typeface="+mn-ea"/>
                <a:ea typeface="+mn-ea"/>
              </a:rPr>
              <a:t>충분한 자습시간과 함께</a:t>
            </a:r>
            <a:endParaRPr lang="en-US" altLang="ko-KR" sz="1000" spc="-100" dirty="0">
              <a:latin typeface="+mn-ea"/>
              <a:ea typeface="+mn-ea"/>
            </a:endParaRPr>
          </a:p>
          <a:p>
            <a:pPr algn="ctr"/>
            <a:r>
              <a:rPr lang="ko-KR" altLang="en-US" sz="1000" spc="-100" dirty="0">
                <a:latin typeface="+mn-ea"/>
                <a:ea typeface="+mn-ea"/>
              </a:rPr>
              <a:t>수능 </a:t>
            </a:r>
            <a:r>
              <a:rPr lang="en-US" altLang="ko-KR" sz="1000" spc="-100" dirty="0">
                <a:latin typeface="+mn-ea"/>
                <a:ea typeface="+mn-ea"/>
              </a:rPr>
              <a:t>1</a:t>
            </a:r>
            <a:r>
              <a:rPr lang="ko-KR" altLang="en-US" sz="1000" spc="-100" dirty="0">
                <a:latin typeface="+mn-ea"/>
                <a:ea typeface="+mn-ea"/>
              </a:rPr>
              <a:t>등급과 고득점을 위한 실력 완성합니다</a:t>
            </a:r>
            <a:r>
              <a:rPr lang="en-US" altLang="ko-KR" sz="1000" spc="-100" dirty="0">
                <a:latin typeface="+mn-ea"/>
                <a:ea typeface="+mn-ea"/>
              </a:rPr>
              <a:t>.</a:t>
            </a:r>
            <a:endParaRPr lang="ko-KR" altLang="en-US" sz="1000" spc="-100" dirty="0">
              <a:latin typeface="+mn-ea"/>
              <a:ea typeface="+mn-ea"/>
            </a:endParaRPr>
          </a:p>
        </p:txBody>
      </p:sp>
      <p:graphicFrame>
        <p:nvGraphicFramePr>
          <p:cNvPr id="53" name="표 52">
            <a:extLst>
              <a:ext uri="{FF2B5EF4-FFF2-40B4-BE49-F238E27FC236}">
                <a16:creationId xmlns:a16="http://schemas.microsoft.com/office/drawing/2014/main" id="{AF2824D1-66E2-4317-AFD0-0F73EBD185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5221182"/>
              </p:ext>
            </p:extLst>
          </p:nvPr>
        </p:nvGraphicFramePr>
        <p:xfrm>
          <a:off x="4413472" y="3099600"/>
          <a:ext cx="2852411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52411">
                  <a:extLst>
                    <a:ext uri="{9D8B030D-6E8A-4147-A177-3AD203B41FA5}">
                      <a16:colId xmlns:a16="http://schemas.microsoft.com/office/drawing/2014/main" val="323528016"/>
                    </a:ext>
                  </a:extLst>
                </a:gridCol>
              </a:tblGrid>
              <a:tr h="99595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오직 </a:t>
                      </a:r>
                      <a:r>
                        <a:rPr kumimoji="0" lang="en-US" altLang="ko-KR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N</a:t>
                      </a:r>
                      <a:r>
                        <a:rPr kumimoji="0" lang="ko-KR" altLang="en-US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수생을 위한</a:t>
                      </a:r>
                      <a:endParaRPr kumimoji="0" lang="en-US" altLang="ko-KR" sz="8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평일 오전</a:t>
                      </a:r>
                      <a:r>
                        <a:rPr kumimoji="0" lang="en-US" altLang="ko-KR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/</a:t>
                      </a:r>
                      <a:r>
                        <a:rPr kumimoji="0" lang="ko-KR" altLang="en-US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오후 단과</a:t>
                      </a:r>
                      <a:endParaRPr kumimoji="0" lang="en-US" altLang="ko-KR" sz="8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1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AM </a:t>
                      </a:r>
                      <a:r>
                        <a:rPr kumimoji="0" lang="ko-KR" altLang="en-US" sz="1400" b="1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단과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b="1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평일 오전</a:t>
                      </a:r>
                      <a:r>
                        <a:rPr kumimoji="0" lang="en-US" altLang="ko-KR" sz="7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/</a:t>
                      </a:r>
                      <a:r>
                        <a:rPr kumimoji="0" lang="ko-KR" altLang="en-US" sz="7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오후 체계적인 과목 편성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-10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관리력이</a:t>
                      </a:r>
                      <a:r>
                        <a:rPr kumimoji="0" lang="ko-KR" altLang="en-US" sz="7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 우수한 선생님의  </a:t>
                      </a:r>
                      <a:r>
                        <a:rPr kumimoji="0" lang="en-US" altLang="ko-KR" sz="7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N</a:t>
                      </a:r>
                      <a:r>
                        <a:rPr kumimoji="0" lang="ko-KR" altLang="en-US" sz="7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수생 전용 집중 </a:t>
                      </a:r>
                      <a:r>
                        <a:rPr kumimoji="0" lang="ko-KR" altLang="en-US" sz="700" b="0" i="0" u="none" strike="noStrike" kern="1200" cap="none" spc="-10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관리형</a:t>
                      </a:r>
                      <a:r>
                        <a:rPr kumimoji="0" lang="ko-KR" altLang="en-US" sz="7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 수업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나에게 필요한 과목</a:t>
                      </a:r>
                      <a:r>
                        <a:rPr kumimoji="0" lang="en-US" altLang="ko-KR" sz="7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/</a:t>
                      </a:r>
                      <a:r>
                        <a:rPr kumimoji="0" lang="ko-KR" altLang="en-US" sz="7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진도를 선택 수강하여 취약점 집중 보완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587840"/>
                  </a:ext>
                </a:extLst>
              </a:tr>
              <a:tr h="11798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바로가기 </a:t>
                      </a:r>
                      <a:r>
                        <a:rPr kumimoji="0" lang="en-US" altLang="ko-KR" sz="800" b="1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&gt;</a:t>
                      </a:r>
                      <a:endParaRPr kumimoji="0" lang="ko-KR" altLang="en-US" sz="800" b="1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2421024"/>
                  </a:ext>
                </a:extLst>
              </a:tr>
            </a:tbl>
          </a:graphicData>
        </a:graphic>
      </p:graphicFrame>
      <p:sp>
        <p:nvSpPr>
          <p:cNvPr id="12" name="직사각형 11">
            <a:extLst>
              <a:ext uri="{FF2B5EF4-FFF2-40B4-BE49-F238E27FC236}">
                <a16:creationId xmlns:a16="http://schemas.microsoft.com/office/drawing/2014/main" id="{575C2078-5EF4-48FB-8720-F289C130C4A9}"/>
              </a:ext>
            </a:extLst>
          </p:cNvPr>
          <p:cNvSpPr/>
          <p:nvPr/>
        </p:nvSpPr>
        <p:spPr>
          <a:xfrm>
            <a:off x="1254559" y="1034246"/>
            <a:ext cx="3012579" cy="4680522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700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Fill">
            <a:extLst>
              <a:ext uri="{FF2B5EF4-FFF2-40B4-BE49-F238E27FC236}">
                <a16:creationId xmlns:a16="http://schemas.microsoft.com/office/drawing/2014/main" id="{A5D3F91E-B953-4ECE-96C7-8A23FCE107AA}"/>
              </a:ext>
            </a:extLst>
          </p:cNvPr>
          <p:cNvSpPr>
            <a:spLocks/>
          </p:cNvSpPr>
          <p:nvPr/>
        </p:nvSpPr>
        <p:spPr bwMode="auto">
          <a:xfrm rot="5400000">
            <a:off x="2683551" y="4714482"/>
            <a:ext cx="177791" cy="2000571"/>
          </a:xfrm>
          <a:custGeom>
            <a:avLst/>
            <a:gdLst>
              <a:gd name="T0" fmla="*/ 74 w 151"/>
              <a:gd name="T1" fmla="*/ 588 h 588"/>
              <a:gd name="T2" fmla="*/ 151 w 151"/>
              <a:gd name="T3" fmla="*/ 518 h 588"/>
              <a:gd name="T4" fmla="*/ 74 w 151"/>
              <a:gd name="T5" fmla="*/ 441 h 588"/>
              <a:gd name="T6" fmla="*/ 151 w 151"/>
              <a:gd name="T7" fmla="*/ 375 h 588"/>
              <a:gd name="T8" fmla="*/ 74 w 151"/>
              <a:gd name="T9" fmla="*/ 294 h 588"/>
              <a:gd name="T10" fmla="*/ 151 w 151"/>
              <a:gd name="T11" fmla="*/ 231 h 588"/>
              <a:gd name="T12" fmla="*/ 74 w 151"/>
              <a:gd name="T13" fmla="*/ 147 h 588"/>
              <a:gd name="T14" fmla="*/ 151 w 151"/>
              <a:gd name="T15" fmla="*/ 88 h 588"/>
              <a:gd name="T16" fmla="*/ 74 w 151"/>
              <a:gd name="T17" fmla="*/ 0 h 588"/>
              <a:gd name="T18" fmla="*/ 0 w 151"/>
              <a:gd name="T19" fmla="*/ 0 h 588"/>
              <a:gd name="T20" fmla="*/ 78 w 151"/>
              <a:gd name="T21" fmla="*/ 88 h 588"/>
              <a:gd name="T22" fmla="*/ 0 w 151"/>
              <a:gd name="T23" fmla="*/ 147 h 588"/>
              <a:gd name="T24" fmla="*/ 78 w 151"/>
              <a:gd name="T25" fmla="*/ 231 h 588"/>
              <a:gd name="T26" fmla="*/ 0 w 151"/>
              <a:gd name="T27" fmla="*/ 294 h 588"/>
              <a:gd name="T28" fmla="*/ 78 w 151"/>
              <a:gd name="T29" fmla="*/ 375 h 588"/>
              <a:gd name="T30" fmla="*/ 0 w 151"/>
              <a:gd name="T31" fmla="*/ 441 h 588"/>
              <a:gd name="T32" fmla="*/ 78 w 151"/>
              <a:gd name="T33" fmla="*/ 518 h 588"/>
              <a:gd name="T34" fmla="*/ 0 w 151"/>
              <a:gd name="T35" fmla="*/ 588 h 588"/>
              <a:gd name="T36" fmla="*/ 74 w 151"/>
              <a:gd name="T37" fmla="*/ 588 h 5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51" h="588">
                <a:moveTo>
                  <a:pt x="74" y="588"/>
                </a:moveTo>
                <a:lnTo>
                  <a:pt x="151" y="518"/>
                </a:lnTo>
                <a:lnTo>
                  <a:pt x="74" y="441"/>
                </a:lnTo>
                <a:lnTo>
                  <a:pt x="151" y="375"/>
                </a:lnTo>
                <a:lnTo>
                  <a:pt x="74" y="294"/>
                </a:lnTo>
                <a:lnTo>
                  <a:pt x="151" y="231"/>
                </a:lnTo>
                <a:lnTo>
                  <a:pt x="74" y="147"/>
                </a:lnTo>
                <a:lnTo>
                  <a:pt x="151" y="88"/>
                </a:lnTo>
                <a:lnTo>
                  <a:pt x="74" y="0"/>
                </a:lnTo>
                <a:lnTo>
                  <a:pt x="0" y="0"/>
                </a:lnTo>
                <a:lnTo>
                  <a:pt x="78" y="88"/>
                </a:lnTo>
                <a:lnTo>
                  <a:pt x="0" y="147"/>
                </a:lnTo>
                <a:lnTo>
                  <a:pt x="78" y="231"/>
                </a:lnTo>
                <a:lnTo>
                  <a:pt x="0" y="294"/>
                </a:lnTo>
                <a:lnTo>
                  <a:pt x="78" y="375"/>
                </a:lnTo>
                <a:lnTo>
                  <a:pt x="0" y="441"/>
                </a:lnTo>
                <a:lnTo>
                  <a:pt x="78" y="518"/>
                </a:lnTo>
                <a:lnTo>
                  <a:pt x="0" y="588"/>
                </a:lnTo>
                <a:lnTo>
                  <a:pt x="74" y="588"/>
                </a:lnTo>
                <a:close/>
              </a:path>
            </a:pathLst>
          </a:cu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050" dirty="0">
              <a:solidFill>
                <a:prstClr val="black">
                  <a:lumMod val="50000"/>
                  <a:lumOff val="50000"/>
                </a:prstClr>
              </a:solidFill>
              <a:cs typeface="Segoe UI" panose="020B0502040204020203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BF7068E-9BF9-41A3-AD4A-D63D6F4E146D}"/>
              </a:ext>
            </a:extLst>
          </p:cNvPr>
          <p:cNvSpPr txBox="1"/>
          <p:nvPr/>
        </p:nvSpPr>
        <p:spPr>
          <a:xfrm>
            <a:off x="2509886" y="1698412"/>
            <a:ext cx="791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i="1" spc="-100" dirty="0">
                <a:solidFill>
                  <a:schemeClr val="bg1">
                    <a:lumMod val="85000"/>
                  </a:schemeClr>
                </a:solidFill>
                <a:latin typeface="+mn-ea"/>
                <a:ea typeface="+mn-ea"/>
              </a:rPr>
              <a:t>02</a:t>
            </a:r>
            <a:endParaRPr lang="ko-KR" altLang="en-US" sz="1200" i="1" spc="-100" dirty="0">
              <a:solidFill>
                <a:schemeClr val="bg1">
                  <a:lumMod val="85000"/>
                </a:schemeClr>
              </a:solidFill>
              <a:latin typeface="+mn-ea"/>
              <a:ea typeface="+mn-ea"/>
            </a:endParaRP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BCE8972-8277-4A60-8175-25602A95DA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7537281"/>
              </p:ext>
            </p:extLst>
          </p:nvPr>
        </p:nvGraphicFramePr>
        <p:xfrm>
          <a:off x="4413472" y="1448618"/>
          <a:ext cx="2852411" cy="1569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52411">
                  <a:extLst>
                    <a:ext uri="{9D8B030D-6E8A-4147-A177-3AD203B41FA5}">
                      <a16:colId xmlns:a16="http://schemas.microsoft.com/office/drawing/2014/main" val="3490375191"/>
                    </a:ext>
                  </a:extLst>
                </a:gridCol>
              </a:tblGrid>
              <a:tr h="95846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기초부터 실전까지</a:t>
                      </a:r>
                      <a:endParaRPr kumimoji="0" lang="en-US" altLang="ko-KR" sz="8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빈틈없는 커리큘럼으로 수능 실력 향상</a:t>
                      </a:r>
                      <a:endParaRPr kumimoji="0" lang="en-US" altLang="ko-KR" sz="8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400" b="1" i="0" u="none" strike="noStrike" kern="1200" cap="none" spc="-10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정규∙특강</a:t>
                      </a:r>
                      <a:r>
                        <a:rPr kumimoji="0" lang="ko-KR" altLang="en-US" sz="1400" b="1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 단과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b="1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-10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메가스터디</a:t>
                      </a:r>
                      <a:r>
                        <a:rPr kumimoji="0" lang="ko-KR" altLang="en-US" sz="7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 온</a:t>
                      </a:r>
                      <a:r>
                        <a:rPr kumimoji="0" lang="en-US" altLang="ko-KR" sz="7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·</a:t>
                      </a:r>
                      <a:r>
                        <a:rPr kumimoji="0" lang="ko-KR" altLang="en-US" sz="7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오프 수능 전문</a:t>
                      </a:r>
                      <a:r>
                        <a:rPr kumimoji="0" lang="en-US" altLang="ko-KR" sz="7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7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강사진의 </a:t>
                      </a:r>
                      <a:r>
                        <a:rPr kumimoji="0" lang="ko-KR" altLang="en-US" sz="700" b="0" i="0" u="none" strike="noStrike" kern="1200" cap="none" spc="-10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몰입감</a:t>
                      </a:r>
                      <a:r>
                        <a:rPr kumimoji="0" lang="ko-KR" altLang="en-US" sz="7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 높은 현장강의</a:t>
                      </a:r>
                      <a:endParaRPr kumimoji="0" lang="en-US" altLang="ko-KR" sz="7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평일 저녁</a:t>
                      </a:r>
                      <a:r>
                        <a:rPr kumimoji="0" lang="en-US" altLang="ko-KR" sz="7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&amp;</a:t>
                      </a:r>
                      <a:r>
                        <a:rPr kumimoji="0" lang="ko-KR" altLang="en-US" sz="7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주말</a:t>
                      </a:r>
                      <a:r>
                        <a:rPr kumimoji="0" lang="en-US" altLang="ko-KR" sz="7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,</a:t>
                      </a:r>
                      <a:r>
                        <a:rPr kumimoji="0" lang="ko-KR" altLang="en-US" sz="7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 과목별</a:t>
                      </a:r>
                      <a:r>
                        <a:rPr kumimoji="0" lang="en-US" altLang="ko-KR" sz="7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/</a:t>
                      </a:r>
                      <a:r>
                        <a:rPr kumimoji="0" lang="ko-KR" altLang="en-US" sz="7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수준별</a:t>
                      </a:r>
                      <a:r>
                        <a:rPr kumimoji="0" lang="en-US" altLang="ko-KR" sz="7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/</a:t>
                      </a:r>
                      <a:r>
                        <a:rPr kumimoji="0" lang="ko-KR" altLang="en-US" sz="700" b="0" i="0" u="none" strike="noStrike" kern="1200" cap="none" spc="-10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진도별</a:t>
                      </a:r>
                      <a:r>
                        <a:rPr kumimoji="0" lang="ko-KR" altLang="en-US" sz="7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 맞춤 강좌 개설 및 내게 필요한 수업 전략적으로 선택</a:t>
                      </a:r>
                      <a:endParaRPr kumimoji="0" lang="en-US" altLang="ko-KR" sz="7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수업 전후 선생님의 학습관리 진행으로 </a:t>
                      </a:r>
                      <a:r>
                        <a:rPr kumimoji="0" lang="en-US" altLang="ko-KR" sz="7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1:1 </a:t>
                      </a:r>
                      <a:r>
                        <a:rPr kumimoji="0" lang="ko-KR" altLang="en-US" sz="7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맞춤 완전학습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58784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바로가기 </a:t>
                      </a:r>
                      <a:r>
                        <a:rPr kumimoji="0" lang="en-US" altLang="ko-KR" sz="800" b="1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&gt;</a:t>
                      </a:r>
                      <a:endParaRPr kumimoji="0" lang="ko-KR" altLang="en-US" sz="800" b="1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2421024"/>
                  </a:ext>
                </a:extLst>
              </a:tr>
            </a:tbl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id="{69CC67F9-8B96-4358-8D1D-34BAD3975DE1}"/>
              </a:ext>
            </a:extLst>
          </p:cNvPr>
          <p:cNvSpPr/>
          <p:nvPr/>
        </p:nvSpPr>
        <p:spPr>
          <a:xfrm>
            <a:off x="4333389" y="1034246"/>
            <a:ext cx="3012579" cy="4320482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700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Fill">
            <a:extLst>
              <a:ext uri="{FF2B5EF4-FFF2-40B4-BE49-F238E27FC236}">
                <a16:creationId xmlns:a16="http://schemas.microsoft.com/office/drawing/2014/main" id="{51D6C31D-F5B8-453D-8F97-52E11F9DD083}"/>
              </a:ext>
            </a:extLst>
          </p:cNvPr>
          <p:cNvSpPr>
            <a:spLocks/>
          </p:cNvSpPr>
          <p:nvPr/>
        </p:nvSpPr>
        <p:spPr bwMode="auto">
          <a:xfrm rot="5400000">
            <a:off x="5788876" y="4354442"/>
            <a:ext cx="177791" cy="2000571"/>
          </a:xfrm>
          <a:custGeom>
            <a:avLst/>
            <a:gdLst>
              <a:gd name="T0" fmla="*/ 74 w 151"/>
              <a:gd name="T1" fmla="*/ 588 h 588"/>
              <a:gd name="T2" fmla="*/ 151 w 151"/>
              <a:gd name="T3" fmla="*/ 518 h 588"/>
              <a:gd name="T4" fmla="*/ 74 w 151"/>
              <a:gd name="T5" fmla="*/ 441 h 588"/>
              <a:gd name="T6" fmla="*/ 151 w 151"/>
              <a:gd name="T7" fmla="*/ 375 h 588"/>
              <a:gd name="T8" fmla="*/ 74 w 151"/>
              <a:gd name="T9" fmla="*/ 294 h 588"/>
              <a:gd name="T10" fmla="*/ 151 w 151"/>
              <a:gd name="T11" fmla="*/ 231 h 588"/>
              <a:gd name="T12" fmla="*/ 74 w 151"/>
              <a:gd name="T13" fmla="*/ 147 h 588"/>
              <a:gd name="T14" fmla="*/ 151 w 151"/>
              <a:gd name="T15" fmla="*/ 88 h 588"/>
              <a:gd name="T16" fmla="*/ 74 w 151"/>
              <a:gd name="T17" fmla="*/ 0 h 588"/>
              <a:gd name="T18" fmla="*/ 0 w 151"/>
              <a:gd name="T19" fmla="*/ 0 h 588"/>
              <a:gd name="T20" fmla="*/ 78 w 151"/>
              <a:gd name="T21" fmla="*/ 88 h 588"/>
              <a:gd name="T22" fmla="*/ 0 w 151"/>
              <a:gd name="T23" fmla="*/ 147 h 588"/>
              <a:gd name="T24" fmla="*/ 78 w 151"/>
              <a:gd name="T25" fmla="*/ 231 h 588"/>
              <a:gd name="T26" fmla="*/ 0 w 151"/>
              <a:gd name="T27" fmla="*/ 294 h 588"/>
              <a:gd name="T28" fmla="*/ 78 w 151"/>
              <a:gd name="T29" fmla="*/ 375 h 588"/>
              <a:gd name="T30" fmla="*/ 0 w 151"/>
              <a:gd name="T31" fmla="*/ 441 h 588"/>
              <a:gd name="T32" fmla="*/ 78 w 151"/>
              <a:gd name="T33" fmla="*/ 518 h 588"/>
              <a:gd name="T34" fmla="*/ 0 w 151"/>
              <a:gd name="T35" fmla="*/ 588 h 588"/>
              <a:gd name="T36" fmla="*/ 74 w 151"/>
              <a:gd name="T37" fmla="*/ 588 h 5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51" h="588">
                <a:moveTo>
                  <a:pt x="74" y="588"/>
                </a:moveTo>
                <a:lnTo>
                  <a:pt x="151" y="518"/>
                </a:lnTo>
                <a:lnTo>
                  <a:pt x="74" y="441"/>
                </a:lnTo>
                <a:lnTo>
                  <a:pt x="151" y="375"/>
                </a:lnTo>
                <a:lnTo>
                  <a:pt x="74" y="294"/>
                </a:lnTo>
                <a:lnTo>
                  <a:pt x="151" y="231"/>
                </a:lnTo>
                <a:lnTo>
                  <a:pt x="74" y="147"/>
                </a:lnTo>
                <a:lnTo>
                  <a:pt x="151" y="88"/>
                </a:lnTo>
                <a:lnTo>
                  <a:pt x="74" y="0"/>
                </a:lnTo>
                <a:lnTo>
                  <a:pt x="0" y="0"/>
                </a:lnTo>
                <a:lnTo>
                  <a:pt x="78" y="88"/>
                </a:lnTo>
                <a:lnTo>
                  <a:pt x="0" y="147"/>
                </a:lnTo>
                <a:lnTo>
                  <a:pt x="78" y="231"/>
                </a:lnTo>
                <a:lnTo>
                  <a:pt x="0" y="294"/>
                </a:lnTo>
                <a:lnTo>
                  <a:pt x="78" y="375"/>
                </a:lnTo>
                <a:lnTo>
                  <a:pt x="0" y="441"/>
                </a:lnTo>
                <a:lnTo>
                  <a:pt x="78" y="518"/>
                </a:lnTo>
                <a:lnTo>
                  <a:pt x="0" y="588"/>
                </a:lnTo>
                <a:lnTo>
                  <a:pt x="74" y="588"/>
                </a:lnTo>
                <a:close/>
              </a:path>
            </a:pathLst>
          </a:cu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050" dirty="0">
              <a:solidFill>
                <a:prstClr val="black">
                  <a:lumMod val="50000"/>
                  <a:lumOff val="50000"/>
                </a:prstClr>
              </a:solidFill>
              <a:cs typeface="Segoe UI" panose="020B0502040204020203" pitchFamily="34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107DE2ED-64B2-4082-8425-67A0E3EAF037}"/>
              </a:ext>
            </a:extLst>
          </p:cNvPr>
          <p:cNvSpPr/>
          <p:nvPr/>
        </p:nvSpPr>
        <p:spPr>
          <a:xfrm>
            <a:off x="4353463" y="2742814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/>
              <a:t>2</a:t>
            </a:r>
            <a:endParaRPr lang="ko-KR" altLang="en-US" sz="1000" b="1" dirty="0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21237DB5-3330-42BF-9AE8-1CCC890A4D0F}"/>
              </a:ext>
            </a:extLst>
          </p:cNvPr>
          <p:cNvSpPr/>
          <p:nvPr/>
        </p:nvSpPr>
        <p:spPr>
          <a:xfrm>
            <a:off x="4355029" y="4312534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3</a:t>
            </a:r>
            <a:endParaRPr lang="ko-KR" altLang="en-US" sz="1000" b="1" dirty="0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AE902953-3AE0-45E4-AFA3-208DF83E3BD3}"/>
              </a:ext>
            </a:extLst>
          </p:cNvPr>
          <p:cNvGrpSpPr/>
          <p:nvPr/>
        </p:nvGrpSpPr>
        <p:grpSpPr>
          <a:xfrm>
            <a:off x="1274549" y="1116352"/>
            <a:ext cx="2957766" cy="490075"/>
            <a:chOff x="303685" y="4804535"/>
            <a:chExt cx="7560000" cy="490075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B56D05A-D928-4756-8984-391F3846983F}"/>
                </a:ext>
              </a:extLst>
            </p:cNvPr>
            <p:cNvSpPr/>
            <p:nvPr/>
          </p:nvSpPr>
          <p:spPr bwMode="auto">
            <a:xfrm>
              <a:off x="303685" y="4804535"/>
              <a:ext cx="2520000" cy="49007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0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0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러셀 강남</a:t>
              </a:r>
              <a:endParaRPr lang="en-US" altLang="ko-KR" sz="1000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10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모집요강</a:t>
              </a:r>
              <a:endParaRPr lang="en-US" altLang="ko-KR" sz="1000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6B1ABA57-43B2-4FF1-91A2-D06EC4E8E320}"/>
                </a:ext>
              </a:extLst>
            </p:cNvPr>
            <p:cNvSpPr/>
            <p:nvPr/>
          </p:nvSpPr>
          <p:spPr bwMode="auto">
            <a:xfrm>
              <a:off x="5343685" y="4804535"/>
              <a:ext cx="2520000" cy="490075"/>
            </a:xfrm>
            <a:prstGeom prst="rect">
              <a:avLst/>
            </a:prstGeom>
            <a:solidFill>
              <a:srgbClr val="414141"/>
            </a:solidFill>
            <a:ln w="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ko-KR" altLang="en-US" sz="1000" b="1" spc="-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수능에 최적화된</a:t>
              </a:r>
              <a:endParaRPr lang="en-US" altLang="ko-KR" sz="1000" b="1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ko-KR" altLang="en-US" sz="1000" b="1" spc="-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시스템</a:t>
              </a:r>
              <a:endParaRPr lang="en-US" altLang="ko-KR" sz="1000" b="1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D6E81FFC-B093-4866-BAAA-1BE4A807A50F}"/>
                </a:ext>
              </a:extLst>
            </p:cNvPr>
            <p:cNvSpPr/>
            <p:nvPr/>
          </p:nvSpPr>
          <p:spPr bwMode="auto">
            <a:xfrm>
              <a:off x="2823685" y="4804535"/>
              <a:ext cx="2520000" cy="49007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10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최상위권 집결</a:t>
              </a:r>
              <a:r>
                <a:rPr lang="en-US" altLang="ko-KR" sz="10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,</a:t>
              </a:r>
            </a:p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10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러셀 강남</a:t>
              </a:r>
              <a:endParaRPr lang="en-US" altLang="ko-KR" sz="1000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B8CB682A-019A-4CA1-B126-A84C40E134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2580" y="3293226"/>
            <a:ext cx="2919735" cy="1928508"/>
          </a:xfrm>
          <a:prstGeom prst="rect">
            <a:avLst/>
          </a:prstGeom>
        </p:spPr>
      </p:pic>
      <p:sp>
        <p:nvSpPr>
          <p:cNvPr id="52" name="직사각형 51">
            <a:extLst>
              <a:ext uri="{FF2B5EF4-FFF2-40B4-BE49-F238E27FC236}">
                <a16:creationId xmlns:a16="http://schemas.microsoft.com/office/drawing/2014/main" id="{BBFC93C8-76EB-4A55-89F3-24E826CAFC23}"/>
              </a:ext>
            </a:extLst>
          </p:cNvPr>
          <p:cNvSpPr/>
          <p:nvPr/>
        </p:nvSpPr>
        <p:spPr>
          <a:xfrm>
            <a:off x="1903998" y="5172258"/>
            <a:ext cx="237785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* </a:t>
            </a:r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학원 운영에 따라 출강 선생님은 변경될 수 있습니다</a:t>
            </a:r>
            <a:r>
              <a:rPr lang="en-US" altLang="ko-KR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.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E0F4C4BB-7033-4AC8-B05D-72A7B4A20134}"/>
              </a:ext>
            </a:extLst>
          </p:cNvPr>
          <p:cNvSpPr/>
          <p:nvPr/>
        </p:nvSpPr>
        <p:spPr>
          <a:xfrm>
            <a:off x="1274549" y="3298307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3795653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2025 N</a:t>
            </a:r>
            <a:r>
              <a:rPr lang="ko-KR" altLang="en-US" b="0" dirty="0"/>
              <a:t>수 </a:t>
            </a:r>
            <a:r>
              <a:rPr lang="ko-KR" altLang="en-US" b="0" dirty="0" err="1"/>
              <a:t>정규반</a:t>
            </a:r>
            <a:r>
              <a:rPr lang="en-US" altLang="ko-KR" b="0" dirty="0"/>
              <a:t>(</a:t>
            </a:r>
            <a:r>
              <a:rPr lang="ko-KR" altLang="en-US" b="0" dirty="0"/>
              <a:t>강남 </a:t>
            </a:r>
            <a:r>
              <a:rPr lang="en-US" altLang="ko-KR" b="0" dirty="0"/>
              <a:t>MO)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E0ADAB-8998-4BD3-8989-CF2D7A68276B}"/>
              </a:ext>
            </a:extLst>
          </p:cNvPr>
          <p:cNvSpPr txBox="1"/>
          <p:nvPr/>
        </p:nvSpPr>
        <p:spPr>
          <a:xfrm>
            <a:off x="690887" y="1119291"/>
            <a:ext cx="3012579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spc="-100" dirty="0">
                <a:latin typeface="+mn-ea"/>
                <a:ea typeface="+mn-ea"/>
              </a:rPr>
              <a:t>최상위권 전문 입시 담임선생님의 </a:t>
            </a:r>
            <a:r>
              <a:rPr lang="ko-KR" altLang="en-US" sz="1100" b="1" spc="-100" dirty="0">
                <a:solidFill>
                  <a:srgbClr val="0070C0"/>
                </a:solidFill>
                <a:latin typeface="+mn-ea"/>
                <a:ea typeface="+mn-ea"/>
              </a:rPr>
              <a:t>체계적인 관리</a:t>
            </a:r>
          </a:p>
          <a:p>
            <a:pPr algn="ctr"/>
            <a:endParaRPr lang="en-US" altLang="ko-KR" sz="900" spc="-100" dirty="0">
              <a:latin typeface="+mn-ea"/>
              <a:ea typeface="+mn-ea"/>
            </a:endParaRPr>
          </a:p>
          <a:p>
            <a:pPr algn="ctr"/>
            <a:r>
              <a:rPr lang="ko-KR" altLang="en-US" sz="900" spc="-100" dirty="0" err="1">
                <a:latin typeface="+mn-ea"/>
                <a:ea typeface="+mn-ea"/>
              </a:rPr>
              <a:t>담임으로서의</a:t>
            </a:r>
            <a:r>
              <a:rPr lang="ko-KR" altLang="en-US" sz="900" spc="-100" dirty="0">
                <a:latin typeface="+mn-ea"/>
                <a:ea typeface="+mn-ea"/>
              </a:rPr>
              <a:t> 역량과 입시 전문가로서의 전문성으로</a:t>
            </a:r>
            <a:endParaRPr lang="en-US" altLang="ko-KR" sz="900" spc="-100" dirty="0">
              <a:latin typeface="+mn-ea"/>
              <a:ea typeface="+mn-ea"/>
            </a:endParaRPr>
          </a:p>
          <a:p>
            <a:pPr algn="ctr"/>
            <a:r>
              <a:rPr lang="ko-KR" altLang="en-US" sz="900" b="1" spc="-100" dirty="0">
                <a:latin typeface="+mn-ea"/>
                <a:ea typeface="+mn-ea"/>
              </a:rPr>
              <a:t>최상위권 대입성공을 위해</a:t>
            </a:r>
            <a:endParaRPr lang="en-US" altLang="ko-KR" sz="900" b="1" spc="-100" dirty="0">
              <a:latin typeface="+mn-ea"/>
              <a:ea typeface="+mn-ea"/>
            </a:endParaRPr>
          </a:p>
          <a:p>
            <a:pPr algn="ctr"/>
            <a:r>
              <a:rPr lang="ko-KR" altLang="en-US" sz="900" b="1" spc="-100" dirty="0" err="1">
                <a:latin typeface="+mn-ea"/>
                <a:ea typeface="+mn-ea"/>
              </a:rPr>
              <a:t>입시∙학습∙생활관리</a:t>
            </a:r>
            <a:r>
              <a:rPr lang="ko-KR" altLang="en-US" sz="900" spc="-100" dirty="0" err="1">
                <a:latin typeface="+mn-ea"/>
                <a:ea typeface="+mn-ea"/>
              </a:rPr>
              <a:t>를</a:t>
            </a:r>
            <a:r>
              <a:rPr lang="ko-KR" altLang="en-US" sz="900" spc="-100" dirty="0">
                <a:latin typeface="+mn-ea"/>
                <a:ea typeface="+mn-ea"/>
              </a:rPr>
              <a:t> 진행합니다</a:t>
            </a:r>
            <a:r>
              <a:rPr lang="en-US" altLang="ko-KR" sz="900" spc="-100" dirty="0">
                <a:latin typeface="+mn-ea"/>
                <a:ea typeface="+mn-ea"/>
              </a:rPr>
              <a:t>.</a:t>
            </a:r>
          </a:p>
        </p:txBody>
      </p: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1B9654DB-77B1-4980-BEB3-F0E66C1D8E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9283458"/>
              </p:ext>
            </p:extLst>
          </p:nvPr>
        </p:nvGraphicFramePr>
        <p:xfrm>
          <a:off x="8104412" y="211913"/>
          <a:ext cx="1800000" cy="24379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900" b="0" spc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해당 영역 자동 롤링</a:t>
                      </a:r>
                      <a:r>
                        <a:rPr lang="en-US" altLang="ko-KR" sz="900" b="0" spc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(5</a:t>
                      </a:r>
                      <a:r>
                        <a:rPr lang="ko-KR" altLang="en-US" sz="900" b="0" spc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초</a:t>
                      </a:r>
                      <a:r>
                        <a:rPr lang="en-US" altLang="ko-KR" sz="900" b="0" spc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900" b="0" spc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2025 </a:t>
                      </a: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재수생 우선선발반 </a:t>
                      </a: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재수생 맞춤 시스템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입시 담임선생님 내용 활용하여 작업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kumimoji="1" lang="en-US" altLang="ko-KR" sz="900" b="1" i="0" u="none" strike="noStrike" cap="none" spc="-100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참고 </a:t>
                      </a:r>
                      <a:r>
                        <a:rPr kumimoji="1" lang="en-US" altLang="ko-KR" sz="90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URL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  <a:hlinkClick r:id="rId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https://mrusselgn.megastudy.net/intro/2024/first/index.asp</a:t>
                      </a:r>
                      <a:endParaRPr kumimoji="0" lang="en-US" altLang="ko-KR" sz="900" b="0" i="0" u="none" strike="noStrike" kern="1200" cap="none" spc="-5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31494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900" b="0" spc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인트로</a:t>
                      </a:r>
                      <a:r>
                        <a:rPr lang="ko-KR" altLang="en-US" sz="900" b="0" spc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이미지 유지</a:t>
                      </a:r>
                      <a:endParaRPr lang="en-US" altLang="ko-KR" sz="900" b="0" spc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43433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강남학원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재수생 우선 </a:t>
                      </a:r>
                      <a:r>
                        <a:rPr kumimoji="1" lang="ko-KR" altLang="en-US" sz="900" b="0" i="0" u="none" strike="noStrike" cap="none" spc="-50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선발반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이미지 사용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이미지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URL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b="0" spc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https://russeldata.megastudy.net/campus/images/russel/russel_gn/2024/first/cont05_slide01_img02.jpg</a:t>
                      </a:r>
                      <a:endParaRPr lang="en-US" altLang="ko-KR" sz="900" b="0" spc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4102248"/>
                  </a:ext>
                </a:extLst>
              </a:tr>
            </a:tbl>
          </a:graphicData>
        </a:graphic>
      </p:graphicFrame>
      <p:sp>
        <p:nvSpPr>
          <p:cNvPr id="25" name="직사각형 24">
            <a:extLst>
              <a:ext uri="{FF2B5EF4-FFF2-40B4-BE49-F238E27FC236}">
                <a16:creationId xmlns:a16="http://schemas.microsoft.com/office/drawing/2014/main" id="{55CFA6BC-7970-4CE1-98EA-FA1554C5A05D}"/>
              </a:ext>
            </a:extLst>
          </p:cNvPr>
          <p:cNvSpPr/>
          <p:nvPr/>
        </p:nvSpPr>
        <p:spPr>
          <a:xfrm>
            <a:off x="645541" y="479319"/>
            <a:ext cx="3012579" cy="5815760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700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6" name="Fill">
            <a:extLst>
              <a:ext uri="{FF2B5EF4-FFF2-40B4-BE49-F238E27FC236}">
                <a16:creationId xmlns:a16="http://schemas.microsoft.com/office/drawing/2014/main" id="{978F1105-8435-4B12-8FDD-E6CF6078179F}"/>
              </a:ext>
            </a:extLst>
          </p:cNvPr>
          <p:cNvSpPr>
            <a:spLocks/>
          </p:cNvSpPr>
          <p:nvPr/>
        </p:nvSpPr>
        <p:spPr bwMode="auto">
          <a:xfrm rot="5400000">
            <a:off x="2120564" y="5294793"/>
            <a:ext cx="177791" cy="2000571"/>
          </a:xfrm>
          <a:custGeom>
            <a:avLst/>
            <a:gdLst>
              <a:gd name="T0" fmla="*/ 74 w 151"/>
              <a:gd name="T1" fmla="*/ 588 h 588"/>
              <a:gd name="T2" fmla="*/ 151 w 151"/>
              <a:gd name="T3" fmla="*/ 518 h 588"/>
              <a:gd name="T4" fmla="*/ 74 w 151"/>
              <a:gd name="T5" fmla="*/ 441 h 588"/>
              <a:gd name="T6" fmla="*/ 151 w 151"/>
              <a:gd name="T7" fmla="*/ 375 h 588"/>
              <a:gd name="T8" fmla="*/ 74 w 151"/>
              <a:gd name="T9" fmla="*/ 294 h 588"/>
              <a:gd name="T10" fmla="*/ 151 w 151"/>
              <a:gd name="T11" fmla="*/ 231 h 588"/>
              <a:gd name="T12" fmla="*/ 74 w 151"/>
              <a:gd name="T13" fmla="*/ 147 h 588"/>
              <a:gd name="T14" fmla="*/ 151 w 151"/>
              <a:gd name="T15" fmla="*/ 88 h 588"/>
              <a:gd name="T16" fmla="*/ 74 w 151"/>
              <a:gd name="T17" fmla="*/ 0 h 588"/>
              <a:gd name="T18" fmla="*/ 0 w 151"/>
              <a:gd name="T19" fmla="*/ 0 h 588"/>
              <a:gd name="T20" fmla="*/ 78 w 151"/>
              <a:gd name="T21" fmla="*/ 88 h 588"/>
              <a:gd name="T22" fmla="*/ 0 w 151"/>
              <a:gd name="T23" fmla="*/ 147 h 588"/>
              <a:gd name="T24" fmla="*/ 78 w 151"/>
              <a:gd name="T25" fmla="*/ 231 h 588"/>
              <a:gd name="T26" fmla="*/ 0 w 151"/>
              <a:gd name="T27" fmla="*/ 294 h 588"/>
              <a:gd name="T28" fmla="*/ 78 w 151"/>
              <a:gd name="T29" fmla="*/ 375 h 588"/>
              <a:gd name="T30" fmla="*/ 0 w 151"/>
              <a:gd name="T31" fmla="*/ 441 h 588"/>
              <a:gd name="T32" fmla="*/ 78 w 151"/>
              <a:gd name="T33" fmla="*/ 518 h 588"/>
              <a:gd name="T34" fmla="*/ 0 w 151"/>
              <a:gd name="T35" fmla="*/ 588 h 588"/>
              <a:gd name="T36" fmla="*/ 74 w 151"/>
              <a:gd name="T37" fmla="*/ 588 h 5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51" h="588">
                <a:moveTo>
                  <a:pt x="74" y="588"/>
                </a:moveTo>
                <a:lnTo>
                  <a:pt x="151" y="518"/>
                </a:lnTo>
                <a:lnTo>
                  <a:pt x="74" y="441"/>
                </a:lnTo>
                <a:lnTo>
                  <a:pt x="151" y="375"/>
                </a:lnTo>
                <a:lnTo>
                  <a:pt x="74" y="294"/>
                </a:lnTo>
                <a:lnTo>
                  <a:pt x="151" y="231"/>
                </a:lnTo>
                <a:lnTo>
                  <a:pt x="74" y="147"/>
                </a:lnTo>
                <a:lnTo>
                  <a:pt x="151" y="88"/>
                </a:lnTo>
                <a:lnTo>
                  <a:pt x="74" y="0"/>
                </a:lnTo>
                <a:lnTo>
                  <a:pt x="0" y="0"/>
                </a:lnTo>
                <a:lnTo>
                  <a:pt x="78" y="88"/>
                </a:lnTo>
                <a:lnTo>
                  <a:pt x="0" y="147"/>
                </a:lnTo>
                <a:lnTo>
                  <a:pt x="78" y="231"/>
                </a:lnTo>
                <a:lnTo>
                  <a:pt x="0" y="294"/>
                </a:lnTo>
                <a:lnTo>
                  <a:pt x="78" y="375"/>
                </a:lnTo>
                <a:lnTo>
                  <a:pt x="0" y="441"/>
                </a:lnTo>
                <a:lnTo>
                  <a:pt x="78" y="518"/>
                </a:lnTo>
                <a:lnTo>
                  <a:pt x="0" y="588"/>
                </a:lnTo>
                <a:lnTo>
                  <a:pt x="74" y="588"/>
                </a:lnTo>
                <a:close/>
              </a:path>
            </a:pathLst>
          </a:cu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050" dirty="0">
              <a:solidFill>
                <a:prstClr val="black">
                  <a:lumMod val="50000"/>
                  <a:lumOff val="50000"/>
                </a:prstClr>
              </a:solidFill>
              <a:cs typeface="Segoe UI" panose="020B0502040204020203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D7AAF49-EEDF-4E1D-84C0-2BA3A9D060F6}"/>
              </a:ext>
            </a:extLst>
          </p:cNvPr>
          <p:cNvSpPr txBox="1"/>
          <p:nvPr/>
        </p:nvSpPr>
        <p:spPr>
          <a:xfrm>
            <a:off x="1845610" y="647651"/>
            <a:ext cx="791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i="1" spc="-100" dirty="0">
                <a:solidFill>
                  <a:schemeClr val="bg1">
                    <a:lumMod val="85000"/>
                  </a:schemeClr>
                </a:solidFill>
                <a:latin typeface="+mn-ea"/>
                <a:ea typeface="+mn-ea"/>
              </a:rPr>
              <a:t>03</a:t>
            </a:r>
            <a:endParaRPr lang="ko-KR" altLang="en-US" sz="1200" i="1" spc="-100" dirty="0">
              <a:solidFill>
                <a:schemeClr val="bg1">
                  <a:lumMod val="85000"/>
                </a:schemeClr>
              </a:solidFill>
              <a:latin typeface="+mn-ea"/>
              <a:ea typeface="+mn-ea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66F533E6-3051-4354-BA87-827F6EA91887}"/>
              </a:ext>
            </a:extLst>
          </p:cNvPr>
          <p:cNvGrpSpPr/>
          <p:nvPr/>
        </p:nvGrpSpPr>
        <p:grpSpPr>
          <a:xfrm>
            <a:off x="714240" y="2076347"/>
            <a:ext cx="2870285" cy="385053"/>
            <a:chOff x="1101232" y="1844825"/>
            <a:chExt cx="5940000" cy="360001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754F94FD-9FB5-4644-9DEE-B2D7D7F0EDF1}"/>
                </a:ext>
              </a:extLst>
            </p:cNvPr>
            <p:cNvSpPr/>
            <p:nvPr/>
          </p:nvSpPr>
          <p:spPr bwMode="auto">
            <a:xfrm>
              <a:off x="1101232" y="1844826"/>
              <a:ext cx="1980000" cy="360000"/>
            </a:xfrm>
            <a:prstGeom prst="rect">
              <a:avLst/>
            </a:prstGeom>
            <a:solidFill>
              <a:srgbClr val="414141"/>
            </a:solidFill>
            <a:ln w="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900" spc="-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900" spc="-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입시관리</a:t>
              </a:r>
              <a:endParaRPr lang="en-US" altLang="ko-KR" sz="900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E93C3D8F-296F-43DC-B43B-E67065AF0FA3}"/>
                </a:ext>
              </a:extLst>
            </p:cNvPr>
            <p:cNvSpPr/>
            <p:nvPr/>
          </p:nvSpPr>
          <p:spPr bwMode="auto">
            <a:xfrm>
              <a:off x="3081232" y="1844826"/>
              <a:ext cx="1980000" cy="36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900" spc="-1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900" spc="-1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학습관리</a:t>
              </a:r>
              <a:endParaRPr lang="en-US" altLang="ko-KR" sz="900" spc="-1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D61E1E97-1BC5-4FDE-983B-38118E6FD5AE}"/>
                </a:ext>
              </a:extLst>
            </p:cNvPr>
            <p:cNvSpPr/>
            <p:nvPr/>
          </p:nvSpPr>
          <p:spPr bwMode="auto">
            <a:xfrm>
              <a:off x="5061232" y="1844825"/>
              <a:ext cx="1980000" cy="36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900" spc="-1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900" spc="-1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생활관리</a:t>
              </a:r>
              <a:endParaRPr lang="en-US" altLang="ko-KR" sz="900" spc="-1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62AFA123-A84A-454F-9FDA-D5016B5E807B}"/>
              </a:ext>
            </a:extLst>
          </p:cNvPr>
          <p:cNvSpPr txBox="1"/>
          <p:nvPr/>
        </p:nvSpPr>
        <p:spPr>
          <a:xfrm>
            <a:off x="916241" y="2616518"/>
            <a:ext cx="2444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spc="-100" dirty="0">
                <a:latin typeface="+mn-ea"/>
                <a:ea typeface="+mn-ea"/>
              </a:rPr>
              <a:t>치열한 입시에서 목표 대학 합격</a:t>
            </a:r>
            <a:r>
              <a:rPr lang="ko-KR" altLang="en-US" sz="900" spc="-100" dirty="0">
                <a:latin typeface="+mn-ea"/>
                <a:ea typeface="+mn-ea"/>
              </a:rPr>
              <a:t>을 위한</a:t>
            </a:r>
            <a:endParaRPr lang="en-US" altLang="ko-KR" sz="900" spc="-100" dirty="0">
              <a:latin typeface="+mn-ea"/>
              <a:ea typeface="+mn-ea"/>
            </a:endParaRPr>
          </a:p>
          <a:p>
            <a:pPr algn="ctr"/>
            <a:r>
              <a:rPr lang="ko-KR" altLang="en-US" sz="900" spc="-100" dirty="0">
                <a:latin typeface="+mn-ea"/>
                <a:ea typeface="+mn-ea"/>
              </a:rPr>
              <a:t>전문적인 입시관리를 진행합니다</a:t>
            </a:r>
            <a:r>
              <a:rPr lang="en-US" altLang="ko-KR" sz="900" spc="-100" dirty="0">
                <a:latin typeface="+mn-ea"/>
                <a:ea typeface="+mn-ea"/>
              </a:rPr>
              <a:t>.</a:t>
            </a:r>
            <a:endParaRPr lang="ko-KR" altLang="en-US" sz="900" spc="-100" dirty="0">
              <a:latin typeface="+mn-ea"/>
              <a:ea typeface="+mn-ea"/>
            </a:endParaRPr>
          </a:p>
        </p:txBody>
      </p:sp>
      <p:sp>
        <p:nvSpPr>
          <p:cNvPr id="40" name="모서리가 둥근 직사각형 28">
            <a:extLst>
              <a:ext uri="{FF2B5EF4-FFF2-40B4-BE49-F238E27FC236}">
                <a16:creationId xmlns:a16="http://schemas.microsoft.com/office/drawing/2014/main" id="{CC951C40-9204-4E8F-A96A-BEA1E342F8D5}"/>
              </a:ext>
            </a:extLst>
          </p:cNvPr>
          <p:cNvSpPr/>
          <p:nvPr/>
        </p:nvSpPr>
        <p:spPr bwMode="auto">
          <a:xfrm>
            <a:off x="3224808" y="3140968"/>
            <a:ext cx="2159918" cy="2808312"/>
          </a:xfrm>
          <a:prstGeom prst="roundRect">
            <a:avLst>
              <a:gd name="adj" fmla="val 8845"/>
            </a:avLst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8" name="모서리가 둥근 직사각형 30">
            <a:extLst>
              <a:ext uri="{FF2B5EF4-FFF2-40B4-BE49-F238E27FC236}">
                <a16:creationId xmlns:a16="http://schemas.microsoft.com/office/drawing/2014/main" id="{B4835BF7-31DD-462D-9318-8F4B4C4C29F0}"/>
              </a:ext>
            </a:extLst>
          </p:cNvPr>
          <p:cNvSpPr/>
          <p:nvPr/>
        </p:nvSpPr>
        <p:spPr bwMode="auto">
          <a:xfrm>
            <a:off x="987217" y="3140968"/>
            <a:ext cx="2159918" cy="2808312"/>
          </a:xfrm>
          <a:prstGeom prst="roundRect">
            <a:avLst>
              <a:gd name="adj" fmla="val 8845"/>
            </a:avLst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C12EC7C3-FBE1-4F50-962B-10A0C7E1F921}"/>
              </a:ext>
            </a:extLst>
          </p:cNvPr>
          <p:cNvCxnSpPr/>
          <p:nvPr/>
        </p:nvCxnSpPr>
        <p:spPr bwMode="auto">
          <a:xfrm>
            <a:off x="1075231" y="4869160"/>
            <a:ext cx="1980000" cy="0"/>
          </a:xfrm>
          <a:prstGeom prst="line">
            <a:avLst/>
          </a:prstGeom>
          <a:noFill/>
          <a:ln w="3175" cap="flat" cmpd="sng" algn="ctr">
            <a:solidFill>
              <a:schemeClr val="folHlink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8A0A1C7D-00A7-4005-9966-567B407B98E9}"/>
              </a:ext>
            </a:extLst>
          </p:cNvPr>
          <p:cNvSpPr txBox="1"/>
          <p:nvPr/>
        </p:nvSpPr>
        <p:spPr>
          <a:xfrm>
            <a:off x="1075231" y="4588748"/>
            <a:ext cx="1980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pc="-100" dirty="0">
                <a:latin typeface="+mn-ea"/>
                <a:ea typeface="+mn-ea"/>
              </a:rPr>
              <a:t>맞춤 입시 전략 제시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56B0579-04A5-4B1E-A082-9024D82BDFA4}"/>
              </a:ext>
            </a:extLst>
          </p:cNvPr>
          <p:cNvSpPr txBox="1"/>
          <p:nvPr/>
        </p:nvSpPr>
        <p:spPr>
          <a:xfrm>
            <a:off x="1075231" y="4948788"/>
            <a:ext cx="198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+mn-ea"/>
                <a:ea typeface="+mn-ea"/>
              </a:rPr>
              <a:t>수능 성적 </a:t>
            </a:r>
            <a:r>
              <a:rPr lang="ko-KR" altLang="en-US" sz="900" spc="-100" dirty="0" err="1">
                <a:latin typeface="+mn-ea"/>
                <a:ea typeface="+mn-ea"/>
              </a:rPr>
              <a:t>부터</a:t>
            </a:r>
            <a:r>
              <a:rPr lang="ko-KR" altLang="en-US" sz="900" spc="-100" dirty="0">
                <a:latin typeface="+mn-ea"/>
                <a:ea typeface="+mn-ea"/>
              </a:rPr>
              <a:t> 모의고사 까지 </a:t>
            </a:r>
            <a:r>
              <a:rPr lang="ko-KR" altLang="en-US" sz="900" spc="-100" dirty="0" err="1">
                <a:latin typeface="+mn-ea"/>
                <a:ea typeface="+mn-ea"/>
              </a:rPr>
              <a:t>재원생들의</a:t>
            </a:r>
            <a:r>
              <a:rPr lang="ko-KR" altLang="en-US" sz="900" spc="-100" dirty="0">
                <a:latin typeface="+mn-ea"/>
                <a:ea typeface="+mn-ea"/>
              </a:rPr>
              <a:t> </a:t>
            </a:r>
            <a:r>
              <a:rPr lang="ko-KR" altLang="en-US" sz="900" b="1" spc="-100" dirty="0">
                <a:latin typeface="+mn-ea"/>
                <a:ea typeface="+mn-ea"/>
              </a:rPr>
              <a:t>성적 데이터를 체계적으로 누적 관리</a:t>
            </a:r>
          </a:p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+mn-ea"/>
                <a:ea typeface="+mn-ea"/>
              </a:rPr>
              <a:t>누적된 </a:t>
            </a:r>
            <a:r>
              <a:rPr lang="ko-KR" altLang="en-US" sz="900" spc="-100" dirty="0" err="1">
                <a:latin typeface="+mn-ea"/>
                <a:ea typeface="+mn-ea"/>
              </a:rPr>
              <a:t>재원생</a:t>
            </a:r>
            <a:r>
              <a:rPr lang="ko-KR" altLang="en-US" sz="900" spc="-100" dirty="0">
                <a:latin typeface="+mn-ea"/>
                <a:ea typeface="+mn-ea"/>
              </a:rPr>
              <a:t> </a:t>
            </a:r>
            <a:r>
              <a:rPr lang="ko-KR" altLang="en-US" sz="900" spc="-100" dirty="0" err="1">
                <a:latin typeface="+mn-ea"/>
                <a:ea typeface="+mn-ea"/>
              </a:rPr>
              <a:t>입시결과</a:t>
            </a:r>
            <a:r>
              <a:rPr lang="ko-KR" altLang="en-US" sz="900" spc="-100" dirty="0">
                <a:latin typeface="+mn-ea"/>
                <a:ea typeface="+mn-ea"/>
              </a:rPr>
              <a:t> 데이터 기반으로 </a:t>
            </a:r>
            <a:r>
              <a:rPr lang="ko-KR" altLang="en-US" sz="900" b="1" spc="-100" dirty="0">
                <a:latin typeface="+mn-ea"/>
                <a:ea typeface="+mn-ea"/>
              </a:rPr>
              <a:t>개인 목표에 맞춘 입시</a:t>
            </a:r>
            <a:r>
              <a:rPr lang="en-US" altLang="ko-KR" sz="900" b="1" spc="-100" dirty="0">
                <a:latin typeface="+mn-ea"/>
                <a:ea typeface="+mn-ea"/>
              </a:rPr>
              <a:t>(</a:t>
            </a:r>
            <a:r>
              <a:rPr lang="ko-KR" altLang="en-US" sz="900" b="1" spc="-100" dirty="0">
                <a:latin typeface="+mn-ea"/>
                <a:ea typeface="+mn-ea"/>
              </a:rPr>
              <a:t>수시</a:t>
            </a:r>
            <a:r>
              <a:rPr lang="en-US" altLang="ko-KR" sz="900" b="1" spc="-100" dirty="0">
                <a:latin typeface="+mn-ea"/>
                <a:ea typeface="+mn-ea"/>
              </a:rPr>
              <a:t>/</a:t>
            </a:r>
            <a:r>
              <a:rPr lang="ko-KR" altLang="en-US" sz="900" b="1" spc="-100" dirty="0">
                <a:latin typeface="+mn-ea"/>
                <a:ea typeface="+mn-ea"/>
              </a:rPr>
              <a:t>정시</a:t>
            </a:r>
            <a:r>
              <a:rPr lang="en-US" altLang="ko-KR" sz="900" b="1" spc="-100" dirty="0">
                <a:latin typeface="+mn-ea"/>
                <a:ea typeface="+mn-ea"/>
              </a:rPr>
              <a:t>) </a:t>
            </a:r>
            <a:r>
              <a:rPr lang="ko-KR" altLang="en-US" sz="900" b="1" spc="-100" dirty="0">
                <a:latin typeface="+mn-ea"/>
                <a:ea typeface="+mn-ea"/>
              </a:rPr>
              <a:t>방향 제시</a:t>
            </a:r>
          </a:p>
        </p:txBody>
      </p: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BDFBB57D-30DA-4645-ABD3-FCC9CC485774}"/>
              </a:ext>
            </a:extLst>
          </p:cNvPr>
          <p:cNvCxnSpPr/>
          <p:nvPr/>
        </p:nvCxnSpPr>
        <p:spPr bwMode="auto">
          <a:xfrm>
            <a:off x="3312822" y="4869160"/>
            <a:ext cx="1980000" cy="0"/>
          </a:xfrm>
          <a:prstGeom prst="line">
            <a:avLst/>
          </a:prstGeom>
          <a:noFill/>
          <a:ln w="3175" cap="flat" cmpd="sng" algn="ctr">
            <a:solidFill>
              <a:schemeClr val="folHlink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244BA666-9EEB-46C4-94AB-65023B1B3A10}"/>
              </a:ext>
            </a:extLst>
          </p:cNvPr>
          <p:cNvSpPr txBox="1"/>
          <p:nvPr/>
        </p:nvSpPr>
        <p:spPr>
          <a:xfrm>
            <a:off x="3312822" y="4588748"/>
            <a:ext cx="1980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spc="-100" dirty="0">
                <a:latin typeface="+mn-ea"/>
                <a:ea typeface="+mn-ea"/>
              </a:rPr>
              <a:t>1:1 </a:t>
            </a:r>
            <a:r>
              <a:rPr lang="ko-KR" altLang="en-US" sz="1000" b="1" spc="-100" dirty="0">
                <a:latin typeface="+mn-ea"/>
                <a:ea typeface="+mn-ea"/>
              </a:rPr>
              <a:t>맞춤 입시상담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5C013CC3-AA41-4111-B6F9-2595EA2050B1}"/>
              </a:ext>
            </a:extLst>
          </p:cNvPr>
          <p:cNvSpPr txBox="1"/>
          <p:nvPr/>
        </p:nvSpPr>
        <p:spPr>
          <a:xfrm>
            <a:off x="3312822" y="4948788"/>
            <a:ext cx="198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+mn-ea"/>
                <a:ea typeface="+mn-ea"/>
              </a:rPr>
              <a:t>개별 성적 포트폴리오 기반으로 </a:t>
            </a:r>
            <a:r>
              <a:rPr lang="ko-KR" altLang="en-US" sz="900" b="1" spc="-100" dirty="0">
                <a:latin typeface="+mn-ea"/>
                <a:ea typeface="+mn-ea"/>
              </a:rPr>
              <a:t>체계적</a:t>
            </a:r>
            <a:r>
              <a:rPr lang="en-US" altLang="ko-KR" sz="900" b="1" spc="-100" dirty="0">
                <a:latin typeface="+mn-ea"/>
                <a:ea typeface="+mn-ea"/>
              </a:rPr>
              <a:t>/</a:t>
            </a:r>
            <a:r>
              <a:rPr lang="ko-KR" altLang="en-US" sz="900" b="1" spc="-100" dirty="0">
                <a:latin typeface="+mn-ea"/>
                <a:ea typeface="+mn-ea"/>
              </a:rPr>
              <a:t>전문적 </a:t>
            </a:r>
            <a:r>
              <a:rPr lang="en-US" altLang="ko-KR" sz="900" b="1" spc="-100" dirty="0">
                <a:latin typeface="+mn-ea"/>
                <a:ea typeface="+mn-ea"/>
              </a:rPr>
              <a:t>1:1 </a:t>
            </a:r>
            <a:r>
              <a:rPr lang="ko-KR" altLang="en-US" sz="900" b="1" spc="-100" dirty="0">
                <a:latin typeface="+mn-ea"/>
                <a:ea typeface="+mn-ea"/>
              </a:rPr>
              <a:t>맞춤 상담 진행</a:t>
            </a:r>
            <a:endParaRPr lang="en-US" altLang="ko-KR" sz="900" b="1" spc="-100" dirty="0">
              <a:latin typeface="+mn-ea"/>
              <a:ea typeface="+mn-ea"/>
            </a:endParaRPr>
          </a:p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+mn-ea"/>
                <a:ea typeface="+mn-ea"/>
              </a:rPr>
              <a:t>목표 대학 합격을 위한 입시전문가의 </a:t>
            </a:r>
            <a:r>
              <a:rPr lang="ko-KR" altLang="en-US" sz="900" b="1" spc="-100" dirty="0">
                <a:latin typeface="+mn-ea"/>
                <a:ea typeface="+mn-ea"/>
              </a:rPr>
              <a:t>수시</a:t>
            </a:r>
            <a:r>
              <a:rPr lang="en-US" altLang="ko-KR" sz="900" b="1" spc="-100" dirty="0">
                <a:latin typeface="+mn-ea"/>
                <a:ea typeface="+mn-ea"/>
              </a:rPr>
              <a:t>/</a:t>
            </a:r>
            <a:r>
              <a:rPr lang="ko-KR" altLang="en-US" sz="900" b="1" spc="-100" dirty="0">
                <a:latin typeface="+mn-ea"/>
                <a:ea typeface="+mn-ea"/>
              </a:rPr>
              <a:t>정시 지원 전략 컨설팅 진행</a:t>
            </a:r>
            <a:endParaRPr lang="en-US" altLang="ko-KR" sz="900" b="1" spc="-100" dirty="0">
              <a:latin typeface="+mn-ea"/>
              <a:ea typeface="+mn-ea"/>
            </a:endParaRPr>
          </a:p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+mn-ea"/>
                <a:ea typeface="+mn-ea"/>
              </a:rPr>
              <a:t>목표 학교</a:t>
            </a:r>
            <a:r>
              <a:rPr lang="en-US" altLang="ko-KR" sz="900" spc="-100" dirty="0">
                <a:latin typeface="+mn-ea"/>
                <a:ea typeface="+mn-ea"/>
              </a:rPr>
              <a:t>/</a:t>
            </a:r>
            <a:r>
              <a:rPr lang="ko-KR" altLang="en-US" sz="900" spc="-100" dirty="0">
                <a:latin typeface="+mn-ea"/>
                <a:ea typeface="+mn-ea"/>
              </a:rPr>
              <a:t>학과에 필요한 요소 및 점수</a:t>
            </a:r>
            <a:r>
              <a:rPr lang="en-US" altLang="ko-KR" sz="900" spc="-100" dirty="0">
                <a:latin typeface="+mn-ea"/>
                <a:ea typeface="+mn-ea"/>
              </a:rPr>
              <a:t>, </a:t>
            </a:r>
            <a:r>
              <a:rPr lang="ko-KR" altLang="en-US" sz="900" spc="-100" dirty="0" err="1">
                <a:latin typeface="+mn-ea"/>
                <a:ea typeface="+mn-ea"/>
              </a:rPr>
              <a:t>재원생</a:t>
            </a:r>
            <a:r>
              <a:rPr lang="ko-KR" altLang="en-US" sz="900" spc="-100" dirty="0">
                <a:latin typeface="+mn-ea"/>
                <a:ea typeface="+mn-ea"/>
              </a:rPr>
              <a:t> 사례들을 통해 </a:t>
            </a:r>
            <a:r>
              <a:rPr lang="ko-KR" altLang="en-US" sz="900" b="1" spc="-100" dirty="0">
                <a:latin typeface="+mn-ea"/>
                <a:ea typeface="+mn-ea"/>
              </a:rPr>
              <a:t>학습계획 수립</a:t>
            </a:r>
          </a:p>
        </p:txBody>
      </p:sp>
      <p:sp>
        <p:nvSpPr>
          <p:cNvPr id="67" name="모서리가 둥근 직사각형 37">
            <a:extLst>
              <a:ext uri="{FF2B5EF4-FFF2-40B4-BE49-F238E27FC236}">
                <a16:creationId xmlns:a16="http://schemas.microsoft.com/office/drawing/2014/main" id="{C799591F-8C0B-442F-B393-E9EBD0015A1A}"/>
              </a:ext>
            </a:extLst>
          </p:cNvPr>
          <p:cNvSpPr/>
          <p:nvPr/>
        </p:nvSpPr>
        <p:spPr bwMode="auto">
          <a:xfrm>
            <a:off x="5451937" y="3140968"/>
            <a:ext cx="2159918" cy="2808312"/>
          </a:xfrm>
          <a:prstGeom prst="roundRect">
            <a:avLst>
              <a:gd name="adj" fmla="val 8845"/>
            </a:avLst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E569773C-1D53-4800-AF13-C7664943A69F}"/>
              </a:ext>
            </a:extLst>
          </p:cNvPr>
          <p:cNvCxnSpPr/>
          <p:nvPr/>
        </p:nvCxnSpPr>
        <p:spPr bwMode="auto">
          <a:xfrm>
            <a:off x="5539951" y="4869160"/>
            <a:ext cx="1980000" cy="0"/>
          </a:xfrm>
          <a:prstGeom prst="line">
            <a:avLst/>
          </a:prstGeom>
          <a:noFill/>
          <a:ln w="3175" cap="flat" cmpd="sng" algn="ctr">
            <a:solidFill>
              <a:schemeClr val="folHlink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56552BFE-D05C-447A-B2F7-AC5D18C59B30}"/>
              </a:ext>
            </a:extLst>
          </p:cNvPr>
          <p:cNvSpPr txBox="1"/>
          <p:nvPr/>
        </p:nvSpPr>
        <p:spPr>
          <a:xfrm>
            <a:off x="5539951" y="4588748"/>
            <a:ext cx="1980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pc="-100" dirty="0">
                <a:latin typeface="+mn-ea"/>
                <a:ea typeface="+mn-ea"/>
              </a:rPr>
              <a:t>입시 특강 및 간담회 진행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005AC593-7453-4937-8C03-F3DA58637FA8}"/>
              </a:ext>
            </a:extLst>
          </p:cNvPr>
          <p:cNvSpPr txBox="1"/>
          <p:nvPr/>
        </p:nvSpPr>
        <p:spPr>
          <a:xfrm>
            <a:off x="5539951" y="4948788"/>
            <a:ext cx="19800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+mn-ea"/>
                <a:ea typeface="+mn-ea"/>
              </a:rPr>
              <a:t>최상위권 합격선배와의 </a:t>
            </a:r>
            <a:r>
              <a:rPr lang="ko-KR" altLang="en-US" sz="900" b="1" spc="-100" dirty="0">
                <a:latin typeface="+mn-ea"/>
                <a:ea typeface="+mn-ea"/>
              </a:rPr>
              <a:t>간담회</a:t>
            </a:r>
            <a:r>
              <a:rPr lang="en-US" altLang="ko-KR" sz="900" b="1" spc="-100" dirty="0">
                <a:latin typeface="+mn-ea"/>
                <a:ea typeface="+mn-ea"/>
              </a:rPr>
              <a:t>, </a:t>
            </a:r>
            <a:r>
              <a:rPr lang="ko-KR" altLang="en-US" sz="900" b="1" spc="-100" dirty="0">
                <a:latin typeface="+mn-ea"/>
                <a:ea typeface="+mn-ea"/>
              </a:rPr>
              <a:t>수시 </a:t>
            </a:r>
            <a:r>
              <a:rPr lang="ko-KR" altLang="en-US" sz="900" b="1" spc="-100" dirty="0" err="1">
                <a:latin typeface="+mn-ea"/>
                <a:ea typeface="+mn-ea"/>
              </a:rPr>
              <a:t>전형별</a:t>
            </a:r>
            <a:r>
              <a:rPr lang="ko-KR" altLang="en-US" sz="900" b="1" spc="-100" dirty="0">
                <a:latin typeface="+mn-ea"/>
                <a:ea typeface="+mn-ea"/>
              </a:rPr>
              <a:t> 입시 설명회</a:t>
            </a:r>
            <a:r>
              <a:rPr lang="en-US" altLang="ko-KR" sz="900" b="1" spc="-100" dirty="0">
                <a:latin typeface="+mn-ea"/>
                <a:ea typeface="+mn-ea"/>
              </a:rPr>
              <a:t>, </a:t>
            </a:r>
            <a:r>
              <a:rPr lang="ko-KR" altLang="en-US" sz="900" b="1" spc="-100" dirty="0">
                <a:latin typeface="+mn-ea"/>
                <a:ea typeface="+mn-ea"/>
              </a:rPr>
              <a:t>수시</a:t>
            </a:r>
            <a:r>
              <a:rPr lang="en-US" altLang="ko-KR" sz="900" b="1" spc="-100" dirty="0">
                <a:latin typeface="+mn-ea"/>
                <a:ea typeface="+mn-ea"/>
              </a:rPr>
              <a:t>/</a:t>
            </a:r>
            <a:r>
              <a:rPr lang="ko-KR" altLang="en-US" sz="900" b="1" spc="-100" dirty="0">
                <a:latin typeface="+mn-ea"/>
                <a:ea typeface="+mn-ea"/>
              </a:rPr>
              <a:t>정시 지원전략 설명회</a:t>
            </a:r>
            <a:r>
              <a:rPr lang="ko-KR" altLang="en-US" sz="900" spc="-100" dirty="0">
                <a:latin typeface="+mn-ea"/>
                <a:ea typeface="+mn-ea"/>
              </a:rPr>
              <a:t> 등 진행</a:t>
            </a:r>
          </a:p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+mn-ea"/>
                <a:ea typeface="+mn-ea"/>
              </a:rPr>
              <a:t>입시전략연구소 및 입시 </a:t>
            </a:r>
            <a:r>
              <a:rPr lang="ko-KR" altLang="en-US" sz="900" spc="-100" dirty="0" err="1">
                <a:latin typeface="+mn-ea"/>
                <a:ea typeface="+mn-ea"/>
              </a:rPr>
              <a:t>담임팀에서</a:t>
            </a:r>
            <a:r>
              <a:rPr lang="ko-KR" altLang="en-US" sz="900" spc="-100" dirty="0">
                <a:latin typeface="+mn-ea"/>
                <a:ea typeface="+mn-ea"/>
              </a:rPr>
              <a:t> 제작한 </a:t>
            </a:r>
            <a:r>
              <a:rPr lang="ko-KR" altLang="en-US" sz="900" b="1" spc="-100" dirty="0">
                <a:latin typeface="+mn-ea"/>
                <a:ea typeface="+mn-ea"/>
              </a:rPr>
              <a:t>최신 입시 콘텐츠 제공</a:t>
            </a:r>
          </a:p>
        </p:txBody>
      </p:sp>
      <p:pic>
        <p:nvPicPr>
          <p:cNvPr id="71" name="Picture 2" descr="https://dev.megastudy.net:4433/campus/image/russel/intro/2024/first/cont05_slide01_img01.jpg">
            <a:extLst>
              <a:ext uri="{FF2B5EF4-FFF2-40B4-BE49-F238E27FC236}">
                <a16:creationId xmlns:a16="http://schemas.microsoft.com/office/drawing/2014/main" id="{C7F5AEF4-0502-4463-A6C0-7F2E241A5D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54" t="11254" r="13569" b="10038"/>
          <a:stretch/>
        </p:blipFill>
        <p:spPr bwMode="auto">
          <a:xfrm>
            <a:off x="1075231" y="3323727"/>
            <a:ext cx="1980000" cy="118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그림 71">
            <a:extLst>
              <a:ext uri="{FF2B5EF4-FFF2-40B4-BE49-F238E27FC236}">
                <a16:creationId xmlns:a16="http://schemas.microsoft.com/office/drawing/2014/main" id="{A4F0DDB2-7427-4D34-B75C-E38FC3D47E8A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68" t="7235" r="20830" b="35277"/>
          <a:stretch/>
        </p:blipFill>
        <p:spPr>
          <a:xfrm>
            <a:off x="5539951" y="3323479"/>
            <a:ext cx="1980000" cy="1185642"/>
          </a:xfrm>
          <a:prstGeom prst="rect">
            <a:avLst/>
          </a:prstGeom>
        </p:spPr>
      </p:pic>
      <p:pic>
        <p:nvPicPr>
          <p:cNvPr id="73" name="Picture 2" descr="https://russeldata.megastudy.net/campus/images/russel/russel_gn/2024/first/cont05_slide01_img02.jpg">
            <a:extLst>
              <a:ext uri="{FF2B5EF4-FFF2-40B4-BE49-F238E27FC236}">
                <a16:creationId xmlns:a16="http://schemas.microsoft.com/office/drawing/2014/main" id="{AD252E03-DCEA-4F84-94AA-382CB443C1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00" t="11062" r="16740" b="11528"/>
          <a:stretch/>
        </p:blipFill>
        <p:spPr bwMode="auto">
          <a:xfrm>
            <a:off x="3306630" y="3323479"/>
            <a:ext cx="1980000" cy="1185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4" name="직사각형 73">
            <a:extLst>
              <a:ext uri="{FF2B5EF4-FFF2-40B4-BE49-F238E27FC236}">
                <a16:creationId xmlns:a16="http://schemas.microsoft.com/office/drawing/2014/main" id="{2EF3302C-4160-49F4-97FA-CA63645F4488}"/>
              </a:ext>
            </a:extLst>
          </p:cNvPr>
          <p:cNvSpPr/>
          <p:nvPr/>
        </p:nvSpPr>
        <p:spPr>
          <a:xfrm>
            <a:off x="3306632" y="3339284"/>
            <a:ext cx="1980000" cy="1169837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1AFE2797-9AA8-4645-BFE8-7F91A8246DAD}"/>
              </a:ext>
            </a:extLst>
          </p:cNvPr>
          <p:cNvSpPr/>
          <p:nvPr/>
        </p:nvSpPr>
        <p:spPr>
          <a:xfrm>
            <a:off x="3224808" y="3256280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3</a:t>
            </a:r>
            <a:endParaRPr lang="ko-KR" altLang="en-US" sz="1000" b="1" dirty="0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AA3B51FE-1B53-4600-84D3-A4EE8A8EBD7D}"/>
              </a:ext>
            </a:extLst>
          </p:cNvPr>
          <p:cNvSpPr/>
          <p:nvPr/>
        </p:nvSpPr>
        <p:spPr>
          <a:xfrm>
            <a:off x="1075991" y="3323479"/>
            <a:ext cx="1080000" cy="21544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 err="1"/>
              <a:t>인트로</a:t>
            </a:r>
            <a:r>
              <a:rPr lang="ko-KR" altLang="en-US" b="1" dirty="0"/>
              <a:t> 이미지 사용</a:t>
            </a: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C1AACF42-366A-449E-A5CD-8FA51553FB3B}"/>
              </a:ext>
            </a:extLst>
          </p:cNvPr>
          <p:cNvSpPr/>
          <p:nvPr/>
        </p:nvSpPr>
        <p:spPr>
          <a:xfrm>
            <a:off x="5539951" y="3323479"/>
            <a:ext cx="1080000" cy="21544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 err="1"/>
              <a:t>인트로</a:t>
            </a:r>
            <a:r>
              <a:rPr lang="ko-KR" altLang="en-US" b="1" dirty="0"/>
              <a:t> 이미지 사용</a:t>
            </a: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9FFCBCB6-2D75-4C84-A152-B1502E9B87BB}"/>
              </a:ext>
            </a:extLst>
          </p:cNvPr>
          <p:cNvSpPr/>
          <p:nvPr/>
        </p:nvSpPr>
        <p:spPr>
          <a:xfrm>
            <a:off x="4214726" y="3328375"/>
            <a:ext cx="1080000" cy="21544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/>
              <a:t>학원 이미지 사용</a:t>
            </a: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75EF7B80-490C-4D03-B1E1-7FBE24609A72}"/>
              </a:ext>
            </a:extLst>
          </p:cNvPr>
          <p:cNvSpPr/>
          <p:nvPr/>
        </p:nvSpPr>
        <p:spPr>
          <a:xfrm>
            <a:off x="888409" y="3099482"/>
            <a:ext cx="6800573" cy="292445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E24060F4-6340-469E-A2F0-D03E0857B2BF}"/>
              </a:ext>
            </a:extLst>
          </p:cNvPr>
          <p:cNvSpPr/>
          <p:nvPr/>
        </p:nvSpPr>
        <p:spPr>
          <a:xfrm>
            <a:off x="786120" y="3034373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258743F1-714A-4BD7-9115-5F7EBE4848D7}"/>
              </a:ext>
            </a:extLst>
          </p:cNvPr>
          <p:cNvSpPr/>
          <p:nvPr/>
        </p:nvSpPr>
        <p:spPr>
          <a:xfrm>
            <a:off x="1018711" y="3243852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</a:t>
            </a:r>
            <a:endParaRPr lang="ko-KR" altLang="en-US" sz="1000" b="1" dirty="0"/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953BDFE3-80D6-4DBA-88EA-3C6D24F42BD0}"/>
              </a:ext>
            </a:extLst>
          </p:cNvPr>
          <p:cNvSpPr/>
          <p:nvPr/>
        </p:nvSpPr>
        <p:spPr>
          <a:xfrm>
            <a:off x="5497639" y="3234892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</a:t>
            </a:r>
            <a:endParaRPr lang="ko-KR" altLang="en-US" sz="1000" b="1" dirty="0"/>
          </a:p>
        </p:txBody>
      </p:sp>
      <p:sp>
        <p:nvSpPr>
          <p:cNvPr id="83" name="순서도: 수행의 시작/종료 82">
            <a:extLst>
              <a:ext uri="{FF2B5EF4-FFF2-40B4-BE49-F238E27FC236}">
                <a16:creationId xmlns:a16="http://schemas.microsoft.com/office/drawing/2014/main" id="{C4D7D1A7-748C-46B9-B394-2F6B4A36B5FF}"/>
              </a:ext>
            </a:extLst>
          </p:cNvPr>
          <p:cNvSpPr/>
          <p:nvPr/>
        </p:nvSpPr>
        <p:spPr>
          <a:xfrm>
            <a:off x="1943227" y="6060775"/>
            <a:ext cx="193462" cy="63253"/>
          </a:xfrm>
          <a:prstGeom prst="flowChartTerminator">
            <a:avLst/>
          </a:prstGeom>
          <a:solidFill>
            <a:srgbClr val="FFFFFF">
              <a:lumMod val="75000"/>
            </a:srgbClr>
          </a:solidFill>
          <a:ln w="317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0" i="0" u="none" strike="noStrike" kern="0" cap="none" spc="-150" normalizeH="0" baseline="0" noProof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762BCA0D-0751-4F46-8397-BD2F8E26C673}"/>
              </a:ext>
            </a:extLst>
          </p:cNvPr>
          <p:cNvSpPr>
            <a:spLocks noChangeAspect="1"/>
          </p:cNvSpPr>
          <p:nvPr/>
        </p:nvSpPr>
        <p:spPr>
          <a:xfrm>
            <a:off x="2155991" y="6060775"/>
            <a:ext cx="64307" cy="64800"/>
          </a:xfrm>
          <a:prstGeom prst="ellipse">
            <a:avLst/>
          </a:prstGeom>
          <a:solidFill>
            <a:srgbClr val="FFFFFF"/>
          </a:solidFill>
          <a:ln w="317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1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C1436633-9FA5-41AF-B947-1203686F4284}"/>
              </a:ext>
            </a:extLst>
          </p:cNvPr>
          <p:cNvSpPr>
            <a:spLocks noChangeAspect="1"/>
          </p:cNvSpPr>
          <p:nvPr/>
        </p:nvSpPr>
        <p:spPr>
          <a:xfrm>
            <a:off x="2239600" y="6060775"/>
            <a:ext cx="64307" cy="64800"/>
          </a:xfrm>
          <a:prstGeom prst="ellipse">
            <a:avLst/>
          </a:prstGeom>
          <a:solidFill>
            <a:srgbClr val="FFFFFF"/>
          </a:solidFill>
          <a:ln w="317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1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499047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2025 N</a:t>
            </a:r>
            <a:r>
              <a:rPr lang="ko-KR" altLang="en-US" b="0" dirty="0"/>
              <a:t>수 </a:t>
            </a:r>
            <a:r>
              <a:rPr lang="ko-KR" altLang="en-US" b="0" dirty="0" err="1"/>
              <a:t>정규반</a:t>
            </a:r>
            <a:r>
              <a:rPr lang="en-US" altLang="ko-KR" b="0" dirty="0"/>
              <a:t>(</a:t>
            </a:r>
            <a:r>
              <a:rPr lang="ko-KR" altLang="en-US" b="0" dirty="0"/>
              <a:t>강남 </a:t>
            </a:r>
            <a:r>
              <a:rPr lang="en-US" altLang="ko-KR" b="0" dirty="0"/>
              <a:t>MO)</a:t>
            </a:r>
            <a:endParaRPr lang="ko-KR" altLang="en-US" dirty="0"/>
          </a:p>
        </p:txBody>
      </p: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1B9654DB-77B1-4980-BEB3-F0E66C1D8E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7872982"/>
              </p:ext>
            </p:extLst>
          </p:nvPr>
        </p:nvGraphicFramePr>
        <p:xfrm>
          <a:off x="8104412" y="211913"/>
          <a:ext cx="1800000" cy="16973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900" b="0" spc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해당 영역 자동 롤링</a:t>
                      </a:r>
                      <a:r>
                        <a:rPr lang="en-US" altLang="ko-KR" sz="900" b="0" spc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(5</a:t>
                      </a:r>
                      <a:r>
                        <a:rPr lang="ko-KR" altLang="en-US" sz="900" b="0" spc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초</a:t>
                      </a:r>
                      <a:r>
                        <a:rPr lang="en-US" altLang="ko-KR" sz="900" b="0" spc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900" b="0" spc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2025 </a:t>
                      </a: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재수생 우선선발반 </a:t>
                      </a: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재수생 맞춤 시스템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입시 담임선생님 내용 활용하여 작업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kumimoji="1" lang="en-US" altLang="ko-KR" sz="900" b="1" i="0" u="none" strike="noStrike" cap="none" spc="-100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참고 </a:t>
                      </a:r>
                      <a:r>
                        <a:rPr kumimoji="1" lang="en-US" altLang="ko-KR" sz="90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URL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  <a:hlinkClick r:id="rId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https://mrusselgn.megastudy.net/intro/2024/first/index.asp</a:t>
                      </a:r>
                      <a:endParaRPr kumimoji="0" lang="en-US" altLang="ko-KR" sz="900" b="0" i="0" u="none" strike="noStrike" kern="1200" cap="none" spc="-5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87985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강남학원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재수생 우선 </a:t>
                      </a:r>
                      <a:r>
                        <a:rPr kumimoji="1" lang="ko-KR" altLang="en-US" sz="900" b="0" i="0" u="none" strike="noStrike" cap="none" spc="-50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선발반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이미지 사용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49585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인트로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이미지 유지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4343316"/>
                  </a:ext>
                </a:extLst>
              </a:tr>
            </a:tbl>
          </a:graphicData>
        </a:graphic>
      </p:graphicFrame>
      <p:sp>
        <p:nvSpPr>
          <p:cNvPr id="50" name="TextBox 49">
            <a:extLst>
              <a:ext uri="{FF2B5EF4-FFF2-40B4-BE49-F238E27FC236}">
                <a16:creationId xmlns:a16="http://schemas.microsoft.com/office/drawing/2014/main" id="{571B8CCC-DCCC-45DC-AEA4-8D2AAA37FB8F}"/>
              </a:ext>
            </a:extLst>
          </p:cNvPr>
          <p:cNvSpPr txBox="1"/>
          <p:nvPr/>
        </p:nvSpPr>
        <p:spPr>
          <a:xfrm>
            <a:off x="1019010" y="2618649"/>
            <a:ext cx="237114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spc="-100" dirty="0">
                <a:latin typeface="+mn-ea"/>
                <a:ea typeface="+mn-ea"/>
              </a:rPr>
              <a:t>재원생의 학습목표와 수준에 맞춰</a:t>
            </a:r>
            <a:endParaRPr lang="en-US" altLang="ko-KR" sz="900" b="1" spc="-100" dirty="0">
              <a:latin typeface="+mn-ea"/>
              <a:ea typeface="+mn-ea"/>
            </a:endParaRPr>
          </a:p>
          <a:p>
            <a:pPr algn="ctr"/>
            <a:r>
              <a:rPr lang="ko-KR" altLang="en-US" sz="900" b="1" spc="-100" dirty="0">
                <a:latin typeface="+mn-ea"/>
                <a:ea typeface="+mn-ea"/>
              </a:rPr>
              <a:t>수능까지 성취도 있는 학습</a:t>
            </a:r>
            <a:r>
              <a:rPr lang="ko-KR" altLang="en-US" sz="900" spc="-100" dirty="0">
                <a:latin typeface="+mn-ea"/>
                <a:ea typeface="+mn-ea"/>
              </a:rPr>
              <a:t>을 위한 </a:t>
            </a:r>
            <a:endParaRPr lang="en-US" altLang="ko-KR" sz="900" spc="-100" dirty="0">
              <a:latin typeface="+mn-ea"/>
              <a:ea typeface="+mn-ea"/>
            </a:endParaRPr>
          </a:p>
          <a:p>
            <a:pPr algn="ctr"/>
            <a:r>
              <a:rPr lang="ko-KR" altLang="en-US" sz="900" spc="-100" dirty="0">
                <a:latin typeface="+mn-ea"/>
                <a:ea typeface="+mn-ea"/>
              </a:rPr>
              <a:t>체계적인 학습관리를 진행합니다</a:t>
            </a:r>
            <a:r>
              <a:rPr lang="en-US" altLang="ko-KR" sz="900" spc="-100" dirty="0">
                <a:latin typeface="+mn-ea"/>
                <a:ea typeface="+mn-ea"/>
              </a:rPr>
              <a:t>.</a:t>
            </a:r>
            <a:endParaRPr lang="ko-KR" altLang="en-US" sz="900" spc="-100" dirty="0">
              <a:latin typeface="+mn-ea"/>
              <a:ea typeface="+mn-ea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4E225803-A93A-4AB2-8C5D-5C5E246D8C7E}"/>
              </a:ext>
            </a:extLst>
          </p:cNvPr>
          <p:cNvSpPr txBox="1"/>
          <p:nvPr/>
        </p:nvSpPr>
        <p:spPr>
          <a:xfrm>
            <a:off x="774583" y="1096620"/>
            <a:ext cx="3012579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spc="-100" dirty="0">
                <a:latin typeface="+mn-ea"/>
                <a:ea typeface="+mn-ea"/>
              </a:rPr>
              <a:t>최상위권 전문 입시 담임선생님의 </a:t>
            </a:r>
            <a:r>
              <a:rPr lang="ko-KR" altLang="en-US" sz="1100" b="1" spc="-100" dirty="0">
                <a:solidFill>
                  <a:srgbClr val="0070C0"/>
                </a:solidFill>
                <a:latin typeface="+mn-ea"/>
                <a:ea typeface="+mn-ea"/>
              </a:rPr>
              <a:t>체계적인 관리</a:t>
            </a:r>
          </a:p>
          <a:p>
            <a:pPr algn="ctr"/>
            <a:endParaRPr lang="en-US" altLang="ko-KR" sz="900" spc="-100" dirty="0">
              <a:latin typeface="+mn-ea"/>
              <a:ea typeface="+mn-ea"/>
            </a:endParaRPr>
          </a:p>
          <a:p>
            <a:pPr algn="ctr"/>
            <a:r>
              <a:rPr lang="ko-KR" altLang="en-US" sz="900" spc="-100" dirty="0" err="1">
                <a:latin typeface="+mn-ea"/>
                <a:ea typeface="+mn-ea"/>
              </a:rPr>
              <a:t>담임으로서의</a:t>
            </a:r>
            <a:r>
              <a:rPr lang="ko-KR" altLang="en-US" sz="900" spc="-100" dirty="0">
                <a:latin typeface="+mn-ea"/>
                <a:ea typeface="+mn-ea"/>
              </a:rPr>
              <a:t> 역량과 입시 전문가로서의 전문성으로</a:t>
            </a:r>
            <a:endParaRPr lang="en-US" altLang="ko-KR" sz="900" spc="-100" dirty="0">
              <a:latin typeface="+mn-ea"/>
              <a:ea typeface="+mn-ea"/>
            </a:endParaRPr>
          </a:p>
          <a:p>
            <a:pPr algn="ctr"/>
            <a:r>
              <a:rPr lang="ko-KR" altLang="en-US" sz="900" b="1" spc="-100" dirty="0">
                <a:latin typeface="+mn-ea"/>
                <a:ea typeface="+mn-ea"/>
              </a:rPr>
              <a:t>최상위권 대입성공을 위해</a:t>
            </a:r>
            <a:endParaRPr lang="en-US" altLang="ko-KR" sz="900" b="1" spc="-100" dirty="0">
              <a:latin typeface="+mn-ea"/>
              <a:ea typeface="+mn-ea"/>
            </a:endParaRPr>
          </a:p>
          <a:p>
            <a:pPr algn="ctr"/>
            <a:r>
              <a:rPr lang="ko-KR" altLang="en-US" sz="900" b="1" spc="-100" dirty="0" err="1">
                <a:latin typeface="+mn-ea"/>
                <a:ea typeface="+mn-ea"/>
              </a:rPr>
              <a:t>입시∙학습∙생활관리</a:t>
            </a:r>
            <a:r>
              <a:rPr lang="ko-KR" altLang="en-US" sz="900" spc="-100" dirty="0" err="1">
                <a:latin typeface="+mn-ea"/>
                <a:ea typeface="+mn-ea"/>
              </a:rPr>
              <a:t>를</a:t>
            </a:r>
            <a:r>
              <a:rPr lang="ko-KR" altLang="en-US" sz="900" spc="-100" dirty="0">
                <a:latin typeface="+mn-ea"/>
                <a:ea typeface="+mn-ea"/>
              </a:rPr>
              <a:t> 진행합니다</a:t>
            </a:r>
            <a:r>
              <a:rPr lang="en-US" altLang="ko-KR" sz="900" spc="-100" dirty="0">
                <a:latin typeface="+mn-ea"/>
                <a:ea typeface="+mn-ea"/>
              </a:rPr>
              <a:t>.</a:t>
            </a: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7344084D-2F73-491F-B2BE-2C952A2221C7}"/>
              </a:ext>
            </a:extLst>
          </p:cNvPr>
          <p:cNvSpPr/>
          <p:nvPr/>
        </p:nvSpPr>
        <p:spPr>
          <a:xfrm>
            <a:off x="729237" y="456647"/>
            <a:ext cx="3012579" cy="6120661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700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5" name="Fill">
            <a:extLst>
              <a:ext uri="{FF2B5EF4-FFF2-40B4-BE49-F238E27FC236}">
                <a16:creationId xmlns:a16="http://schemas.microsoft.com/office/drawing/2014/main" id="{99B1F804-87F4-4D17-B8BE-C701D9D2740D}"/>
              </a:ext>
            </a:extLst>
          </p:cNvPr>
          <p:cNvSpPr>
            <a:spLocks/>
          </p:cNvSpPr>
          <p:nvPr/>
        </p:nvSpPr>
        <p:spPr bwMode="auto">
          <a:xfrm rot="5400000">
            <a:off x="2100572" y="5565686"/>
            <a:ext cx="177791" cy="2000571"/>
          </a:xfrm>
          <a:custGeom>
            <a:avLst/>
            <a:gdLst>
              <a:gd name="T0" fmla="*/ 74 w 151"/>
              <a:gd name="T1" fmla="*/ 588 h 588"/>
              <a:gd name="T2" fmla="*/ 151 w 151"/>
              <a:gd name="T3" fmla="*/ 518 h 588"/>
              <a:gd name="T4" fmla="*/ 74 w 151"/>
              <a:gd name="T5" fmla="*/ 441 h 588"/>
              <a:gd name="T6" fmla="*/ 151 w 151"/>
              <a:gd name="T7" fmla="*/ 375 h 588"/>
              <a:gd name="T8" fmla="*/ 74 w 151"/>
              <a:gd name="T9" fmla="*/ 294 h 588"/>
              <a:gd name="T10" fmla="*/ 151 w 151"/>
              <a:gd name="T11" fmla="*/ 231 h 588"/>
              <a:gd name="T12" fmla="*/ 74 w 151"/>
              <a:gd name="T13" fmla="*/ 147 h 588"/>
              <a:gd name="T14" fmla="*/ 151 w 151"/>
              <a:gd name="T15" fmla="*/ 88 h 588"/>
              <a:gd name="T16" fmla="*/ 74 w 151"/>
              <a:gd name="T17" fmla="*/ 0 h 588"/>
              <a:gd name="T18" fmla="*/ 0 w 151"/>
              <a:gd name="T19" fmla="*/ 0 h 588"/>
              <a:gd name="T20" fmla="*/ 78 w 151"/>
              <a:gd name="T21" fmla="*/ 88 h 588"/>
              <a:gd name="T22" fmla="*/ 0 w 151"/>
              <a:gd name="T23" fmla="*/ 147 h 588"/>
              <a:gd name="T24" fmla="*/ 78 w 151"/>
              <a:gd name="T25" fmla="*/ 231 h 588"/>
              <a:gd name="T26" fmla="*/ 0 w 151"/>
              <a:gd name="T27" fmla="*/ 294 h 588"/>
              <a:gd name="T28" fmla="*/ 78 w 151"/>
              <a:gd name="T29" fmla="*/ 375 h 588"/>
              <a:gd name="T30" fmla="*/ 0 w 151"/>
              <a:gd name="T31" fmla="*/ 441 h 588"/>
              <a:gd name="T32" fmla="*/ 78 w 151"/>
              <a:gd name="T33" fmla="*/ 518 h 588"/>
              <a:gd name="T34" fmla="*/ 0 w 151"/>
              <a:gd name="T35" fmla="*/ 588 h 588"/>
              <a:gd name="T36" fmla="*/ 74 w 151"/>
              <a:gd name="T37" fmla="*/ 588 h 5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51" h="588">
                <a:moveTo>
                  <a:pt x="74" y="588"/>
                </a:moveTo>
                <a:lnTo>
                  <a:pt x="151" y="518"/>
                </a:lnTo>
                <a:lnTo>
                  <a:pt x="74" y="441"/>
                </a:lnTo>
                <a:lnTo>
                  <a:pt x="151" y="375"/>
                </a:lnTo>
                <a:lnTo>
                  <a:pt x="74" y="294"/>
                </a:lnTo>
                <a:lnTo>
                  <a:pt x="151" y="231"/>
                </a:lnTo>
                <a:lnTo>
                  <a:pt x="74" y="147"/>
                </a:lnTo>
                <a:lnTo>
                  <a:pt x="151" y="88"/>
                </a:lnTo>
                <a:lnTo>
                  <a:pt x="74" y="0"/>
                </a:lnTo>
                <a:lnTo>
                  <a:pt x="0" y="0"/>
                </a:lnTo>
                <a:lnTo>
                  <a:pt x="78" y="88"/>
                </a:lnTo>
                <a:lnTo>
                  <a:pt x="0" y="147"/>
                </a:lnTo>
                <a:lnTo>
                  <a:pt x="78" y="231"/>
                </a:lnTo>
                <a:lnTo>
                  <a:pt x="0" y="294"/>
                </a:lnTo>
                <a:lnTo>
                  <a:pt x="78" y="375"/>
                </a:lnTo>
                <a:lnTo>
                  <a:pt x="0" y="441"/>
                </a:lnTo>
                <a:lnTo>
                  <a:pt x="78" y="518"/>
                </a:lnTo>
                <a:lnTo>
                  <a:pt x="0" y="588"/>
                </a:lnTo>
                <a:lnTo>
                  <a:pt x="74" y="588"/>
                </a:lnTo>
                <a:close/>
              </a:path>
            </a:pathLst>
          </a:cu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050" dirty="0">
              <a:solidFill>
                <a:prstClr val="black">
                  <a:lumMod val="50000"/>
                  <a:lumOff val="50000"/>
                </a:prstClr>
              </a:solidFill>
              <a:cs typeface="Segoe UI" panose="020B0502040204020203" pitchFamily="34" charset="0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982BB714-A646-4DB3-9883-AFF50986CAD2}"/>
              </a:ext>
            </a:extLst>
          </p:cNvPr>
          <p:cNvSpPr txBox="1"/>
          <p:nvPr/>
        </p:nvSpPr>
        <p:spPr>
          <a:xfrm>
            <a:off x="1929306" y="624980"/>
            <a:ext cx="791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i="1" spc="-100" dirty="0">
                <a:solidFill>
                  <a:schemeClr val="bg1">
                    <a:lumMod val="85000"/>
                  </a:schemeClr>
                </a:solidFill>
                <a:latin typeface="+mn-ea"/>
                <a:ea typeface="+mn-ea"/>
              </a:rPr>
              <a:t>03</a:t>
            </a:r>
            <a:endParaRPr lang="ko-KR" altLang="en-US" sz="1200" i="1" spc="-100" dirty="0">
              <a:solidFill>
                <a:schemeClr val="bg1">
                  <a:lumMod val="85000"/>
                </a:schemeClr>
              </a:solidFill>
              <a:latin typeface="+mn-ea"/>
              <a:ea typeface="+mn-ea"/>
            </a:endParaRPr>
          </a:p>
        </p:txBody>
      </p: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5079EFF5-8689-4A19-A06C-2FB42DCED969}"/>
              </a:ext>
            </a:extLst>
          </p:cNvPr>
          <p:cNvGrpSpPr/>
          <p:nvPr/>
        </p:nvGrpSpPr>
        <p:grpSpPr>
          <a:xfrm>
            <a:off x="797936" y="2053676"/>
            <a:ext cx="2870285" cy="385053"/>
            <a:chOff x="1101232" y="1844825"/>
            <a:chExt cx="5940000" cy="360001"/>
          </a:xfrm>
        </p:grpSpPr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46845742-D3F4-47AE-9F69-B8A506F855A8}"/>
                </a:ext>
              </a:extLst>
            </p:cNvPr>
            <p:cNvSpPr/>
            <p:nvPr/>
          </p:nvSpPr>
          <p:spPr bwMode="auto">
            <a:xfrm>
              <a:off x="1101232" y="1844826"/>
              <a:ext cx="1980000" cy="36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9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9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입시관리</a:t>
              </a:r>
              <a:endParaRPr lang="en-US" altLang="ko-KR" sz="900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3269B009-14D5-4633-ADE6-6F54A55A9F35}"/>
                </a:ext>
              </a:extLst>
            </p:cNvPr>
            <p:cNvSpPr/>
            <p:nvPr/>
          </p:nvSpPr>
          <p:spPr bwMode="auto">
            <a:xfrm>
              <a:off x="3081232" y="1844826"/>
              <a:ext cx="1980000" cy="360000"/>
            </a:xfrm>
            <a:prstGeom prst="rect">
              <a:avLst/>
            </a:prstGeom>
            <a:solidFill>
              <a:srgbClr val="414141"/>
            </a:solidFill>
            <a:ln w="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900" b="1" spc="-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900" b="1" spc="-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학습관리</a:t>
              </a:r>
              <a:endParaRPr lang="en-US" altLang="ko-KR" sz="900" b="1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F2A20BB8-A263-4A33-AAFA-D5A460CD8C73}"/>
                </a:ext>
              </a:extLst>
            </p:cNvPr>
            <p:cNvSpPr/>
            <p:nvPr/>
          </p:nvSpPr>
          <p:spPr bwMode="auto">
            <a:xfrm>
              <a:off x="5061232" y="1844825"/>
              <a:ext cx="1980000" cy="36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900" spc="-1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900" spc="-1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생활관리</a:t>
              </a:r>
              <a:endParaRPr lang="en-US" altLang="ko-KR" sz="900" spc="-1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E47FB302-5CAA-4B6E-9101-4DCEAED94EE9}"/>
              </a:ext>
            </a:extLst>
          </p:cNvPr>
          <p:cNvSpPr/>
          <p:nvPr/>
        </p:nvSpPr>
        <p:spPr>
          <a:xfrm>
            <a:off x="1041779" y="3243374"/>
            <a:ext cx="6800573" cy="292445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9" name="모서리가 둥근 직사각형 17">
            <a:extLst>
              <a:ext uri="{FF2B5EF4-FFF2-40B4-BE49-F238E27FC236}">
                <a16:creationId xmlns:a16="http://schemas.microsoft.com/office/drawing/2014/main" id="{B281EB8D-2642-4466-9E89-E0BBE6D52ED0}"/>
              </a:ext>
            </a:extLst>
          </p:cNvPr>
          <p:cNvSpPr/>
          <p:nvPr/>
        </p:nvSpPr>
        <p:spPr bwMode="auto">
          <a:xfrm>
            <a:off x="3333843" y="3284984"/>
            <a:ext cx="2159918" cy="2808312"/>
          </a:xfrm>
          <a:prstGeom prst="roundRect">
            <a:avLst>
              <a:gd name="adj" fmla="val 8845"/>
            </a:avLst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30" name="그림 129">
            <a:extLst>
              <a:ext uri="{FF2B5EF4-FFF2-40B4-BE49-F238E27FC236}">
                <a16:creationId xmlns:a16="http://schemas.microsoft.com/office/drawing/2014/main" id="{F42E6563-432C-472A-A0C4-564CCA9A24D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07" r="10809" b="14467"/>
          <a:stretch/>
        </p:blipFill>
        <p:spPr>
          <a:xfrm>
            <a:off x="3417243" y="3467496"/>
            <a:ext cx="1978423" cy="1185640"/>
          </a:xfrm>
          <a:prstGeom prst="rect">
            <a:avLst/>
          </a:prstGeom>
        </p:spPr>
      </p:pic>
      <p:sp>
        <p:nvSpPr>
          <p:cNvPr id="131" name="모서리가 둥근 직사각형 22">
            <a:extLst>
              <a:ext uri="{FF2B5EF4-FFF2-40B4-BE49-F238E27FC236}">
                <a16:creationId xmlns:a16="http://schemas.microsoft.com/office/drawing/2014/main" id="{37A4924A-B931-46C8-AC48-5122EAC1A514}"/>
              </a:ext>
            </a:extLst>
          </p:cNvPr>
          <p:cNvSpPr/>
          <p:nvPr/>
        </p:nvSpPr>
        <p:spPr bwMode="auto">
          <a:xfrm>
            <a:off x="1096252" y="3284984"/>
            <a:ext cx="2159918" cy="2808312"/>
          </a:xfrm>
          <a:prstGeom prst="roundRect">
            <a:avLst>
              <a:gd name="adj" fmla="val 8845"/>
            </a:avLst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32" name="직선 연결선 131">
            <a:extLst>
              <a:ext uri="{FF2B5EF4-FFF2-40B4-BE49-F238E27FC236}">
                <a16:creationId xmlns:a16="http://schemas.microsoft.com/office/drawing/2014/main" id="{82657DFA-842A-491C-8ADE-BB3B4DDEE28B}"/>
              </a:ext>
            </a:extLst>
          </p:cNvPr>
          <p:cNvCxnSpPr/>
          <p:nvPr/>
        </p:nvCxnSpPr>
        <p:spPr bwMode="auto">
          <a:xfrm>
            <a:off x="1184266" y="5013176"/>
            <a:ext cx="1980000" cy="0"/>
          </a:xfrm>
          <a:prstGeom prst="line">
            <a:avLst/>
          </a:prstGeom>
          <a:noFill/>
          <a:ln w="3175" cap="flat" cmpd="sng" algn="ctr">
            <a:solidFill>
              <a:schemeClr val="folHlink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3" name="TextBox 132">
            <a:extLst>
              <a:ext uri="{FF2B5EF4-FFF2-40B4-BE49-F238E27FC236}">
                <a16:creationId xmlns:a16="http://schemas.microsoft.com/office/drawing/2014/main" id="{D19DAC20-0F5C-4B00-B53A-76D368BF454C}"/>
              </a:ext>
            </a:extLst>
          </p:cNvPr>
          <p:cNvSpPr txBox="1"/>
          <p:nvPr/>
        </p:nvSpPr>
        <p:spPr>
          <a:xfrm>
            <a:off x="1184266" y="4732764"/>
            <a:ext cx="1980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pc="-100" dirty="0">
                <a:latin typeface="+mn-ea"/>
                <a:ea typeface="+mn-ea"/>
              </a:rPr>
              <a:t>올바른 학습습관 형성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01050F89-8CF4-41B0-A43B-0CE4BE79ED76}"/>
              </a:ext>
            </a:extLst>
          </p:cNvPr>
          <p:cNvSpPr txBox="1"/>
          <p:nvPr/>
        </p:nvSpPr>
        <p:spPr>
          <a:xfrm>
            <a:off x="1184266" y="5092804"/>
            <a:ext cx="198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b="1" spc="-100" dirty="0">
                <a:latin typeface="+mn-ea"/>
                <a:ea typeface="+mn-ea"/>
              </a:rPr>
              <a:t>러셀 </a:t>
            </a:r>
            <a:r>
              <a:rPr lang="ko-KR" altLang="en-US" sz="900" b="1" spc="-100" dirty="0" err="1">
                <a:latin typeface="+mn-ea"/>
                <a:ea typeface="+mn-ea"/>
              </a:rPr>
              <a:t>플래너</a:t>
            </a:r>
            <a:r>
              <a:rPr lang="ko-KR" altLang="en-US" sz="900" spc="-100" dirty="0">
                <a:latin typeface="+mn-ea"/>
                <a:ea typeface="+mn-ea"/>
              </a:rPr>
              <a:t> </a:t>
            </a:r>
            <a:r>
              <a:rPr lang="en-US" altLang="ko-KR" sz="900" spc="-100" dirty="0">
                <a:latin typeface="+mn-ea"/>
                <a:ea typeface="+mn-ea"/>
              </a:rPr>
              <a:t>: </a:t>
            </a:r>
            <a:r>
              <a:rPr lang="ko-KR" altLang="en-US" sz="900" spc="-100" dirty="0">
                <a:latin typeface="+mn-ea"/>
                <a:ea typeface="+mn-ea"/>
              </a:rPr>
              <a:t>매일 학습 스케줄 관리로 학습 루틴 및 습관 점검</a:t>
            </a:r>
            <a:r>
              <a:rPr lang="en-US" altLang="ko-KR" sz="900" spc="-100" dirty="0">
                <a:latin typeface="+mn-ea"/>
                <a:ea typeface="+mn-ea"/>
              </a:rPr>
              <a:t>, </a:t>
            </a:r>
            <a:r>
              <a:rPr lang="ko-KR" altLang="en-US" sz="900" spc="-100" dirty="0" err="1">
                <a:latin typeface="+mn-ea"/>
                <a:ea typeface="+mn-ea"/>
              </a:rPr>
              <a:t>자습시간</a:t>
            </a:r>
            <a:r>
              <a:rPr lang="ko-KR" altLang="en-US" sz="900" spc="-100" dirty="0">
                <a:latin typeface="+mn-ea"/>
                <a:ea typeface="+mn-ea"/>
              </a:rPr>
              <a:t> 관리</a:t>
            </a:r>
          </a:p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b="1" spc="-100" dirty="0" err="1">
                <a:latin typeface="+mn-ea"/>
                <a:ea typeface="+mn-ea"/>
              </a:rPr>
              <a:t>일일수학</a:t>
            </a:r>
            <a:r>
              <a:rPr lang="en-US" altLang="ko-KR" sz="900" b="1" spc="-100" dirty="0">
                <a:latin typeface="+mn-ea"/>
                <a:ea typeface="+mn-ea"/>
              </a:rPr>
              <a:t>30</a:t>
            </a:r>
            <a:r>
              <a:rPr lang="ko-KR" altLang="en-US" sz="900" b="1" spc="-100" dirty="0">
                <a:latin typeface="+mn-ea"/>
                <a:ea typeface="+mn-ea"/>
              </a:rPr>
              <a:t>제 </a:t>
            </a:r>
            <a:r>
              <a:rPr lang="en-US" altLang="ko-KR" sz="900" spc="-100" dirty="0">
                <a:latin typeface="+mn-ea"/>
                <a:ea typeface="+mn-ea"/>
              </a:rPr>
              <a:t>: </a:t>
            </a:r>
            <a:r>
              <a:rPr lang="ko-KR" altLang="en-US" sz="900" spc="-100" dirty="0">
                <a:latin typeface="+mn-ea"/>
                <a:ea typeface="+mn-ea"/>
              </a:rPr>
              <a:t>매일 수학 문제풀이 훈련으로 올바른 문제풀이 습관 형성</a:t>
            </a:r>
          </a:p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b="1" spc="-100" dirty="0" err="1">
                <a:latin typeface="+mn-ea"/>
                <a:ea typeface="+mn-ea"/>
              </a:rPr>
              <a:t>총평노트</a:t>
            </a:r>
            <a:r>
              <a:rPr lang="ko-KR" altLang="en-US" sz="900" spc="-100" dirty="0">
                <a:latin typeface="+mn-ea"/>
                <a:ea typeface="+mn-ea"/>
              </a:rPr>
              <a:t> </a:t>
            </a:r>
            <a:r>
              <a:rPr lang="en-US" altLang="ko-KR" sz="900" spc="-100" dirty="0">
                <a:latin typeface="+mn-ea"/>
                <a:ea typeface="+mn-ea"/>
              </a:rPr>
              <a:t>: </a:t>
            </a:r>
            <a:r>
              <a:rPr lang="ko-KR" altLang="en-US" sz="900" spc="-100" dirty="0">
                <a:latin typeface="+mn-ea"/>
                <a:ea typeface="+mn-ea"/>
              </a:rPr>
              <a:t>모의고사 시행 전후 </a:t>
            </a:r>
            <a:r>
              <a:rPr lang="ko-KR" altLang="en-US" sz="900" spc="-100" dirty="0" err="1">
                <a:latin typeface="+mn-ea"/>
                <a:ea typeface="+mn-ea"/>
              </a:rPr>
              <a:t>셀프</a:t>
            </a:r>
            <a:r>
              <a:rPr lang="ko-KR" altLang="en-US" sz="900" spc="-100" dirty="0">
                <a:latin typeface="+mn-ea"/>
                <a:ea typeface="+mn-ea"/>
              </a:rPr>
              <a:t> 피드백으로 실전 수능 대비</a:t>
            </a:r>
          </a:p>
        </p:txBody>
      </p:sp>
      <p:cxnSp>
        <p:nvCxnSpPr>
          <p:cNvPr id="135" name="직선 연결선 134">
            <a:extLst>
              <a:ext uri="{FF2B5EF4-FFF2-40B4-BE49-F238E27FC236}">
                <a16:creationId xmlns:a16="http://schemas.microsoft.com/office/drawing/2014/main" id="{4593A7CA-5ECB-443F-AD7B-86AE16F49793}"/>
              </a:ext>
            </a:extLst>
          </p:cNvPr>
          <p:cNvCxnSpPr/>
          <p:nvPr/>
        </p:nvCxnSpPr>
        <p:spPr bwMode="auto">
          <a:xfrm>
            <a:off x="3421857" y="5013176"/>
            <a:ext cx="1980000" cy="0"/>
          </a:xfrm>
          <a:prstGeom prst="line">
            <a:avLst/>
          </a:prstGeom>
          <a:noFill/>
          <a:ln w="3175" cap="flat" cmpd="sng" algn="ctr">
            <a:solidFill>
              <a:schemeClr val="folHlink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CA3D6232-8BFF-4ED9-911D-5F544C6A7CAF}"/>
              </a:ext>
            </a:extLst>
          </p:cNvPr>
          <p:cNvSpPr txBox="1"/>
          <p:nvPr/>
        </p:nvSpPr>
        <p:spPr>
          <a:xfrm>
            <a:off x="3421857" y="4732764"/>
            <a:ext cx="1980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spc="-100" dirty="0">
                <a:latin typeface="+mn-ea"/>
                <a:ea typeface="+mn-ea"/>
              </a:rPr>
              <a:t>1:1 </a:t>
            </a:r>
            <a:r>
              <a:rPr lang="ko-KR" altLang="en-US" sz="1000" b="1" spc="-100" dirty="0">
                <a:latin typeface="+mn-ea"/>
                <a:ea typeface="+mn-ea"/>
              </a:rPr>
              <a:t>맞춤 학습상담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7E546290-6FC5-45D3-98F0-F4FE08DBF44E}"/>
              </a:ext>
            </a:extLst>
          </p:cNvPr>
          <p:cNvSpPr txBox="1"/>
          <p:nvPr/>
        </p:nvSpPr>
        <p:spPr>
          <a:xfrm>
            <a:off x="3421857" y="5092804"/>
            <a:ext cx="198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+mn-ea"/>
                <a:ea typeface="+mn-ea"/>
              </a:rPr>
              <a:t>누적되는 학생 성적데이터와 학습 현황을 바탕으로 </a:t>
            </a:r>
            <a:r>
              <a:rPr lang="ko-KR" altLang="en-US" sz="900" b="1" spc="-100" dirty="0">
                <a:latin typeface="+mn-ea"/>
                <a:ea typeface="+mn-ea"/>
              </a:rPr>
              <a:t>과목별 보완점과 목표 달성을 위한 학습 설계 및 점검</a:t>
            </a:r>
            <a:endParaRPr lang="en-US" altLang="ko-KR" sz="900" b="1" spc="-100" dirty="0">
              <a:latin typeface="+mn-ea"/>
              <a:ea typeface="+mn-ea"/>
            </a:endParaRPr>
          </a:p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b="1" spc="-100" dirty="0">
                <a:latin typeface="+mn-ea"/>
                <a:ea typeface="+mn-ea"/>
              </a:rPr>
              <a:t>과목별 학습법 특강과 학습 </a:t>
            </a:r>
            <a:r>
              <a:rPr lang="en-US" altLang="ko-KR" sz="900" b="1" spc="-100" dirty="0">
                <a:latin typeface="+mn-ea"/>
                <a:ea typeface="+mn-ea"/>
              </a:rPr>
              <a:t>Q&amp;A</a:t>
            </a:r>
            <a:r>
              <a:rPr lang="ko-KR" altLang="en-US" sz="900" spc="-100" dirty="0">
                <a:latin typeface="+mn-ea"/>
                <a:ea typeface="+mn-ea"/>
              </a:rPr>
              <a:t>를 통해 자습하면서 생기는 궁금증을 바로 해결</a:t>
            </a:r>
            <a:endParaRPr lang="en-US" altLang="ko-KR" sz="900" spc="-100" dirty="0">
              <a:latin typeface="+mn-ea"/>
              <a:ea typeface="+mn-ea"/>
            </a:endParaRPr>
          </a:p>
        </p:txBody>
      </p:sp>
      <p:sp>
        <p:nvSpPr>
          <p:cNvPr id="138" name="모서리가 둥근 직사각형 38">
            <a:extLst>
              <a:ext uri="{FF2B5EF4-FFF2-40B4-BE49-F238E27FC236}">
                <a16:creationId xmlns:a16="http://schemas.microsoft.com/office/drawing/2014/main" id="{8C5A3B58-C3F0-4E47-BEFA-BB12795ACB39}"/>
              </a:ext>
            </a:extLst>
          </p:cNvPr>
          <p:cNvSpPr/>
          <p:nvPr/>
        </p:nvSpPr>
        <p:spPr bwMode="auto">
          <a:xfrm>
            <a:off x="5560972" y="3284984"/>
            <a:ext cx="2159918" cy="2808312"/>
          </a:xfrm>
          <a:prstGeom prst="roundRect">
            <a:avLst>
              <a:gd name="adj" fmla="val 8845"/>
            </a:avLst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39" name="직선 연결선 138">
            <a:extLst>
              <a:ext uri="{FF2B5EF4-FFF2-40B4-BE49-F238E27FC236}">
                <a16:creationId xmlns:a16="http://schemas.microsoft.com/office/drawing/2014/main" id="{6CC22968-63DF-47C0-B405-547B1C79DD53}"/>
              </a:ext>
            </a:extLst>
          </p:cNvPr>
          <p:cNvCxnSpPr/>
          <p:nvPr/>
        </p:nvCxnSpPr>
        <p:spPr bwMode="auto">
          <a:xfrm>
            <a:off x="5648986" y="5013176"/>
            <a:ext cx="1980000" cy="0"/>
          </a:xfrm>
          <a:prstGeom prst="line">
            <a:avLst/>
          </a:prstGeom>
          <a:noFill/>
          <a:ln w="3175" cap="flat" cmpd="sng" algn="ctr">
            <a:solidFill>
              <a:schemeClr val="folHlink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40" name="TextBox 139">
            <a:extLst>
              <a:ext uri="{FF2B5EF4-FFF2-40B4-BE49-F238E27FC236}">
                <a16:creationId xmlns:a16="http://schemas.microsoft.com/office/drawing/2014/main" id="{6D8399FA-6BFB-446A-952A-6692F860946E}"/>
              </a:ext>
            </a:extLst>
          </p:cNvPr>
          <p:cNvSpPr txBox="1"/>
          <p:nvPr/>
        </p:nvSpPr>
        <p:spPr>
          <a:xfrm>
            <a:off x="5648986" y="4732764"/>
            <a:ext cx="1980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pc="-100">
                <a:latin typeface="+mn-ea"/>
                <a:ea typeface="+mn-ea"/>
              </a:rPr>
              <a:t>학습법 특강 및 설명회 </a:t>
            </a:r>
            <a:r>
              <a:rPr lang="ko-KR" altLang="en-US" sz="1000" b="1" spc="-100" dirty="0">
                <a:latin typeface="+mn-ea"/>
                <a:ea typeface="+mn-ea"/>
              </a:rPr>
              <a:t>진행</a:t>
            </a: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0B24466C-4142-452F-9BB4-70B979B18C07}"/>
              </a:ext>
            </a:extLst>
          </p:cNvPr>
          <p:cNvSpPr txBox="1"/>
          <p:nvPr/>
        </p:nvSpPr>
        <p:spPr>
          <a:xfrm>
            <a:off x="5648986" y="5092804"/>
            <a:ext cx="198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+mn-ea"/>
                <a:ea typeface="+mn-ea"/>
              </a:rPr>
              <a:t>과목별 선생님과 </a:t>
            </a:r>
            <a:r>
              <a:rPr lang="ko-KR" altLang="en-US" sz="900" spc="-100" dirty="0" err="1">
                <a:latin typeface="+mn-ea"/>
                <a:ea typeface="+mn-ea"/>
              </a:rPr>
              <a:t>국∙수∙영</a:t>
            </a:r>
            <a:r>
              <a:rPr lang="ko-KR" altLang="en-US" sz="900" spc="-100" dirty="0">
                <a:latin typeface="+mn-ea"/>
                <a:ea typeface="+mn-ea"/>
              </a:rPr>
              <a:t> </a:t>
            </a:r>
            <a:r>
              <a:rPr lang="ko-KR" altLang="en-US" sz="900" b="1" spc="-100" dirty="0">
                <a:latin typeface="+mn-ea"/>
                <a:ea typeface="+mn-ea"/>
              </a:rPr>
              <a:t>심층 분석 및 학습법 특강</a:t>
            </a:r>
            <a:r>
              <a:rPr lang="en-US" altLang="ko-KR" sz="900" spc="-100" dirty="0">
                <a:latin typeface="+mn-ea"/>
                <a:ea typeface="+mn-ea"/>
              </a:rPr>
              <a:t>, </a:t>
            </a:r>
            <a:r>
              <a:rPr lang="ko-KR" altLang="en-US" sz="900" spc="-100" dirty="0">
                <a:latin typeface="+mn-ea"/>
                <a:ea typeface="+mn-ea"/>
              </a:rPr>
              <a:t>수능 </a:t>
            </a:r>
            <a:r>
              <a:rPr lang="en-US" altLang="ko-KR" sz="900" spc="-100" dirty="0">
                <a:latin typeface="+mn-ea"/>
                <a:ea typeface="+mn-ea"/>
              </a:rPr>
              <a:t>1</a:t>
            </a:r>
            <a:r>
              <a:rPr lang="ko-KR" altLang="en-US" sz="900" spc="-100" dirty="0">
                <a:latin typeface="+mn-ea"/>
                <a:ea typeface="+mn-ea"/>
              </a:rPr>
              <a:t>등급 및 고득점을 위한 </a:t>
            </a:r>
            <a:r>
              <a:rPr lang="ko-KR" altLang="en-US" sz="900" b="1" spc="-100" dirty="0">
                <a:latin typeface="+mn-ea"/>
                <a:ea typeface="+mn-ea"/>
              </a:rPr>
              <a:t>과목별 학습전략 설명회</a:t>
            </a:r>
            <a:r>
              <a:rPr lang="ko-KR" altLang="en-US" sz="900" spc="-100" dirty="0">
                <a:latin typeface="+mn-ea"/>
                <a:ea typeface="+mn-ea"/>
              </a:rPr>
              <a:t> 등 진행</a:t>
            </a:r>
            <a:endParaRPr lang="en-US" altLang="ko-KR" sz="900" spc="-100" dirty="0">
              <a:latin typeface="+mn-ea"/>
              <a:ea typeface="+mn-ea"/>
            </a:endParaRPr>
          </a:p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+mn-ea"/>
                <a:ea typeface="+mn-ea"/>
              </a:rPr>
              <a:t>모의고사 응시 후 </a:t>
            </a:r>
            <a:r>
              <a:rPr lang="ko-KR" altLang="en-US" sz="900" b="1" spc="-100" dirty="0">
                <a:latin typeface="+mn-ea"/>
                <a:ea typeface="+mn-ea"/>
              </a:rPr>
              <a:t>모의고사 분석 및 해설 특강 </a:t>
            </a:r>
            <a:r>
              <a:rPr lang="ko-KR" altLang="en-US" sz="900" spc="-100" dirty="0">
                <a:latin typeface="+mn-ea"/>
                <a:ea typeface="+mn-ea"/>
              </a:rPr>
              <a:t>진행</a:t>
            </a:r>
          </a:p>
        </p:txBody>
      </p:sp>
      <p:pic>
        <p:nvPicPr>
          <p:cNvPr id="142" name="그림 141">
            <a:extLst>
              <a:ext uri="{FF2B5EF4-FFF2-40B4-BE49-F238E27FC236}">
                <a16:creationId xmlns:a16="http://schemas.microsoft.com/office/drawing/2014/main" id="{B26BEFCE-DB18-4033-BD4F-0585DF0C622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68" t="7235" r="20830" b="35277"/>
          <a:stretch/>
        </p:blipFill>
        <p:spPr>
          <a:xfrm>
            <a:off x="5648986" y="3467495"/>
            <a:ext cx="1980000" cy="1185642"/>
          </a:xfrm>
          <a:prstGeom prst="rect">
            <a:avLst/>
          </a:prstGeom>
        </p:spPr>
      </p:pic>
      <p:pic>
        <p:nvPicPr>
          <p:cNvPr id="143" name="그림 142">
            <a:extLst>
              <a:ext uri="{FF2B5EF4-FFF2-40B4-BE49-F238E27FC236}">
                <a16:creationId xmlns:a16="http://schemas.microsoft.com/office/drawing/2014/main" id="{F07B5459-D16A-4D42-A70C-B1FDB11B903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060" r="29758" b="29410"/>
          <a:stretch/>
        </p:blipFill>
        <p:spPr>
          <a:xfrm>
            <a:off x="5648986" y="3467495"/>
            <a:ext cx="1980000" cy="1185641"/>
          </a:xfrm>
          <a:prstGeom prst="rect">
            <a:avLst/>
          </a:prstGeom>
        </p:spPr>
      </p:pic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F93535AD-A460-47D5-A12D-0ED7980DB7CF}"/>
              </a:ext>
            </a:extLst>
          </p:cNvPr>
          <p:cNvSpPr/>
          <p:nvPr/>
        </p:nvSpPr>
        <p:spPr>
          <a:xfrm>
            <a:off x="1333726" y="3465466"/>
            <a:ext cx="1706553" cy="118767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3A7150AA-E3A5-4DDC-9ED5-2BC64AD2F3D8}"/>
              </a:ext>
            </a:extLst>
          </p:cNvPr>
          <p:cNvSpPr/>
          <p:nvPr/>
        </p:nvSpPr>
        <p:spPr>
          <a:xfrm>
            <a:off x="4315666" y="3467495"/>
            <a:ext cx="1080000" cy="21544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 err="1"/>
              <a:t>인트로</a:t>
            </a:r>
            <a:r>
              <a:rPr lang="ko-KR" altLang="en-US" b="1" dirty="0"/>
              <a:t> 이미지 사용</a:t>
            </a: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5903071F-8F70-43F9-B47B-15F4D16FEBBD}"/>
              </a:ext>
            </a:extLst>
          </p:cNvPr>
          <p:cNvSpPr/>
          <p:nvPr/>
        </p:nvSpPr>
        <p:spPr>
          <a:xfrm>
            <a:off x="6548986" y="3467495"/>
            <a:ext cx="1080000" cy="21544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 err="1"/>
              <a:t>인트로</a:t>
            </a:r>
            <a:r>
              <a:rPr lang="ko-KR" altLang="en-US" b="1" dirty="0"/>
              <a:t> 이미지 사용</a:t>
            </a:r>
          </a:p>
        </p:txBody>
      </p:sp>
      <p:sp>
        <p:nvSpPr>
          <p:cNvPr id="149" name="순서도: 수행의 시작/종료 148">
            <a:extLst>
              <a:ext uri="{FF2B5EF4-FFF2-40B4-BE49-F238E27FC236}">
                <a16:creationId xmlns:a16="http://schemas.microsoft.com/office/drawing/2014/main" id="{E6FB0C1C-C5F8-4E6B-BCB6-C90E166225A0}"/>
              </a:ext>
            </a:extLst>
          </p:cNvPr>
          <p:cNvSpPr/>
          <p:nvPr/>
        </p:nvSpPr>
        <p:spPr>
          <a:xfrm>
            <a:off x="2075705" y="6223056"/>
            <a:ext cx="193462" cy="63253"/>
          </a:xfrm>
          <a:prstGeom prst="flowChartTerminator">
            <a:avLst/>
          </a:prstGeom>
          <a:solidFill>
            <a:srgbClr val="FFFFFF">
              <a:lumMod val="75000"/>
            </a:srgbClr>
          </a:solidFill>
          <a:ln w="317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0" i="0" u="none" strike="noStrike" kern="0" cap="none" spc="-150" normalizeH="0" baseline="0" noProof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0" name="타원 149">
            <a:extLst>
              <a:ext uri="{FF2B5EF4-FFF2-40B4-BE49-F238E27FC236}">
                <a16:creationId xmlns:a16="http://schemas.microsoft.com/office/drawing/2014/main" id="{9122897F-ECD8-4277-9077-4A12B314032A}"/>
              </a:ext>
            </a:extLst>
          </p:cNvPr>
          <p:cNvSpPr>
            <a:spLocks noChangeAspect="1"/>
          </p:cNvSpPr>
          <p:nvPr/>
        </p:nvSpPr>
        <p:spPr>
          <a:xfrm>
            <a:off x="2288469" y="6223056"/>
            <a:ext cx="64307" cy="64800"/>
          </a:xfrm>
          <a:prstGeom prst="ellipse">
            <a:avLst/>
          </a:prstGeom>
          <a:solidFill>
            <a:srgbClr val="FFFFFF"/>
          </a:solidFill>
          <a:ln w="317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1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1" name="타원 150">
            <a:extLst>
              <a:ext uri="{FF2B5EF4-FFF2-40B4-BE49-F238E27FC236}">
                <a16:creationId xmlns:a16="http://schemas.microsoft.com/office/drawing/2014/main" id="{E8698D98-9701-4938-B6D3-98144607288C}"/>
              </a:ext>
            </a:extLst>
          </p:cNvPr>
          <p:cNvSpPr>
            <a:spLocks noChangeAspect="1"/>
          </p:cNvSpPr>
          <p:nvPr/>
        </p:nvSpPr>
        <p:spPr>
          <a:xfrm>
            <a:off x="2372078" y="6223056"/>
            <a:ext cx="64307" cy="64800"/>
          </a:xfrm>
          <a:prstGeom prst="ellipse">
            <a:avLst/>
          </a:prstGeom>
          <a:solidFill>
            <a:srgbClr val="FFFFFF"/>
          </a:solidFill>
          <a:ln w="317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1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2E3F870B-E8EC-4F2B-A284-69880F9DB90E}"/>
              </a:ext>
            </a:extLst>
          </p:cNvPr>
          <p:cNvSpPr/>
          <p:nvPr/>
        </p:nvSpPr>
        <p:spPr>
          <a:xfrm>
            <a:off x="975233" y="3150438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42D23C72-32FC-48F8-9C48-EDC470F7F082}"/>
              </a:ext>
            </a:extLst>
          </p:cNvPr>
          <p:cNvSpPr/>
          <p:nvPr/>
        </p:nvSpPr>
        <p:spPr>
          <a:xfrm>
            <a:off x="3352821" y="3371214"/>
            <a:ext cx="4368069" cy="136155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F3C568FB-D1E4-452D-900A-C5BF8D221335}"/>
              </a:ext>
            </a:extLst>
          </p:cNvPr>
          <p:cNvSpPr/>
          <p:nvPr/>
        </p:nvSpPr>
        <p:spPr>
          <a:xfrm>
            <a:off x="3293573" y="3358295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3</a:t>
            </a:r>
            <a:endParaRPr lang="ko-KR" altLang="en-US" sz="1000" b="1" dirty="0"/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72D54065-CAB3-4C92-BD5D-BF2D64D27E6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843" t="21241" r="66667" b="48349"/>
          <a:stretch/>
        </p:blipFill>
        <p:spPr>
          <a:xfrm>
            <a:off x="1338093" y="3466940"/>
            <a:ext cx="1694786" cy="1186195"/>
          </a:xfrm>
          <a:prstGeom prst="rect">
            <a:avLst/>
          </a:prstGeom>
        </p:spPr>
      </p:pic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D86DD0AD-B50B-44C8-8F0F-6104CC12ABF3}"/>
              </a:ext>
            </a:extLst>
          </p:cNvPr>
          <p:cNvSpPr/>
          <p:nvPr/>
        </p:nvSpPr>
        <p:spPr>
          <a:xfrm>
            <a:off x="1251196" y="3397491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</a:t>
            </a:r>
            <a:endParaRPr lang="ko-KR" altLang="en-US" sz="1000" b="1" dirty="0"/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3FD7ADDC-A8FA-4980-9A44-6F83BEE62703}"/>
              </a:ext>
            </a:extLst>
          </p:cNvPr>
          <p:cNvSpPr/>
          <p:nvPr/>
        </p:nvSpPr>
        <p:spPr>
          <a:xfrm>
            <a:off x="1952879" y="3473691"/>
            <a:ext cx="1080000" cy="21544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/>
              <a:t>학원 이미지 사용</a:t>
            </a:r>
          </a:p>
        </p:txBody>
      </p:sp>
    </p:spTree>
    <p:extLst>
      <p:ext uri="{BB962C8B-B14F-4D97-AF65-F5344CB8AC3E}">
        <p14:creationId xmlns:p14="http://schemas.microsoft.com/office/powerpoint/2010/main" val="27561839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2025 N</a:t>
            </a:r>
            <a:r>
              <a:rPr lang="ko-KR" altLang="en-US" b="0" dirty="0"/>
              <a:t>수 </a:t>
            </a:r>
            <a:r>
              <a:rPr lang="ko-KR" altLang="en-US" b="0" dirty="0" err="1"/>
              <a:t>정규반</a:t>
            </a:r>
            <a:r>
              <a:rPr lang="en-US" altLang="ko-KR" b="0" dirty="0"/>
              <a:t>(</a:t>
            </a:r>
            <a:r>
              <a:rPr lang="ko-KR" altLang="en-US" b="0" dirty="0"/>
              <a:t>강남 </a:t>
            </a:r>
            <a:r>
              <a:rPr lang="en-US" altLang="ko-KR" b="0" dirty="0"/>
              <a:t>MO)</a:t>
            </a:r>
            <a:endParaRPr lang="ko-KR" alt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074BE58-7B7D-406A-9CC8-642765810662}"/>
              </a:ext>
            </a:extLst>
          </p:cNvPr>
          <p:cNvSpPr txBox="1"/>
          <p:nvPr/>
        </p:nvSpPr>
        <p:spPr>
          <a:xfrm>
            <a:off x="841188" y="2685028"/>
            <a:ext cx="2836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spc="-100" dirty="0">
                <a:latin typeface="+mn-ea"/>
                <a:ea typeface="+mn-ea"/>
              </a:rPr>
              <a:t>오직 학습에만 집중하고 집단적인 면학분위기 형성</a:t>
            </a:r>
            <a:r>
              <a:rPr lang="ko-KR" altLang="en-US" sz="900" spc="-100" dirty="0">
                <a:latin typeface="+mn-ea"/>
                <a:ea typeface="+mn-ea"/>
              </a:rPr>
              <a:t>을 위한</a:t>
            </a:r>
            <a:endParaRPr lang="en-US" altLang="ko-KR" sz="900" spc="-100" dirty="0">
              <a:latin typeface="+mn-ea"/>
              <a:ea typeface="+mn-ea"/>
            </a:endParaRPr>
          </a:p>
          <a:p>
            <a:pPr algn="ctr"/>
            <a:r>
              <a:rPr lang="ko-KR" altLang="en-US" sz="900" spc="-100" dirty="0">
                <a:latin typeface="+mn-ea"/>
                <a:ea typeface="+mn-ea"/>
              </a:rPr>
              <a:t>엄격한 생활관리를 진행합니다</a:t>
            </a:r>
            <a:r>
              <a:rPr lang="en-US" altLang="ko-KR" sz="900" spc="-100" dirty="0">
                <a:latin typeface="+mn-ea"/>
                <a:ea typeface="+mn-ea"/>
              </a:rPr>
              <a:t>.</a:t>
            </a:r>
            <a:endParaRPr lang="ko-KR" altLang="en-US" sz="900" spc="-100" dirty="0">
              <a:latin typeface="+mn-ea"/>
              <a:ea typeface="+mn-ea"/>
            </a:endParaRPr>
          </a:p>
        </p:txBody>
      </p:sp>
      <p:graphicFrame>
        <p:nvGraphicFramePr>
          <p:cNvPr id="57" name="표 56">
            <a:extLst>
              <a:ext uri="{FF2B5EF4-FFF2-40B4-BE49-F238E27FC236}">
                <a16:creationId xmlns:a16="http://schemas.microsoft.com/office/drawing/2014/main" id="{DCA821B5-C6E6-41E4-9952-F1240B79A1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6645168"/>
              </p:ext>
            </p:extLst>
          </p:nvPr>
        </p:nvGraphicFramePr>
        <p:xfrm>
          <a:off x="8104412" y="211913"/>
          <a:ext cx="1800000" cy="24379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900" b="0" spc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해당 영역 자동 롤링</a:t>
                      </a:r>
                      <a:r>
                        <a:rPr lang="en-US" altLang="ko-KR" sz="900" b="0" spc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(5</a:t>
                      </a:r>
                      <a:r>
                        <a:rPr lang="ko-KR" altLang="en-US" sz="900" b="0" spc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초</a:t>
                      </a:r>
                      <a:r>
                        <a:rPr lang="en-US" altLang="ko-KR" sz="900" b="0" spc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900" b="0" spc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2025 </a:t>
                      </a: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재수생 우선선발반 </a:t>
                      </a: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재수생 맞춤 시스템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입시 담임선생님 내용 활용하여 작업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kumimoji="1" lang="en-US" altLang="ko-KR" sz="900" b="1" i="0" u="none" strike="noStrike" cap="none" spc="-100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참고 </a:t>
                      </a:r>
                      <a:r>
                        <a:rPr kumimoji="1" lang="en-US" altLang="ko-KR" sz="90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URL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  <a:hlinkClick r:id="rId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https://mrusselgn.megastudy.net/intro/2024/first/index.asp</a:t>
                      </a:r>
                      <a:endParaRPr kumimoji="0" lang="en-US" altLang="ko-KR" sz="900" b="0" i="0" u="none" strike="noStrike" kern="1200" cap="none" spc="-5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87985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인트로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이미지 유지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49585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강남학원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재수생 우선 </a:t>
                      </a:r>
                      <a:r>
                        <a:rPr kumimoji="1" lang="ko-KR" altLang="en-US" sz="900" b="0" i="0" u="none" strike="noStrike" cap="none" spc="-50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선발반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이미지 사용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kumimoji="0" lang="en-US" altLang="ko-KR" sz="900" b="0" i="0" u="none" strike="noStrike" kern="1200" cap="none" spc="-5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이미지 </a:t>
                      </a:r>
                      <a:r>
                        <a:rPr kumimoji="0" lang="en-US" altLang="ko-KR" sz="9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URL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b="0" spc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https://russeldata.megastudy.net/campus/images/russel/russel_gn/2024/first/cont05_slide03_img03.jpg</a:t>
                      </a:r>
                      <a:endParaRPr lang="en-US" altLang="ko-KR" sz="900" b="0" spc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4343316"/>
                  </a:ext>
                </a:extLst>
              </a:tr>
            </a:tbl>
          </a:graphicData>
        </a:graphic>
      </p:graphicFrame>
      <p:sp>
        <p:nvSpPr>
          <p:cNvPr id="62" name="TextBox 61">
            <a:extLst>
              <a:ext uri="{FF2B5EF4-FFF2-40B4-BE49-F238E27FC236}">
                <a16:creationId xmlns:a16="http://schemas.microsoft.com/office/drawing/2014/main" id="{C1E2997D-401B-4E06-9CD5-1E7E68FB4D3E}"/>
              </a:ext>
            </a:extLst>
          </p:cNvPr>
          <p:cNvSpPr txBox="1"/>
          <p:nvPr/>
        </p:nvSpPr>
        <p:spPr>
          <a:xfrm>
            <a:off x="774583" y="1096620"/>
            <a:ext cx="3012579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spc="-100" dirty="0">
                <a:latin typeface="+mn-ea"/>
                <a:ea typeface="+mn-ea"/>
              </a:rPr>
              <a:t>최상위권 전문 입시 담임선생님의 </a:t>
            </a:r>
            <a:r>
              <a:rPr lang="ko-KR" altLang="en-US" sz="1100" b="1" spc="-100" dirty="0">
                <a:solidFill>
                  <a:srgbClr val="0070C0"/>
                </a:solidFill>
                <a:latin typeface="+mn-ea"/>
                <a:ea typeface="+mn-ea"/>
              </a:rPr>
              <a:t>체계적인 관리</a:t>
            </a:r>
          </a:p>
          <a:p>
            <a:pPr algn="ctr"/>
            <a:endParaRPr lang="en-US" altLang="ko-KR" sz="900" spc="-100" dirty="0">
              <a:latin typeface="+mn-ea"/>
              <a:ea typeface="+mn-ea"/>
            </a:endParaRPr>
          </a:p>
          <a:p>
            <a:pPr algn="ctr"/>
            <a:r>
              <a:rPr lang="ko-KR" altLang="en-US" sz="900" spc="-100" dirty="0" err="1">
                <a:latin typeface="+mn-ea"/>
                <a:ea typeface="+mn-ea"/>
              </a:rPr>
              <a:t>담임으로서의</a:t>
            </a:r>
            <a:r>
              <a:rPr lang="ko-KR" altLang="en-US" sz="900" spc="-100" dirty="0">
                <a:latin typeface="+mn-ea"/>
                <a:ea typeface="+mn-ea"/>
              </a:rPr>
              <a:t> 역량과 입시 전문가로서의 전문성으로</a:t>
            </a:r>
            <a:endParaRPr lang="en-US" altLang="ko-KR" sz="900" spc="-100" dirty="0">
              <a:latin typeface="+mn-ea"/>
              <a:ea typeface="+mn-ea"/>
            </a:endParaRPr>
          </a:p>
          <a:p>
            <a:pPr algn="ctr"/>
            <a:r>
              <a:rPr lang="ko-KR" altLang="en-US" sz="900" b="1" spc="-100" dirty="0">
                <a:latin typeface="+mn-ea"/>
                <a:ea typeface="+mn-ea"/>
              </a:rPr>
              <a:t>최상위권 대입성공을 위해</a:t>
            </a:r>
            <a:endParaRPr lang="en-US" altLang="ko-KR" sz="900" b="1" spc="-100" dirty="0">
              <a:latin typeface="+mn-ea"/>
              <a:ea typeface="+mn-ea"/>
            </a:endParaRPr>
          </a:p>
          <a:p>
            <a:pPr algn="ctr"/>
            <a:r>
              <a:rPr lang="ko-KR" altLang="en-US" sz="900" b="1" spc="-100" dirty="0" err="1">
                <a:latin typeface="+mn-ea"/>
                <a:ea typeface="+mn-ea"/>
              </a:rPr>
              <a:t>입시∙학습∙생활관리</a:t>
            </a:r>
            <a:r>
              <a:rPr lang="ko-KR" altLang="en-US" sz="900" spc="-100" dirty="0" err="1">
                <a:latin typeface="+mn-ea"/>
                <a:ea typeface="+mn-ea"/>
              </a:rPr>
              <a:t>를</a:t>
            </a:r>
            <a:r>
              <a:rPr lang="ko-KR" altLang="en-US" sz="900" spc="-100" dirty="0">
                <a:latin typeface="+mn-ea"/>
                <a:ea typeface="+mn-ea"/>
              </a:rPr>
              <a:t> 진행합니다</a:t>
            </a:r>
            <a:r>
              <a:rPr lang="en-US" altLang="ko-KR" sz="900" spc="-100" dirty="0">
                <a:latin typeface="+mn-ea"/>
                <a:ea typeface="+mn-ea"/>
              </a:rPr>
              <a:t>.</a:t>
            </a: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F29DBEB-D78F-45C7-BB5F-F6F20244C047}"/>
              </a:ext>
            </a:extLst>
          </p:cNvPr>
          <p:cNvSpPr/>
          <p:nvPr/>
        </p:nvSpPr>
        <p:spPr>
          <a:xfrm>
            <a:off x="729237" y="456647"/>
            <a:ext cx="3012579" cy="6120661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700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4" name="Fill">
            <a:extLst>
              <a:ext uri="{FF2B5EF4-FFF2-40B4-BE49-F238E27FC236}">
                <a16:creationId xmlns:a16="http://schemas.microsoft.com/office/drawing/2014/main" id="{0E81DB42-5B14-427D-9978-1AC4E25B8E91}"/>
              </a:ext>
            </a:extLst>
          </p:cNvPr>
          <p:cNvSpPr>
            <a:spLocks/>
          </p:cNvSpPr>
          <p:nvPr/>
        </p:nvSpPr>
        <p:spPr bwMode="auto">
          <a:xfrm rot="5400000">
            <a:off x="2100572" y="5565686"/>
            <a:ext cx="177791" cy="2000571"/>
          </a:xfrm>
          <a:custGeom>
            <a:avLst/>
            <a:gdLst>
              <a:gd name="T0" fmla="*/ 74 w 151"/>
              <a:gd name="T1" fmla="*/ 588 h 588"/>
              <a:gd name="T2" fmla="*/ 151 w 151"/>
              <a:gd name="T3" fmla="*/ 518 h 588"/>
              <a:gd name="T4" fmla="*/ 74 w 151"/>
              <a:gd name="T5" fmla="*/ 441 h 588"/>
              <a:gd name="T6" fmla="*/ 151 w 151"/>
              <a:gd name="T7" fmla="*/ 375 h 588"/>
              <a:gd name="T8" fmla="*/ 74 w 151"/>
              <a:gd name="T9" fmla="*/ 294 h 588"/>
              <a:gd name="T10" fmla="*/ 151 w 151"/>
              <a:gd name="T11" fmla="*/ 231 h 588"/>
              <a:gd name="T12" fmla="*/ 74 w 151"/>
              <a:gd name="T13" fmla="*/ 147 h 588"/>
              <a:gd name="T14" fmla="*/ 151 w 151"/>
              <a:gd name="T15" fmla="*/ 88 h 588"/>
              <a:gd name="T16" fmla="*/ 74 w 151"/>
              <a:gd name="T17" fmla="*/ 0 h 588"/>
              <a:gd name="T18" fmla="*/ 0 w 151"/>
              <a:gd name="T19" fmla="*/ 0 h 588"/>
              <a:gd name="T20" fmla="*/ 78 w 151"/>
              <a:gd name="T21" fmla="*/ 88 h 588"/>
              <a:gd name="T22" fmla="*/ 0 w 151"/>
              <a:gd name="T23" fmla="*/ 147 h 588"/>
              <a:gd name="T24" fmla="*/ 78 w 151"/>
              <a:gd name="T25" fmla="*/ 231 h 588"/>
              <a:gd name="T26" fmla="*/ 0 w 151"/>
              <a:gd name="T27" fmla="*/ 294 h 588"/>
              <a:gd name="T28" fmla="*/ 78 w 151"/>
              <a:gd name="T29" fmla="*/ 375 h 588"/>
              <a:gd name="T30" fmla="*/ 0 w 151"/>
              <a:gd name="T31" fmla="*/ 441 h 588"/>
              <a:gd name="T32" fmla="*/ 78 w 151"/>
              <a:gd name="T33" fmla="*/ 518 h 588"/>
              <a:gd name="T34" fmla="*/ 0 w 151"/>
              <a:gd name="T35" fmla="*/ 588 h 588"/>
              <a:gd name="T36" fmla="*/ 74 w 151"/>
              <a:gd name="T37" fmla="*/ 588 h 5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51" h="588">
                <a:moveTo>
                  <a:pt x="74" y="588"/>
                </a:moveTo>
                <a:lnTo>
                  <a:pt x="151" y="518"/>
                </a:lnTo>
                <a:lnTo>
                  <a:pt x="74" y="441"/>
                </a:lnTo>
                <a:lnTo>
                  <a:pt x="151" y="375"/>
                </a:lnTo>
                <a:lnTo>
                  <a:pt x="74" y="294"/>
                </a:lnTo>
                <a:lnTo>
                  <a:pt x="151" y="231"/>
                </a:lnTo>
                <a:lnTo>
                  <a:pt x="74" y="147"/>
                </a:lnTo>
                <a:lnTo>
                  <a:pt x="151" y="88"/>
                </a:lnTo>
                <a:lnTo>
                  <a:pt x="74" y="0"/>
                </a:lnTo>
                <a:lnTo>
                  <a:pt x="0" y="0"/>
                </a:lnTo>
                <a:lnTo>
                  <a:pt x="78" y="88"/>
                </a:lnTo>
                <a:lnTo>
                  <a:pt x="0" y="147"/>
                </a:lnTo>
                <a:lnTo>
                  <a:pt x="78" y="231"/>
                </a:lnTo>
                <a:lnTo>
                  <a:pt x="0" y="294"/>
                </a:lnTo>
                <a:lnTo>
                  <a:pt x="78" y="375"/>
                </a:lnTo>
                <a:lnTo>
                  <a:pt x="0" y="441"/>
                </a:lnTo>
                <a:lnTo>
                  <a:pt x="78" y="518"/>
                </a:lnTo>
                <a:lnTo>
                  <a:pt x="0" y="588"/>
                </a:lnTo>
                <a:lnTo>
                  <a:pt x="74" y="588"/>
                </a:lnTo>
                <a:close/>
              </a:path>
            </a:pathLst>
          </a:cu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050" dirty="0">
              <a:solidFill>
                <a:prstClr val="black">
                  <a:lumMod val="50000"/>
                  <a:lumOff val="50000"/>
                </a:prstClr>
              </a:solidFill>
              <a:cs typeface="Segoe UI" panose="020B0502040204020203" pitchFamily="34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453E5D95-7D44-4247-9C7E-FF1965C78472}"/>
              </a:ext>
            </a:extLst>
          </p:cNvPr>
          <p:cNvSpPr txBox="1"/>
          <p:nvPr/>
        </p:nvSpPr>
        <p:spPr>
          <a:xfrm>
            <a:off x="1929306" y="624980"/>
            <a:ext cx="791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i="1" spc="-100" dirty="0">
                <a:solidFill>
                  <a:schemeClr val="bg1">
                    <a:lumMod val="85000"/>
                  </a:schemeClr>
                </a:solidFill>
                <a:latin typeface="+mn-ea"/>
                <a:ea typeface="+mn-ea"/>
              </a:rPr>
              <a:t>03</a:t>
            </a:r>
            <a:endParaRPr lang="ko-KR" altLang="en-US" sz="1200" i="1" spc="-100" dirty="0">
              <a:solidFill>
                <a:schemeClr val="bg1">
                  <a:lumMod val="85000"/>
                </a:schemeClr>
              </a:solidFill>
              <a:latin typeface="+mn-ea"/>
              <a:ea typeface="+mn-ea"/>
            </a:endParaRPr>
          </a:p>
        </p:txBody>
      </p: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BA8C4CE7-3C61-4301-9B5C-F2E538AD3400}"/>
              </a:ext>
            </a:extLst>
          </p:cNvPr>
          <p:cNvGrpSpPr/>
          <p:nvPr/>
        </p:nvGrpSpPr>
        <p:grpSpPr>
          <a:xfrm>
            <a:off x="797936" y="2053676"/>
            <a:ext cx="2870285" cy="385053"/>
            <a:chOff x="1101232" y="1844825"/>
            <a:chExt cx="5940000" cy="360001"/>
          </a:xfrm>
        </p:grpSpPr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2A963715-D28E-4AD3-85BE-043A99210451}"/>
                </a:ext>
              </a:extLst>
            </p:cNvPr>
            <p:cNvSpPr/>
            <p:nvPr/>
          </p:nvSpPr>
          <p:spPr bwMode="auto">
            <a:xfrm>
              <a:off x="1101232" y="1844826"/>
              <a:ext cx="1980000" cy="36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9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9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입시관리</a:t>
              </a:r>
              <a:endParaRPr lang="en-US" altLang="ko-KR" sz="900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7D99CEC5-AC3C-4677-9DBF-DED4E6E3CA4E}"/>
                </a:ext>
              </a:extLst>
            </p:cNvPr>
            <p:cNvSpPr/>
            <p:nvPr/>
          </p:nvSpPr>
          <p:spPr bwMode="auto">
            <a:xfrm>
              <a:off x="3081232" y="1844826"/>
              <a:ext cx="1980000" cy="36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9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9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학습관리</a:t>
              </a:r>
              <a:endParaRPr lang="en-US" altLang="ko-KR" sz="900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80DD17C3-549B-47AC-9720-F514DEA81A90}"/>
                </a:ext>
              </a:extLst>
            </p:cNvPr>
            <p:cNvSpPr/>
            <p:nvPr/>
          </p:nvSpPr>
          <p:spPr bwMode="auto">
            <a:xfrm>
              <a:off x="5061232" y="1844825"/>
              <a:ext cx="1980000" cy="360000"/>
            </a:xfrm>
            <a:prstGeom prst="rect">
              <a:avLst/>
            </a:prstGeom>
            <a:solidFill>
              <a:srgbClr val="414141"/>
            </a:solidFill>
            <a:ln w="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900" b="1" spc="-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900" b="1" spc="-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생활관리</a:t>
              </a:r>
              <a:endParaRPr lang="en-US" altLang="ko-KR" sz="900" b="1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90" name="순서도: 수행의 시작/종료 89">
            <a:extLst>
              <a:ext uri="{FF2B5EF4-FFF2-40B4-BE49-F238E27FC236}">
                <a16:creationId xmlns:a16="http://schemas.microsoft.com/office/drawing/2014/main" id="{9A7CABAA-620A-4EAA-A055-DF7CBF45748B}"/>
              </a:ext>
            </a:extLst>
          </p:cNvPr>
          <p:cNvSpPr/>
          <p:nvPr/>
        </p:nvSpPr>
        <p:spPr>
          <a:xfrm>
            <a:off x="2075705" y="6223056"/>
            <a:ext cx="193462" cy="63253"/>
          </a:xfrm>
          <a:prstGeom prst="flowChartTerminator">
            <a:avLst/>
          </a:prstGeom>
          <a:solidFill>
            <a:srgbClr val="FFFFFF">
              <a:lumMod val="75000"/>
            </a:srgbClr>
          </a:solidFill>
          <a:ln w="317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0" i="0" u="none" strike="noStrike" kern="0" cap="none" spc="-150" normalizeH="0" baseline="0" noProof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E1707035-27F9-492F-BF27-71FC51966221}"/>
              </a:ext>
            </a:extLst>
          </p:cNvPr>
          <p:cNvSpPr>
            <a:spLocks noChangeAspect="1"/>
          </p:cNvSpPr>
          <p:nvPr/>
        </p:nvSpPr>
        <p:spPr>
          <a:xfrm>
            <a:off x="2288469" y="6223056"/>
            <a:ext cx="64307" cy="64800"/>
          </a:xfrm>
          <a:prstGeom prst="ellipse">
            <a:avLst/>
          </a:prstGeom>
          <a:solidFill>
            <a:srgbClr val="FFFFFF"/>
          </a:solidFill>
          <a:ln w="317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1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2" name="타원 91">
            <a:extLst>
              <a:ext uri="{FF2B5EF4-FFF2-40B4-BE49-F238E27FC236}">
                <a16:creationId xmlns:a16="http://schemas.microsoft.com/office/drawing/2014/main" id="{4E13AE3F-7946-4A1F-9FBD-CA98D50E0D7F}"/>
              </a:ext>
            </a:extLst>
          </p:cNvPr>
          <p:cNvSpPr>
            <a:spLocks noChangeAspect="1"/>
          </p:cNvSpPr>
          <p:nvPr/>
        </p:nvSpPr>
        <p:spPr>
          <a:xfrm>
            <a:off x="2372078" y="6223056"/>
            <a:ext cx="64307" cy="64800"/>
          </a:xfrm>
          <a:prstGeom prst="ellipse">
            <a:avLst/>
          </a:prstGeom>
          <a:solidFill>
            <a:srgbClr val="FFFFFF"/>
          </a:solidFill>
          <a:ln w="317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1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6" name="모서리가 둥근 직사각형 28">
            <a:extLst>
              <a:ext uri="{FF2B5EF4-FFF2-40B4-BE49-F238E27FC236}">
                <a16:creationId xmlns:a16="http://schemas.microsoft.com/office/drawing/2014/main" id="{70BE1470-758C-473B-B971-AE04994447D9}"/>
              </a:ext>
            </a:extLst>
          </p:cNvPr>
          <p:cNvSpPr/>
          <p:nvPr/>
        </p:nvSpPr>
        <p:spPr bwMode="auto">
          <a:xfrm>
            <a:off x="1161819" y="3285055"/>
            <a:ext cx="2159918" cy="2808312"/>
          </a:xfrm>
          <a:prstGeom prst="roundRect">
            <a:avLst>
              <a:gd name="adj" fmla="val 8845"/>
            </a:avLst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97" name="그림 96">
            <a:extLst>
              <a:ext uri="{FF2B5EF4-FFF2-40B4-BE49-F238E27FC236}">
                <a16:creationId xmlns:a16="http://schemas.microsoft.com/office/drawing/2014/main" id="{A9B3595C-3E2F-43DD-93B7-208FC28802D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5" t="32762" r="6051" b="27967"/>
          <a:stretch/>
        </p:blipFill>
        <p:spPr>
          <a:xfrm>
            <a:off x="1257344" y="3474392"/>
            <a:ext cx="1972489" cy="1178816"/>
          </a:xfrm>
          <a:prstGeom prst="rect">
            <a:avLst/>
          </a:prstGeom>
        </p:spPr>
      </p:pic>
      <p:sp>
        <p:nvSpPr>
          <p:cNvPr id="98" name="모서리가 둥근 직사각형 33">
            <a:extLst>
              <a:ext uri="{FF2B5EF4-FFF2-40B4-BE49-F238E27FC236}">
                <a16:creationId xmlns:a16="http://schemas.microsoft.com/office/drawing/2014/main" id="{FFC36F98-C74D-4CEF-A595-A86D8967D725}"/>
              </a:ext>
            </a:extLst>
          </p:cNvPr>
          <p:cNvSpPr/>
          <p:nvPr/>
        </p:nvSpPr>
        <p:spPr bwMode="auto">
          <a:xfrm>
            <a:off x="3399410" y="3285055"/>
            <a:ext cx="2159918" cy="2808312"/>
          </a:xfrm>
          <a:prstGeom prst="roundRect">
            <a:avLst>
              <a:gd name="adj" fmla="val 8845"/>
            </a:avLst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9" name="모서리가 둥근 직사각형 35">
            <a:extLst>
              <a:ext uri="{FF2B5EF4-FFF2-40B4-BE49-F238E27FC236}">
                <a16:creationId xmlns:a16="http://schemas.microsoft.com/office/drawing/2014/main" id="{507B0D93-C061-400B-B1BB-FB1013BDDA00}"/>
              </a:ext>
            </a:extLst>
          </p:cNvPr>
          <p:cNvSpPr/>
          <p:nvPr/>
        </p:nvSpPr>
        <p:spPr bwMode="auto">
          <a:xfrm>
            <a:off x="5626539" y="3285055"/>
            <a:ext cx="2159918" cy="2808312"/>
          </a:xfrm>
          <a:prstGeom prst="roundRect">
            <a:avLst>
              <a:gd name="adj" fmla="val 8845"/>
            </a:avLst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0" name="그림 99">
            <a:extLst>
              <a:ext uri="{FF2B5EF4-FFF2-40B4-BE49-F238E27FC236}">
                <a16:creationId xmlns:a16="http://schemas.microsoft.com/office/drawing/2014/main" id="{D7862854-B39D-44FE-9595-56D08FAE7782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91" t="22736" b="13047"/>
          <a:stretch/>
        </p:blipFill>
        <p:spPr>
          <a:xfrm>
            <a:off x="5721736" y="3466482"/>
            <a:ext cx="1972817" cy="1186725"/>
          </a:xfrm>
          <a:prstGeom prst="rect">
            <a:avLst/>
          </a:prstGeom>
        </p:spPr>
      </p:pic>
      <p:cxnSp>
        <p:nvCxnSpPr>
          <p:cNvPr id="101" name="직선 연결선 100">
            <a:extLst>
              <a:ext uri="{FF2B5EF4-FFF2-40B4-BE49-F238E27FC236}">
                <a16:creationId xmlns:a16="http://schemas.microsoft.com/office/drawing/2014/main" id="{63A94D28-D4FD-496F-AE25-223CF47DED04}"/>
              </a:ext>
            </a:extLst>
          </p:cNvPr>
          <p:cNvCxnSpPr/>
          <p:nvPr/>
        </p:nvCxnSpPr>
        <p:spPr bwMode="auto">
          <a:xfrm>
            <a:off x="1249833" y="5013247"/>
            <a:ext cx="1980000" cy="0"/>
          </a:xfrm>
          <a:prstGeom prst="line">
            <a:avLst/>
          </a:prstGeom>
          <a:noFill/>
          <a:ln w="3175" cap="flat" cmpd="sng" algn="ctr">
            <a:solidFill>
              <a:schemeClr val="folHlink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BF80A61F-D9E4-49BE-8BC5-593B3834CA0F}"/>
              </a:ext>
            </a:extLst>
          </p:cNvPr>
          <p:cNvSpPr txBox="1"/>
          <p:nvPr/>
        </p:nvSpPr>
        <p:spPr>
          <a:xfrm>
            <a:off x="1249833" y="4732835"/>
            <a:ext cx="1980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pc="-100" dirty="0">
                <a:latin typeface="+mn-ea"/>
                <a:ea typeface="+mn-ea"/>
              </a:rPr>
              <a:t>엄격한 출결 관리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82DE3AF1-E795-4282-AEFF-42D5932F54A1}"/>
              </a:ext>
            </a:extLst>
          </p:cNvPr>
          <p:cNvSpPr txBox="1"/>
          <p:nvPr/>
        </p:nvSpPr>
        <p:spPr>
          <a:xfrm>
            <a:off x="1249833" y="5092875"/>
            <a:ext cx="198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b="1" spc="-100" dirty="0">
                <a:latin typeface="+mn-ea"/>
                <a:ea typeface="+mn-ea"/>
              </a:rPr>
              <a:t>매 교시 엄격한 출결 관리 및 </a:t>
            </a:r>
            <a:r>
              <a:rPr lang="ko-KR" altLang="en-US" sz="900" b="1" spc="-100" dirty="0" err="1">
                <a:latin typeface="+mn-ea"/>
                <a:ea typeface="+mn-ea"/>
              </a:rPr>
              <a:t>바자관</a:t>
            </a:r>
            <a:r>
              <a:rPr lang="ko-KR" altLang="en-US" sz="900" b="1" spc="-100" dirty="0">
                <a:latin typeface="+mn-ea"/>
                <a:ea typeface="+mn-ea"/>
              </a:rPr>
              <a:t> 상시 모니터링</a:t>
            </a:r>
            <a:endParaRPr lang="en-US" altLang="ko-KR" sz="900" b="1" spc="-100" dirty="0">
              <a:latin typeface="+mn-ea"/>
              <a:ea typeface="+mn-ea"/>
            </a:endParaRPr>
          </a:p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+mn-ea"/>
                <a:ea typeface="+mn-ea"/>
              </a:rPr>
              <a:t>지각</a:t>
            </a:r>
            <a:r>
              <a:rPr lang="en-US" altLang="ko-KR" sz="900" spc="-100" dirty="0">
                <a:latin typeface="+mn-ea"/>
                <a:ea typeface="+mn-ea"/>
              </a:rPr>
              <a:t>, </a:t>
            </a:r>
            <a:r>
              <a:rPr lang="ko-KR" altLang="en-US" sz="900" spc="-100" dirty="0">
                <a:latin typeface="+mn-ea"/>
                <a:ea typeface="+mn-ea"/>
              </a:rPr>
              <a:t>무단 외출</a:t>
            </a:r>
            <a:r>
              <a:rPr lang="en-US" altLang="ko-KR" sz="900" spc="-100" dirty="0">
                <a:latin typeface="+mn-ea"/>
                <a:ea typeface="+mn-ea"/>
              </a:rPr>
              <a:t>, </a:t>
            </a:r>
            <a:r>
              <a:rPr lang="ko-KR" altLang="en-US" sz="900" spc="-100" dirty="0">
                <a:latin typeface="+mn-ea"/>
                <a:ea typeface="+mn-ea"/>
              </a:rPr>
              <a:t>무단 결석 등 </a:t>
            </a:r>
            <a:r>
              <a:rPr lang="ko-KR" altLang="en-US" sz="900" b="1" spc="-100" dirty="0">
                <a:latin typeface="+mn-ea"/>
                <a:ea typeface="+mn-ea"/>
              </a:rPr>
              <a:t>면학분위기 저해 요소 엄격하게 관리</a:t>
            </a:r>
            <a:endParaRPr lang="en-US" altLang="ko-KR" sz="900" b="1" spc="-100" dirty="0">
              <a:latin typeface="+mn-ea"/>
              <a:ea typeface="+mn-ea"/>
            </a:endParaRPr>
          </a:p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b="1" spc="-100" dirty="0">
                <a:latin typeface="+mn-ea"/>
                <a:ea typeface="+mn-ea"/>
              </a:rPr>
              <a:t>전자 출결 관리 시스템</a:t>
            </a:r>
            <a:r>
              <a:rPr lang="ko-KR" altLang="en-US" sz="900" spc="-100" dirty="0">
                <a:latin typeface="+mn-ea"/>
                <a:ea typeface="+mn-ea"/>
              </a:rPr>
              <a:t>으로 등</a:t>
            </a:r>
            <a:r>
              <a:rPr lang="en-US" altLang="ko-KR" sz="900" spc="-100" dirty="0">
                <a:latin typeface="+mn-ea"/>
                <a:ea typeface="+mn-ea"/>
              </a:rPr>
              <a:t>/</a:t>
            </a:r>
            <a:r>
              <a:rPr lang="ko-KR" altLang="en-US" sz="900" spc="-100" dirty="0">
                <a:latin typeface="+mn-ea"/>
                <a:ea typeface="+mn-ea"/>
              </a:rPr>
              <a:t>하원 시 부모님께 문자 발송</a:t>
            </a:r>
          </a:p>
        </p:txBody>
      </p:sp>
      <p:cxnSp>
        <p:nvCxnSpPr>
          <p:cNvPr id="104" name="직선 연결선 103">
            <a:extLst>
              <a:ext uri="{FF2B5EF4-FFF2-40B4-BE49-F238E27FC236}">
                <a16:creationId xmlns:a16="http://schemas.microsoft.com/office/drawing/2014/main" id="{68AB44E1-8E4D-484C-ADC9-00556987C583}"/>
              </a:ext>
            </a:extLst>
          </p:cNvPr>
          <p:cNvCxnSpPr/>
          <p:nvPr/>
        </p:nvCxnSpPr>
        <p:spPr bwMode="auto">
          <a:xfrm>
            <a:off x="3487424" y="5013247"/>
            <a:ext cx="1980000" cy="0"/>
          </a:xfrm>
          <a:prstGeom prst="line">
            <a:avLst/>
          </a:prstGeom>
          <a:noFill/>
          <a:ln w="3175" cap="flat" cmpd="sng" algn="ctr">
            <a:solidFill>
              <a:schemeClr val="folHlink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21AF56B6-8FF9-4766-BE2F-3DF3D4EDD782}"/>
              </a:ext>
            </a:extLst>
          </p:cNvPr>
          <p:cNvSpPr txBox="1"/>
          <p:nvPr/>
        </p:nvSpPr>
        <p:spPr>
          <a:xfrm>
            <a:off x="3487424" y="4732835"/>
            <a:ext cx="1980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pc="-100" dirty="0">
                <a:latin typeface="+mn-ea"/>
                <a:ea typeface="+mn-ea"/>
              </a:rPr>
              <a:t>엄격한 태도 점수 제도 운영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C64B31A-6D31-40DE-B286-D135FE92DB48}"/>
              </a:ext>
            </a:extLst>
          </p:cNvPr>
          <p:cNvSpPr txBox="1"/>
          <p:nvPr/>
        </p:nvSpPr>
        <p:spPr>
          <a:xfrm>
            <a:off x="3487424" y="5092875"/>
            <a:ext cx="19800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+mn-ea"/>
                <a:ea typeface="+mn-ea"/>
              </a:rPr>
              <a:t>휴대폰 소지</a:t>
            </a:r>
            <a:r>
              <a:rPr lang="en-US" altLang="ko-KR" sz="900" spc="-100" dirty="0">
                <a:latin typeface="+mn-ea"/>
                <a:ea typeface="+mn-ea"/>
              </a:rPr>
              <a:t>, </a:t>
            </a:r>
            <a:r>
              <a:rPr lang="ko-KR" altLang="en-US" sz="900" spc="-100" dirty="0">
                <a:latin typeface="+mn-ea"/>
                <a:ea typeface="+mn-ea"/>
              </a:rPr>
              <a:t>수면</a:t>
            </a:r>
            <a:r>
              <a:rPr lang="en-US" altLang="ko-KR" sz="900" spc="-100" dirty="0">
                <a:latin typeface="+mn-ea"/>
                <a:ea typeface="+mn-ea"/>
              </a:rPr>
              <a:t>, </a:t>
            </a:r>
            <a:r>
              <a:rPr lang="ko-KR" altLang="en-US" sz="900" spc="-100" dirty="0">
                <a:latin typeface="+mn-ea"/>
                <a:ea typeface="+mn-ea"/>
              </a:rPr>
              <a:t>자습 시간 중 이동 등 </a:t>
            </a:r>
            <a:r>
              <a:rPr lang="ko-KR" altLang="en-US" sz="900" b="1" spc="-100" dirty="0">
                <a:latin typeface="+mn-ea"/>
                <a:ea typeface="+mn-ea"/>
              </a:rPr>
              <a:t>면학분위기 저해 요소를 엄격하게 관리 및 태도 점수 운영</a:t>
            </a:r>
            <a:endParaRPr lang="en-US" altLang="ko-KR" sz="900" b="1" spc="-100" dirty="0">
              <a:latin typeface="+mn-ea"/>
              <a:ea typeface="+mn-ea"/>
            </a:endParaRPr>
          </a:p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+mn-ea"/>
                <a:ea typeface="+mn-ea"/>
              </a:rPr>
              <a:t>태도 점수 제도를 통해 일정 점수 초과 시 상담</a:t>
            </a:r>
            <a:r>
              <a:rPr lang="en-US" altLang="ko-KR" sz="900" spc="-100" dirty="0">
                <a:latin typeface="+mn-ea"/>
                <a:ea typeface="+mn-ea"/>
              </a:rPr>
              <a:t>/</a:t>
            </a:r>
            <a:r>
              <a:rPr lang="ko-KR" altLang="en-US" sz="900" spc="-100" dirty="0">
                <a:latin typeface="+mn-ea"/>
                <a:ea typeface="+mn-ea"/>
              </a:rPr>
              <a:t>강제 퇴원 조치</a:t>
            </a:r>
          </a:p>
        </p:txBody>
      </p:sp>
      <p:cxnSp>
        <p:nvCxnSpPr>
          <p:cNvPr id="107" name="직선 연결선 106">
            <a:extLst>
              <a:ext uri="{FF2B5EF4-FFF2-40B4-BE49-F238E27FC236}">
                <a16:creationId xmlns:a16="http://schemas.microsoft.com/office/drawing/2014/main" id="{6EEEE97F-A28F-440E-A484-9EB75B7ECD88}"/>
              </a:ext>
            </a:extLst>
          </p:cNvPr>
          <p:cNvCxnSpPr/>
          <p:nvPr/>
        </p:nvCxnSpPr>
        <p:spPr bwMode="auto">
          <a:xfrm>
            <a:off x="5714553" y="5013247"/>
            <a:ext cx="1980000" cy="0"/>
          </a:xfrm>
          <a:prstGeom prst="line">
            <a:avLst/>
          </a:prstGeom>
          <a:noFill/>
          <a:ln w="3175" cap="flat" cmpd="sng" algn="ctr">
            <a:solidFill>
              <a:schemeClr val="folHlink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A8A47680-1D3A-4DE1-9C1F-E58696E12E5D}"/>
              </a:ext>
            </a:extLst>
          </p:cNvPr>
          <p:cNvSpPr txBox="1"/>
          <p:nvPr/>
        </p:nvSpPr>
        <p:spPr>
          <a:xfrm>
            <a:off x="5714553" y="4732835"/>
            <a:ext cx="1980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pc="-100">
                <a:latin typeface="+mn-ea"/>
                <a:ea typeface="+mn-ea"/>
              </a:rPr>
              <a:t>정신적 멘토링</a:t>
            </a:r>
            <a:endParaRPr lang="ko-KR" altLang="en-US" sz="1000" b="1" spc="-100" dirty="0">
              <a:latin typeface="+mn-ea"/>
              <a:ea typeface="+mn-ea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3DD56E30-C649-4BBB-8F76-F27902630F37}"/>
              </a:ext>
            </a:extLst>
          </p:cNvPr>
          <p:cNvSpPr txBox="1"/>
          <p:nvPr/>
        </p:nvSpPr>
        <p:spPr>
          <a:xfrm>
            <a:off x="5714553" y="5092875"/>
            <a:ext cx="198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+mn-ea"/>
                <a:ea typeface="+mn-ea"/>
              </a:rPr>
              <a:t>학생중심 사고를 기반하여 학생에 대한 존중</a:t>
            </a:r>
            <a:r>
              <a:rPr lang="en-US" altLang="ko-KR" sz="900" spc="-100" dirty="0">
                <a:latin typeface="+mn-ea"/>
                <a:ea typeface="+mn-ea"/>
              </a:rPr>
              <a:t>, </a:t>
            </a:r>
            <a:r>
              <a:rPr lang="ko-KR" altLang="en-US" sz="900" spc="-100" dirty="0">
                <a:latin typeface="+mn-ea"/>
                <a:ea typeface="+mn-ea"/>
              </a:rPr>
              <a:t>배려 등으로 </a:t>
            </a:r>
            <a:r>
              <a:rPr lang="ko-KR" altLang="en-US" sz="900" b="1" spc="-100" dirty="0">
                <a:latin typeface="+mn-ea"/>
                <a:ea typeface="+mn-ea"/>
              </a:rPr>
              <a:t>동반자 역할</a:t>
            </a:r>
            <a:endParaRPr lang="en-US" altLang="ko-KR" sz="900" b="1" spc="-100" dirty="0">
              <a:latin typeface="+mn-ea"/>
              <a:ea typeface="+mn-ea"/>
            </a:endParaRPr>
          </a:p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+mn-ea"/>
                <a:ea typeface="+mn-ea"/>
              </a:rPr>
              <a:t>학습 고충 및 슬럼프 등으로 가장 필요할 때 가장 가까운 곳에 있기 위해 </a:t>
            </a:r>
            <a:r>
              <a:rPr lang="ko-KR" altLang="en-US" sz="900" b="1" spc="-100" dirty="0" err="1">
                <a:latin typeface="+mn-ea"/>
                <a:ea typeface="+mn-ea"/>
              </a:rPr>
              <a:t>바자관</a:t>
            </a:r>
            <a:r>
              <a:rPr lang="ko-KR" altLang="en-US" sz="900" b="1" spc="-100" dirty="0">
                <a:latin typeface="+mn-ea"/>
                <a:ea typeface="+mn-ea"/>
              </a:rPr>
              <a:t> 앞 또는 </a:t>
            </a:r>
            <a:r>
              <a:rPr lang="ko-KR" altLang="en-US" sz="900" b="1" spc="-100" dirty="0" err="1">
                <a:latin typeface="+mn-ea"/>
                <a:ea typeface="+mn-ea"/>
              </a:rPr>
              <a:t>바자관</a:t>
            </a:r>
            <a:r>
              <a:rPr lang="ko-KR" altLang="en-US" sz="900" b="1" spc="-100" dirty="0">
                <a:latin typeface="+mn-ea"/>
                <a:ea typeface="+mn-ea"/>
              </a:rPr>
              <a:t> 내 상주</a:t>
            </a:r>
            <a:endParaRPr lang="en-US" altLang="ko-KR" sz="900" b="1" spc="-100" dirty="0">
              <a:latin typeface="+mn-ea"/>
              <a:ea typeface="+mn-ea"/>
            </a:endParaRPr>
          </a:p>
          <a:p>
            <a:pPr marL="90488" indent="-90488">
              <a:buFont typeface="Arial" panose="020B0604020202020204" pitchFamily="34" charset="0"/>
              <a:buChar char="•"/>
            </a:pPr>
            <a:endParaRPr lang="en-US" altLang="ko-KR" sz="900" spc="-100" dirty="0">
              <a:latin typeface="+mn-ea"/>
              <a:ea typeface="+mn-ea"/>
            </a:endParaRPr>
          </a:p>
        </p:txBody>
      </p:sp>
      <p:pic>
        <p:nvPicPr>
          <p:cNvPr id="110" name="Picture 2" descr="https://russeldata.megastudy.net/campus/images/russel/russel_gn/2024/first/cont05_slide03_img03.jpg">
            <a:extLst>
              <a:ext uri="{FF2B5EF4-FFF2-40B4-BE49-F238E27FC236}">
                <a16:creationId xmlns:a16="http://schemas.microsoft.com/office/drawing/2014/main" id="{8DB807BE-7C13-4E0F-BD55-CB091D02C2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9369" y="3474391"/>
            <a:ext cx="1980000" cy="1178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6AF72F7C-8340-40E5-8C40-10A4F6537E6D}"/>
              </a:ext>
            </a:extLst>
          </p:cNvPr>
          <p:cNvSpPr/>
          <p:nvPr/>
        </p:nvSpPr>
        <p:spPr>
          <a:xfrm>
            <a:off x="3481234" y="3472211"/>
            <a:ext cx="1980000" cy="1180996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872B3306-6B51-4408-8500-BD61B1D3CE74}"/>
              </a:ext>
            </a:extLst>
          </p:cNvPr>
          <p:cNvSpPr/>
          <p:nvPr/>
        </p:nvSpPr>
        <p:spPr>
          <a:xfrm>
            <a:off x="3399410" y="3389207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3</a:t>
            </a:r>
            <a:endParaRPr lang="ko-KR" altLang="en-US" sz="1000" b="1" dirty="0"/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72972C67-225C-476F-86F5-942328C9873E}"/>
              </a:ext>
            </a:extLst>
          </p:cNvPr>
          <p:cNvSpPr/>
          <p:nvPr/>
        </p:nvSpPr>
        <p:spPr>
          <a:xfrm>
            <a:off x="6614553" y="3467566"/>
            <a:ext cx="1080000" cy="21544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 err="1"/>
              <a:t>인트로</a:t>
            </a:r>
            <a:r>
              <a:rPr lang="ko-KR" altLang="en-US" b="1" dirty="0"/>
              <a:t> 이미지 사용</a:t>
            </a: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AC200D23-DF80-4645-B06F-DBDAA84075B1}"/>
              </a:ext>
            </a:extLst>
          </p:cNvPr>
          <p:cNvSpPr/>
          <p:nvPr/>
        </p:nvSpPr>
        <p:spPr>
          <a:xfrm>
            <a:off x="2149833" y="3467566"/>
            <a:ext cx="1080000" cy="21544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 err="1"/>
              <a:t>인트로</a:t>
            </a:r>
            <a:r>
              <a:rPr lang="ko-KR" altLang="en-US" b="1" dirty="0"/>
              <a:t> 이미지 사용</a:t>
            </a: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67DAD18C-D7A4-4D62-9014-8BAF38E60FBC}"/>
              </a:ext>
            </a:extLst>
          </p:cNvPr>
          <p:cNvSpPr/>
          <p:nvPr/>
        </p:nvSpPr>
        <p:spPr>
          <a:xfrm>
            <a:off x="1041779" y="3243374"/>
            <a:ext cx="6800573" cy="292445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4BCCCFAC-AF23-49AE-9C7C-DDE445F112CD}"/>
              </a:ext>
            </a:extLst>
          </p:cNvPr>
          <p:cNvSpPr/>
          <p:nvPr/>
        </p:nvSpPr>
        <p:spPr>
          <a:xfrm>
            <a:off x="975233" y="3150438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23CC9170-12D8-4929-AB95-1A6B2F7A3195}"/>
              </a:ext>
            </a:extLst>
          </p:cNvPr>
          <p:cNvSpPr/>
          <p:nvPr/>
        </p:nvSpPr>
        <p:spPr>
          <a:xfrm>
            <a:off x="4367946" y="3465407"/>
            <a:ext cx="1080000" cy="21544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/>
              <a:t>학원 이미지 사용</a:t>
            </a: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CE1E5097-F448-44AA-A6E6-58EE48927F40}"/>
              </a:ext>
            </a:extLst>
          </p:cNvPr>
          <p:cNvSpPr/>
          <p:nvPr/>
        </p:nvSpPr>
        <p:spPr>
          <a:xfrm>
            <a:off x="1195567" y="3440201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</a:t>
            </a:r>
            <a:endParaRPr lang="ko-KR" altLang="en-US" sz="1000" b="1" dirty="0"/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1859BC3F-2BE3-460C-B283-B9C08765F833}"/>
              </a:ext>
            </a:extLst>
          </p:cNvPr>
          <p:cNvSpPr/>
          <p:nvPr/>
        </p:nvSpPr>
        <p:spPr>
          <a:xfrm>
            <a:off x="5684123" y="3417349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</a:t>
            </a:r>
            <a:endParaRPr lang="ko-KR" alt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22840737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2025 N</a:t>
            </a:r>
            <a:r>
              <a:rPr lang="ko-KR" altLang="en-US" b="0" dirty="0"/>
              <a:t>수 </a:t>
            </a:r>
            <a:r>
              <a:rPr lang="ko-KR" altLang="en-US" b="0" dirty="0" err="1"/>
              <a:t>정규반</a:t>
            </a:r>
            <a:r>
              <a:rPr lang="en-US" altLang="ko-KR" b="0" dirty="0"/>
              <a:t>(</a:t>
            </a:r>
            <a:r>
              <a:rPr lang="ko-KR" altLang="en-US" b="0" dirty="0"/>
              <a:t>강남 </a:t>
            </a:r>
            <a:r>
              <a:rPr lang="en-US" altLang="ko-KR" b="0" dirty="0"/>
              <a:t>MO)</a:t>
            </a:r>
            <a:endParaRPr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AB1F51B-92D8-4CAA-8121-1F430BD3671E}"/>
              </a:ext>
            </a:extLst>
          </p:cNvPr>
          <p:cNvSpPr/>
          <p:nvPr/>
        </p:nvSpPr>
        <p:spPr>
          <a:xfrm>
            <a:off x="2692471" y="3498314"/>
            <a:ext cx="2924602" cy="229890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D604B238-7D09-495C-AD5B-616DA864198E}"/>
              </a:ext>
            </a:extLst>
          </p:cNvPr>
          <p:cNvSpPr/>
          <p:nvPr/>
        </p:nvSpPr>
        <p:spPr>
          <a:xfrm>
            <a:off x="2674582" y="5478849"/>
            <a:ext cx="645015" cy="215444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pc="-8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그린반</a:t>
            </a:r>
            <a:endParaRPr lang="ko-KR" altLang="en-US" b="1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4057A124-D100-4DA8-9C4D-AE8D6FA5F268}"/>
              </a:ext>
            </a:extLst>
          </p:cNvPr>
          <p:cNvGrpSpPr/>
          <p:nvPr/>
        </p:nvGrpSpPr>
        <p:grpSpPr>
          <a:xfrm>
            <a:off x="2739834" y="3990416"/>
            <a:ext cx="2761362" cy="1492104"/>
            <a:chOff x="2211349" y="1731914"/>
            <a:chExt cx="3599999" cy="1728000"/>
          </a:xfrm>
        </p:grpSpPr>
        <p:cxnSp>
          <p:nvCxnSpPr>
            <p:cNvPr id="46" name="꺾인 연결선 50">
              <a:extLst>
                <a:ext uri="{FF2B5EF4-FFF2-40B4-BE49-F238E27FC236}">
                  <a16:creationId xmlns:a16="http://schemas.microsoft.com/office/drawing/2014/main" id="{DFA16D7D-9050-4A80-BD85-8041E925070B}"/>
                </a:ext>
              </a:extLst>
            </p:cNvPr>
            <p:cNvCxnSpPr/>
            <p:nvPr/>
          </p:nvCxnSpPr>
          <p:spPr bwMode="auto">
            <a:xfrm rot="10800000" flipV="1">
              <a:off x="2211349" y="3027914"/>
              <a:ext cx="1440000" cy="432000"/>
            </a:xfrm>
            <a:prstGeom prst="bentConnector3">
              <a:avLst/>
            </a:prstGeom>
            <a:noFill/>
            <a:ln w="3175" cap="flat" cmpd="sng" algn="ctr">
              <a:solidFill>
                <a:schemeClr val="folHlink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7" name="꺾인 연결선 51">
              <a:extLst>
                <a:ext uri="{FF2B5EF4-FFF2-40B4-BE49-F238E27FC236}">
                  <a16:creationId xmlns:a16="http://schemas.microsoft.com/office/drawing/2014/main" id="{A81BDF46-D543-4A28-8C34-18F775B3563D}"/>
                </a:ext>
              </a:extLst>
            </p:cNvPr>
            <p:cNvCxnSpPr/>
            <p:nvPr/>
          </p:nvCxnSpPr>
          <p:spPr bwMode="auto">
            <a:xfrm rot="10800000" flipV="1">
              <a:off x="2931348" y="2595914"/>
              <a:ext cx="1440000" cy="432000"/>
            </a:xfrm>
            <a:prstGeom prst="bentConnector3">
              <a:avLst/>
            </a:prstGeom>
            <a:noFill/>
            <a:ln w="3175" cap="flat" cmpd="sng" algn="ctr">
              <a:solidFill>
                <a:schemeClr val="folHlink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8" name="꺾인 연결선 52">
              <a:extLst>
                <a:ext uri="{FF2B5EF4-FFF2-40B4-BE49-F238E27FC236}">
                  <a16:creationId xmlns:a16="http://schemas.microsoft.com/office/drawing/2014/main" id="{D2DAE85A-C08B-476D-949A-067A2A0CEBEF}"/>
                </a:ext>
              </a:extLst>
            </p:cNvPr>
            <p:cNvCxnSpPr/>
            <p:nvPr/>
          </p:nvCxnSpPr>
          <p:spPr bwMode="auto">
            <a:xfrm rot="10800000" flipV="1">
              <a:off x="3651348" y="2163914"/>
              <a:ext cx="1440000" cy="432000"/>
            </a:xfrm>
            <a:prstGeom prst="bentConnector3">
              <a:avLst/>
            </a:prstGeom>
            <a:noFill/>
            <a:ln w="3175" cap="flat" cmpd="sng" algn="ctr">
              <a:solidFill>
                <a:schemeClr val="folHlink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9" name="꺾인 연결선 53">
              <a:extLst>
                <a:ext uri="{FF2B5EF4-FFF2-40B4-BE49-F238E27FC236}">
                  <a16:creationId xmlns:a16="http://schemas.microsoft.com/office/drawing/2014/main" id="{91891409-4026-4934-BEDC-D96C737DC53D}"/>
                </a:ext>
              </a:extLst>
            </p:cNvPr>
            <p:cNvCxnSpPr/>
            <p:nvPr/>
          </p:nvCxnSpPr>
          <p:spPr bwMode="auto">
            <a:xfrm rot="10800000" flipV="1">
              <a:off x="4371348" y="1731914"/>
              <a:ext cx="1440000" cy="432000"/>
            </a:xfrm>
            <a:prstGeom prst="bentConnector3">
              <a:avLst/>
            </a:prstGeom>
            <a:noFill/>
            <a:ln w="3175" cap="flat" cmpd="sng" algn="ctr">
              <a:solidFill>
                <a:schemeClr val="folHlink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3D17FCB-160F-4D76-AC3C-6279FA8A3DD4}"/>
              </a:ext>
            </a:extLst>
          </p:cNvPr>
          <p:cNvSpPr/>
          <p:nvPr/>
        </p:nvSpPr>
        <p:spPr>
          <a:xfrm>
            <a:off x="3278575" y="5109493"/>
            <a:ext cx="625966" cy="215444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pc="-8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블루반</a:t>
            </a:r>
            <a:endParaRPr lang="ko-KR" altLang="en-US" b="1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CB5B9781-9EB1-4AFC-B9D2-A1BC6F760CA0}"/>
              </a:ext>
            </a:extLst>
          </p:cNvPr>
          <p:cNvSpPr/>
          <p:nvPr/>
        </p:nvSpPr>
        <p:spPr>
          <a:xfrm>
            <a:off x="3822793" y="4736466"/>
            <a:ext cx="625967" cy="215444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pc="-8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연고대반</a:t>
            </a:r>
            <a:endParaRPr lang="ko-KR" altLang="en-US" b="1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4A3BAB6E-1905-4E9F-A4F5-FC5D8A212BDB}"/>
              </a:ext>
            </a:extLst>
          </p:cNvPr>
          <p:cNvSpPr/>
          <p:nvPr/>
        </p:nvSpPr>
        <p:spPr>
          <a:xfrm>
            <a:off x="4354350" y="4368749"/>
            <a:ext cx="625966" cy="338554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서울대</a:t>
            </a:r>
            <a:endParaRPr lang="en-US" altLang="ko-KR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  <a:p>
            <a:pPr algn="ctr"/>
            <a:r>
              <a:rPr lang="ko-KR" altLang="en-US" spc="-8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의치대반</a:t>
            </a:r>
            <a:endParaRPr lang="ko-KR" altLang="en-US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F1F9006F-F798-4DCE-908D-AC4F18C0D554}"/>
              </a:ext>
            </a:extLst>
          </p:cNvPr>
          <p:cNvSpPr/>
          <p:nvPr/>
        </p:nvSpPr>
        <p:spPr>
          <a:xfrm>
            <a:off x="4948923" y="3999647"/>
            <a:ext cx="625967" cy="215444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HS</a:t>
            </a:r>
            <a:r>
              <a:rPr lang="ko-KR" altLang="en-US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반</a:t>
            </a:r>
          </a:p>
        </p:txBody>
      </p:sp>
      <p:sp>
        <p:nvSpPr>
          <p:cNvPr id="58" name="타원형 설명선 63">
            <a:extLst>
              <a:ext uri="{FF2B5EF4-FFF2-40B4-BE49-F238E27FC236}">
                <a16:creationId xmlns:a16="http://schemas.microsoft.com/office/drawing/2014/main" id="{BFB7C0F0-3548-4867-9671-6669E55658C9}"/>
              </a:ext>
            </a:extLst>
          </p:cNvPr>
          <p:cNvSpPr/>
          <p:nvPr/>
        </p:nvSpPr>
        <p:spPr bwMode="auto">
          <a:xfrm>
            <a:off x="5115152" y="3597908"/>
            <a:ext cx="360040" cy="314041"/>
          </a:xfrm>
          <a:prstGeom prst="wedgeEllipseCallout">
            <a:avLst>
              <a:gd name="adj1" fmla="val -44114"/>
              <a:gd name="adj2" fmla="val 67353"/>
            </a:avLst>
          </a:prstGeom>
          <a:solidFill>
            <a:schemeClr val="bg1">
              <a:lumMod val="95000"/>
            </a:schemeClr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700" b="1" spc="-80" dirty="0">
                <a:latin typeface="+mn-ea"/>
                <a:ea typeface="+mn-ea"/>
              </a:rPr>
              <a:t>장학</a:t>
            </a:r>
            <a:endParaRPr lang="en-US" altLang="ko-KR" sz="700" b="1" spc="-80" dirty="0">
              <a:latin typeface="+mn-ea"/>
              <a:ea typeface="+mn-ea"/>
            </a:endParaRPr>
          </a:p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700" b="1" spc="-80" dirty="0">
                <a:latin typeface="+mn-ea"/>
                <a:ea typeface="+mn-ea"/>
              </a:rPr>
              <a:t>혜택</a:t>
            </a:r>
          </a:p>
        </p:txBody>
      </p:sp>
      <p:sp>
        <p:nvSpPr>
          <p:cNvPr id="59" name="타원형 설명선 64">
            <a:extLst>
              <a:ext uri="{FF2B5EF4-FFF2-40B4-BE49-F238E27FC236}">
                <a16:creationId xmlns:a16="http://schemas.microsoft.com/office/drawing/2014/main" id="{2DD57600-2C7D-4EA6-95D4-F3F3B83B0691}"/>
              </a:ext>
            </a:extLst>
          </p:cNvPr>
          <p:cNvSpPr/>
          <p:nvPr/>
        </p:nvSpPr>
        <p:spPr bwMode="auto">
          <a:xfrm>
            <a:off x="4550128" y="3945968"/>
            <a:ext cx="360040" cy="314041"/>
          </a:xfrm>
          <a:prstGeom prst="wedgeEllipseCallout">
            <a:avLst>
              <a:gd name="adj1" fmla="val -44114"/>
              <a:gd name="adj2" fmla="val 67353"/>
            </a:avLst>
          </a:prstGeom>
          <a:solidFill>
            <a:schemeClr val="bg1">
              <a:lumMod val="95000"/>
            </a:schemeClr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700" b="1" spc="-80" dirty="0">
                <a:latin typeface="+mn-ea"/>
                <a:ea typeface="+mn-ea"/>
              </a:rPr>
              <a:t>장학</a:t>
            </a:r>
            <a:endParaRPr lang="en-US" altLang="ko-KR" sz="700" b="1" spc="-80" dirty="0">
              <a:latin typeface="+mn-ea"/>
              <a:ea typeface="+mn-ea"/>
            </a:endParaRPr>
          </a:p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700" b="1" spc="-80" dirty="0">
                <a:latin typeface="+mn-ea"/>
                <a:ea typeface="+mn-ea"/>
              </a:rPr>
              <a:t>혜택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03EF0DC2-D7BD-48DA-AEB0-B1E90CC1B881}"/>
              </a:ext>
            </a:extLst>
          </p:cNvPr>
          <p:cNvSpPr txBox="1"/>
          <p:nvPr/>
        </p:nvSpPr>
        <p:spPr>
          <a:xfrm>
            <a:off x="2534772" y="1024370"/>
            <a:ext cx="32400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spc="-100" dirty="0">
                <a:latin typeface="+mn-ea"/>
                <a:ea typeface="+mn-ea"/>
              </a:rPr>
              <a:t>학습 의욕을 높여주는 </a:t>
            </a:r>
            <a:r>
              <a:rPr lang="ko-KR" altLang="en-US" sz="1200" b="1" spc="-100" dirty="0" err="1">
                <a:solidFill>
                  <a:srgbClr val="0070C0"/>
                </a:solidFill>
                <a:latin typeface="+mn-ea"/>
                <a:ea typeface="+mn-ea"/>
              </a:rPr>
              <a:t>승반∙강반</a:t>
            </a:r>
            <a:r>
              <a:rPr lang="en-US" altLang="ko-KR" sz="1200" b="1" spc="-100" dirty="0">
                <a:solidFill>
                  <a:srgbClr val="0070C0"/>
                </a:solidFill>
                <a:latin typeface="+mn-ea"/>
                <a:ea typeface="+mn-ea"/>
              </a:rPr>
              <a:t>/</a:t>
            </a:r>
            <a:r>
              <a:rPr lang="ko-KR" altLang="en-US" sz="1200" b="1" spc="-100" dirty="0">
                <a:solidFill>
                  <a:srgbClr val="0070C0"/>
                </a:solidFill>
                <a:latin typeface="+mn-ea"/>
                <a:ea typeface="+mn-ea"/>
              </a:rPr>
              <a:t>장학제도</a:t>
            </a:r>
          </a:p>
          <a:p>
            <a:pPr algn="ctr"/>
            <a:endParaRPr lang="en-US" altLang="ko-KR" sz="1000" spc="-100" dirty="0">
              <a:latin typeface="+mn-ea"/>
              <a:ea typeface="+mn-ea"/>
            </a:endParaRPr>
          </a:p>
          <a:p>
            <a:pPr algn="ctr"/>
            <a:r>
              <a:rPr lang="ko-KR" altLang="en-US" sz="1000" spc="-100" dirty="0" err="1">
                <a:latin typeface="+mn-ea"/>
                <a:ea typeface="+mn-ea"/>
              </a:rPr>
              <a:t>재원생들의</a:t>
            </a:r>
            <a:r>
              <a:rPr lang="ko-KR" altLang="en-US" sz="1000" spc="-100" dirty="0">
                <a:latin typeface="+mn-ea"/>
                <a:ea typeface="+mn-ea"/>
              </a:rPr>
              <a:t> 노력과 성공의 결과를 응원하며</a:t>
            </a:r>
            <a:endParaRPr lang="en-US" altLang="ko-KR" sz="1000" spc="-100" dirty="0">
              <a:latin typeface="+mn-ea"/>
              <a:ea typeface="+mn-ea"/>
            </a:endParaRPr>
          </a:p>
          <a:p>
            <a:pPr algn="ctr"/>
            <a:r>
              <a:rPr lang="ko-KR" altLang="en-US" sz="1000" b="1" spc="-100" dirty="0">
                <a:latin typeface="+mn-ea"/>
                <a:ea typeface="+mn-ea"/>
              </a:rPr>
              <a:t>더 높은 동기와 성취 부여</a:t>
            </a:r>
            <a:r>
              <a:rPr lang="ko-KR" altLang="en-US" sz="1000" spc="-100" dirty="0">
                <a:latin typeface="+mn-ea"/>
                <a:ea typeface="+mn-ea"/>
              </a:rPr>
              <a:t>를 합니다</a:t>
            </a:r>
            <a:r>
              <a:rPr lang="en-US" altLang="ko-KR" sz="1000" spc="-100" dirty="0">
                <a:latin typeface="+mn-ea"/>
                <a:ea typeface="+mn-ea"/>
              </a:rPr>
              <a:t>.</a:t>
            </a:r>
            <a:endParaRPr lang="ko-KR" altLang="en-US" sz="1000" spc="-100" dirty="0">
              <a:latin typeface="+mn-ea"/>
              <a:ea typeface="+mn-ea"/>
            </a:endParaRPr>
          </a:p>
        </p:txBody>
      </p:sp>
      <p:sp>
        <p:nvSpPr>
          <p:cNvPr id="65" name="모서리가 둥근 직사각형 88">
            <a:extLst>
              <a:ext uri="{FF2B5EF4-FFF2-40B4-BE49-F238E27FC236}">
                <a16:creationId xmlns:a16="http://schemas.microsoft.com/office/drawing/2014/main" id="{E3050C7A-8378-48EA-AB3A-DC456210B512}"/>
              </a:ext>
            </a:extLst>
          </p:cNvPr>
          <p:cNvSpPr/>
          <p:nvPr/>
        </p:nvSpPr>
        <p:spPr bwMode="auto">
          <a:xfrm>
            <a:off x="2662697" y="1869495"/>
            <a:ext cx="2968438" cy="1582217"/>
          </a:xfrm>
          <a:prstGeom prst="roundRect">
            <a:avLst>
              <a:gd name="adj" fmla="val 8845"/>
            </a:avLst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6C92947B-536B-4B01-B5E7-8518DE6D9AA5}"/>
              </a:ext>
            </a:extLst>
          </p:cNvPr>
          <p:cNvCxnSpPr>
            <a:cxnSpLocks/>
          </p:cNvCxnSpPr>
          <p:nvPr/>
        </p:nvCxnSpPr>
        <p:spPr bwMode="auto">
          <a:xfrm>
            <a:off x="2662697" y="2163988"/>
            <a:ext cx="2968438" cy="0"/>
          </a:xfrm>
          <a:prstGeom prst="line">
            <a:avLst/>
          </a:prstGeom>
          <a:noFill/>
          <a:ln w="3175" cap="flat" cmpd="sng" algn="ctr">
            <a:solidFill>
              <a:schemeClr val="folHlink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0EFC9147-D7E0-45DC-B322-BC40347FC7F9}"/>
              </a:ext>
            </a:extLst>
          </p:cNvPr>
          <p:cNvSpPr txBox="1"/>
          <p:nvPr/>
        </p:nvSpPr>
        <p:spPr>
          <a:xfrm>
            <a:off x="2446735" y="1894548"/>
            <a:ext cx="142357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pc="-100" dirty="0" err="1">
                <a:latin typeface="+mn-ea"/>
                <a:ea typeface="+mn-ea"/>
              </a:rPr>
              <a:t>승반∙강반</a:t>
            </a:r>
            <a:r>
              <a:rPr lang="ko-KR" altLang="en-US" sz="1000" b="1" spc="-100" dirty="0">
                <a:latin typeface="+mn-ea"/>
                <a:ea typeface="+mn-ea"/>
              </a:rPr>
              <a:t> 제도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9556E54B-BF4A-4E75-B057-773AB36C1525}"/>
              </a:ext>
            </a:extLst>
          </p:cNvPr>
          <p:cNvSpPr/>
          <p:nvPr/>
        </p:nvSpPr>
        <p:spPr>
          <a:xfrm>
            <a:off x="2648744" y="548680"/>
            <a:ext cx="3012579" cy="5959967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700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2" name="Fill">
            <a:extLst>
              <a:ext uri="{FF2B5EF4-FFF2-40B4-BE49-F238E27FC236}">
                <a16:creationId xmlns:a16="http://schemas.microsoft.com/office/drawing/2014/main" id="{5ED05D3A-344C-42EC-B7FE-BF959E09F575}"/>
              </a:ext>
            </a:extLst>
          </p:cNvPr>
          <p:cNvSpPr>
            <a:spLocks/>
          </p:cNvSpPr>
          <p:nvPr/>
        </p:nvSpPr>
        <p:spPr bwMode="auto">
          <a:xfrm rot="5400000">
            <a:off x="4079843" y="5508171"/>
            <a:ext cx="177791" cy="2000571"/>
          </a:xfrm>
          <a:custGeom>
            <a:avLst/>
            <a:gdLst>
              <a:gd name="T0" fmla="*/ 74 w 151"/>
              <a:gd name="T1" fmla="*/ 588 h 588"/>
              <a:gd name="T2" fmla="*/ 151 w 151"/>
              <a:gd name="T3" fmla="*/ 518 h 588"/>
              <a:gd name="T4" fmla="*/ 74 w 151"/>
              <a:gd name="T5" fmla="*/ 441 h 588"/>
              <a:gd name="T6" fmla="*/ 151 w 151"/>
              <a:gd name="T7" fmla="*/ 375 h 588"/>
              <a:gd name="T8" fmla="*/ 74 w 151"/>
              <a:gd name="T9" fmla="*/ 294 h 588"/>
              <a:gd name="T10" fmla="*/ 151 w 151"/>
              <a:gd name="T11" fmla="*/ 231 h 588"/>
              <a:gd name="T12" fmla="*/ 74 w 151"/>
              <a:gd name="T13" fmla="*/ 147 h 588"/>
              <a:gd name="T14" fmla="*/ 151 w 151"/>
              <a:gd name="T15" fmla="*/ 88 h 588"/>
              <a:gd name="T16" fmla="*/ 74 w 151"/>
              <a:gd name="T17" fmla="*/ 0 h 588"/>
              <a:gd name="T18" fmla="*/ 0 w 151"/>
              <a:gd name="T19" fmla="*/ 0 h 588"/>
              <a:gd name="T20" fmla="*/ 78 w 151"/>
              <a:gd name="T21" fmla="*/ 88 h 588"/>
              <a:gd name="T22" fmla="*/ 0 w 151"/>
              <a:gd name="T23" fmla="*/ 147 h 588"/>
              <a:gd name="T24" fmla="*/ 78 w 151"/>
              <a:gd name="T25" fmla="*/ 231 h 588"/>
              <a:gd name="T26" fmla="*/ 0 w 151"/>
              <a:gd name="T27" fmla="*/ 294 h 588"/>
              <a:gd name="T28" fmla="*/ 78 w 151"/>
              <a:gd name="T29" fmla="*/ 375 h 588"/>
              <a:gd name="T30" fmla="*/ 0 w 151"/>
              <a:gd name="T31" fmla="*/ 441 h 588"/>
              <a:gd name="T32" fmla="*/ 78 w 151"/>
              <a:gd name="T33" fmla="*/ 518 h 588"/>
              <a:gd name="T34" fmla="*/ 0 w 151"/>
              <a:gd name="T35" fmla="*/ 588 h 588"/>
              <a:gd name="T36" fmla="*/ 74 w 151"/>
              <a:gd name="T37" fmla="*/ 588 h 5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51" h="588">
                <a:moveTo>
                  <a:pt x="74" y="588"/>
                </a:moveTo>
                <a:lnTo>
                  <a:pt x="151" y="518"/>
                </a:lnTo>
                <a:lnTo>
                  <a:pt x="74" y="441"/>
                </a:lnTo>
                <a:lnTo>
                  <a:pt x="151" y="375"/>
                </a:lnTo>
                <a:lnTo>
                  <a:pt x="74" y="294"/>
                </a:lnTo>
                <a:lnTo>
                  <a:pt x="151" y="231"/>
                </a:lnTo>
                <a:lnTo>
                  <a:pt x="74" y="147"/>
                </a:lnTo>
                <a:lnTo>
                  <a:pt x="151" y="88"/>
                </a:lnTo>
                <a:lnTo>
                  <a:pt x="74" y="0"/>
                </a:lnTo>
                <a:lnTo>
                  <a:pt x="0" y="0"/>
                </a:lnTo>
                <a:lnTo>
                  <a:pt x="78" y="88"/>
                </a:lnTo>
                <a:lnTo>
                  <a:pt x="0" y="147"/>
                </a:lnTo>
                <a:lnTo>
                  <a:pt x="78" y="231"/>
                </a:lnTo>
                <a:lnTo>
                  <a:pt x="0" y="294"/>
                </a:lnTo>
                <a:lnTo>
                  <a:pt x="78" y="375"/>
                </a:lnTo>
                <a:lnTo>
                  <a:pt x="0" y="441"/>
                </a:lnTo>
                <a:lnTo>
                  <a:pt x="78" y="518"/>
                </a:lnTo>
                <a:lnTo>
                  <a:pt x="0" y="588"/>
                </a:lnTo>
                <a:lnTo>
                  <a:pt x="74" y="588"/>
                </a:lnTo>
                <a:close/>
              </a:path>
            </a:pathLst>
          </a:cu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050" dirty="0">
              <a:solidFill>
                <a:prstClr val="black">
                  <a:lumMod val="50000"/>
                  <a:lumOff val="50000"/>
                </a:prstClr>
              </a:solidFill>
              <a:cs typeface="Segoe UI" panose="020B0502040204020203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10C3636-FC52-483D-8EBA-E836803AC605}"/>
              </a:ext>
            </a:extLst>
          </p:cNvPr>
          <p:cNvSpPr txBox="1"/>
          <p:nvPr/>
        </p:nvSpPr>
        <p:spPr>
          <a:xfrm>
            <a:off x="3938382" y="631997"/>
            <a:ext cx="791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i="1" spc="-100" dirty="0">
                <a:solidFill>
                  <a:schemeClr val="bg1">
                    <a:lumMod val="85000"/>
                  </a:schemeClr>
                </a:solidFill>
                <a:latin typeface="+mn-ea"/>
                <a:ea typeface="+mn-ea"/>
              </a:rPr>
              <a:t>04</a:t>
            </a:r>
            <a:endParaRPr lang="ko-KR" altLang="en-US" sz="1200" i="1" spc="-100" dirty="0">
              <a:solidFill>
                <a:schemeClr val="bg1">
                  <a:lumMod val="8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F833833D-3BFB-4C7A-9989-598F23BDE193}"/>
              </a:ext>
            </a:extLst>
          </p:cNvPr>
          <p:cNvSpPr/>
          <p:nvPr/>
        </p:nvSpPr>
        <p:spPr>
          <a:xfrm>
            <a:off x="3329762" y="5960313"/>
            <a:ext cx="2346935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※  </a:t>
            </a:r>
            <a:r>
              <a:rPr lang="ko-KR" altLang="en-US" sz="700" spc="-100" dirty="0" err="1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반편성</a:t>
            </a:r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및 </a:t>
            </a:r>
            <a:r>
              <a:rPr lang="ko-KR" altLang="en-US" sz="700" spc="-100" dirty="0" err="1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장학혜택은</a:t>
            </a:r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</a:t>
            </a:r>
            <a:r>
              <a:rPr lang="ko-KR" altLang="en-US" sz="700" spc="-100" dirty="0" err="1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학원별</a:t>
            </a:r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홈페이지에서 확인 바랍니다</a:t>
            </a:r>
            <a:r>
              <a:rPr lang="en-US" altLang="ko-KR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.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FAD701F-76BD-42FD-BF13-BD5CB627ECE4}"/>
              </a:ext>
            </a:extLst>
          </p:cNvPr>
          <p:cNvSpPr txBox="1"/>
          <p:nvPr/>
        </p:nvSpPr>
        <p:spPr>
          <a:xfrm>
            <a:off x="2620916" y="2202170"/>
            <a:ext cx="30283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90488" indent="-90488">
              <a:buFont typeface="Arial" panose="020B0604020202020204" pitchFamily="34" charset="0"/>
              <a:buChar char="•"/>
              <a:defRPr sz="900" spc="-100">
                <a:latin typeface="+mn-ea"/>
                <a:ea typeface="+mn-ea"/>
              </a:defRPr>
            </a:lvl1pPr>
          </a:lstStyle>
          <a:p>
            <a:r>
              <a:rPr lang="ko-KR" altLang="en-US" dirty="0"/>
              <a:t>모의고사</a:t>
            </a:r>
            <a:r>
              <a:rPr lang="en-US" altLang="ko-KR" dirty="0"/>
              <a:t>, </a:t>
            </a:r>
            <a:r>
              <a:rPr lang="ko-KR" altLang="en-US" dirty="0"/>
              <a:t>평가원 성적과 학습 태도 점수를 바탕으로  </a:t>
            </a:r>
            <a:r>
              <a:rPr lang="ko-KR" altLang="en-US" b="1" dirty="0"/>
              <a:t>연 </a:t>
            </a:r>
            <a:r>
              <a:rPr lang="en-US" altLang="ko-KR" b="1" dirty="0"/>
              <a:t>3</a:t>
            </a:r>
            <a:r>
              <a:rPr lang="ko-KR" altLang="en-US" b="1" dirty="0"/>
              <a:t>회 </a:t>
            </a:r>
            <a:r>
              <a:rPr lang="ko-KR" altLang="en-US" b="1" dirty="0" err="1"/>
              <a:t>승반</a:t>
            </a:r>
            <a:r>
              <a:rPr lang="en-US" altLang="ko-KR" b="1" dirty="0"/>
              <a:t>·</a:t>
            </a:r>
            <a:r>
              <a:rPr lang="ko-KR" altLang="en-US" b="1" dirty="0"/>
              <a:t>강반 평가 진행</a:t>
            </a:r>
            <a:endParaRPr lang="en-US" altLang="ko-KR" b="1" dirty="0"/>
          </a:p>
          <a:p>
            <a:r>
              <a:rPr lang="en-US" altLang="ko-KR" b="1" dirty="0"/>
              <a:t>3~4</a:t>
            </a:r>
            <a:r>
              <a:rPr lang="ko-KR" altLang="en-US" b="1" dirty="0"/>
              <a:t>월</a:t>
            </a:r>
            <a:r>
              <a:rPr lang="en-US" altLang="ko-KR" b="1" dirty="0"/>
              <a:t>, 5~6</a:t>
            </a:r>
            <a:r>
              <a:rPr lang="ko-KR" altLang="en-US" b="1" dirty="0"/>
              <a:t>월</a:t>
            </a:r>
            <a:r>
              <a:rPr lang="en-US" altLang="ko-KR" b="1" dirty="0"/>
              <a:t>, 7~8</a:t>
            </a:r>
            <a:r>
              <a:rPr lang="ko-KR" altLang="en-US" b="1" dirty="0"/>
              <a:t>월 합산</a:t>
            </a:r>
            <a:r>
              <a:rPr lang="ko-KR" altLang="en-US" dirty="0"/>
              <a:t>하여 평가</a:t>
            </a:r>
            <a:r>
              <a:rPr lang="en-US" altLang="ko-KR" dirty="0"/>
              <a:t>  (2023</a:t>
            </a:r>
            <a:r>
              <a:rPr lang="ko-KR" altLang="en-US" dirty="0"/>
              <a:t>년 기준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</a:p>
          <a:p>
            <a:r>
              <a:rPr lang="ko-KR" altLang="en-US" dirty="0"/>
              <a:t>바자관 </a:t>
            </a:r>
            <a:r>
              <a:rPr lang="ko-KR" altLang="en-US" dirty="0" err="1"/>
              <a:t>재원생들간의</a:t>
            </a:r>
            <a:r>
              <a:rPr lang="ko-KR" altLang="en-US" dirty="0"/>
              <a:t> </a:t>
            </a:r>
            <a:r>
              <a:rPr lang="ko-KR" altLang="en-US" b="1" dirty="0"/>
              <a:t>선의의 경쟁</a:t>
            </a:r>
            <a:r>
              <a:rPr lang="en-US" altLang="ko-KR" b="1" dirty="0"/>
              <a:t>, </a:t>
            </a:r>
            <a:r>
              <a:rPr lang="ko-KR" altLang="en-US" b="1" dirty="0"/>
              <a:t>학구열에 대한 보상</a:t>
            </a:r>
            <a:r>
              <a:rPr lang="en-US" altLang="ko-KR" dirty="0"/>
              <a:t>, </a:t>
            </a:r>
            <a:r>
              <a:rPr lang="ko-KR" altLang="en-US" dirty="0"/>
              <a:t>반대로 학습상태에 대한 경각심을 심어주며 </a:t>
            </a:r>
            <a:r>
              <a:rPr lang="ko-KR" altLang="en-US" b="1" dirty="0"/>
              <a:t>재원생들의 명확한 목표 지향점 제공</a:t>
            </a:r>
          </a:p>
          <a:p>
            <a:r>
              <a:rPr lang="ko-KR" altLang="en-US" dirty="0"/>
              <a:t>학습 동기 부여로 집단적인 면학분위기와 긍정적인 긴장감 조성</a:t>
            </a:r>
            <a:r>
              <a:rPr lang="en-US" altLang="ko-KR" dirty="0"/>
              <a:t>, </a:t>
            </a:r>
            <a:r>
              <a:rPr lang="ko-KR" altLang="en-US" dirty="0"/>
              <a:t>지속적인 학습 태도 및 성적 향상 관리 가능</a:t>
            </a:r>
          </a:p>
        </p:txBody>
      </p:sp>
      <p:graphicFrame>
        <p:nvGraphicFramePr>
          <p:cNvPr id="99" name="표 98">
            <a:extLst>
              <a:ext uri="{FF2B5EF4-FFF2-40B4-BE49-F238E27FC236}">
                <a16:creationId xmlns:a16="http://schemas.microsoft.com/office/drawing/2014/main" id="{53892297-6C81-4C90-8CD4-D159DDCC41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0454792"/>
              </p:ext>
            </p:extLst>
          </p:nvPr>
        </p:nvGraphicFramePr>
        <p:xfrm>
          <a:off x="8104412" y="211913"/>
          <a:ext cx="1800000" cy="7097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학원 내용의 문구로 수정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27552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승반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강반 화살표 및 문구 위치 변경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63932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해당 문구 삭제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267557"/>
                  </a:ext>
                </a:extLst>
              </a:tr>
            </a:tbl>
          </a:graphicData>
        </a:graphic>
      </p:graphicFrame>
      <p:sp>
        <p:nvSpPr>
          <p:cNvPr id="32" name="직사각형 31">
            <a:extLst>
              <a:ext uri="{FF2B5EF4-FFF2-40B4-BE49-F238E27FC236}">
                <a16:creationId xmlns:a16="http://schemas.microsoft.com/office/drawing/2014/main" id="{8E005600-15B4-4084-8984-59FA645D64BA}"/>
              </a:ext>
            </a:extLst>
          </p:cNvPr>
          <p:cNvSpPr/>
          <p:nvPr/>
        </p:nvSpPr>
        <p:spPr bwMode="auto">
          <a:xfrm>
            <a:off x="2647323" y="2185217"/>
            <a:ext cx="3001966" cy="480102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BF98E1CD-2B08-40AC-864F-652131757607}"/>
              </a:ext>
            </a:extLst>
          </p:cNvPr>
          <p:cNvSpPr/>
          <p:nvPr/>
        </p:nvSpPr>
        <p:spPr>
          <a:xfrm>
            <a:off x="2569970" y="2104565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34" name="위쪽 화살표 89">
            <a:extLst>
              <a:ext uri="{FF2B5EF4-FFF2-40B4-BE49-F238E27FC236}">
                <a16:creationId xmlns:a16="http://schemas.microsoft.com/office/drawing/2014/main" id="{58F4BBB7-C3FF-4988-B434-00DA3C605940}"/>
              </a:ext>
            </a:extLst>
          </p:cNvPr>
          <p:cNvSpPr/>
          <p:nvPr/>
        </p:nvSpPr>
        <p:spPr bwMode="auto">
          <a:xfrm rot="3587484">
            <a:off x="3483528" y="3362167"/>
            <a:ext cx="398045" cy="1914610"/>
          </a:xfrm>
          <a:prstGeom prst="upArrow">
            <a:avLst/>
          </a:prstGeom>
          <a:solidFill>
            <a:schemeClr val="accent2">
              <a:lumMod val="20000"/>
              <a:lumOff val="80000"/>
            </a:schemeClr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0E07EC49-41FE-4974-99F3-05FFA0DB39C4}"/>
              </a:ext>
            </a:extLst>
          </p:cNvPr>
          <p:cNvSpPr/>
          <p:nvPr/>
        </p:nvSpPr>
        <p:spPr>
          <a:xfrm>
            <a:off x="2670265" y="3728999"/>
            <a:ext cx="1216532" cy="500137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1050" b="1" spc="-10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승반</a:t>
            </a:r>
            <a:endParaRPr lang="en-US" altLang="ko-KR" sz="1050" b="1" spc="-10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  <a:p>
            <a:pPr algn="ctr"/>
            <a:r>
              <a:rPr lang="ko-KR" altLang="en-US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목표 달성 성취감 및</a:t>
            </a:r>
            <a:endParaRPr lang="en-US" altLang="ko-KR" spc="-10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  <a:p>
            <a:pPr algn="ctr"/>
            <a:r>
              <a:rPr lang="ko-KR" altLang="en-US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학습 만족도 상승</a:t>
            </a:r>
            <a:endParaRPr lang="ko-KR" altLang="en-US" sz="300" spc="-10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</p:txBody>
      </p:sp>
      <p:sp>
        <p:nvSpPr>
          <p:cNvPr id="36" name="위쪽 화살표 91">
            <a:extLst>
              <a:ext uri="{FF2B5EF4-FFF2-40B4-BE49-F238E27FC236}">
                <a16:creationId xmlns:a16="http://schemas.microsoft.com/office/drawing/2014/main" id="{BCF51F2C-89E9-467E-8D7F-B6E85DB85983}"/>
              </a:ext>
            </a:extLst>
          </p:cNvPr>
          <p:cNvSpPr/>
          <p:nvPr/>
        </p:nvSpPr>
        <p:spPr bwMode="auto">
          <a:xfrm rot="14400000">
            <a:off x="4373474" y="4065216"/>
            <a:ext cx="398045" cy="1914610"/>
          </a:xfrm>
          <a:prstGeom prst="upArrow">
            <a:avLst/>
          </a:prstGeom>
          <a:solidFill>
            <a:schemeClr val="accent5">
              <a:lumMod val="40000"/>
              <a:lumOff val="60000"/>
            </a:schemeClr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5D00936-D637-49B6-9C1F-58AB8ED41071}"/>
              </a:ext>
            </a:extLst>
          </p:cNvPr>
          <p:cNvSpPr/>
          <p:nvPr/>
        </p:nvSpPr>
        <p:spPr>
          <a:xfrm>
            <a:off x="4467840" y="4996748"/>
            <a:ext cx="1216532" cy="500137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105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강반</a:t>
            </a:r>
            <a:endParaRPr lang="en-US" altLang="ko-KR" sz="1050" b="1" spc="-10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  <a:p>
            <a:pPr algn="ctr"/>
            <a:r>
              <a:rPr lang="ko-KR" altLang="en-US" spc="-10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학습방향</a:t>
            </a:r>
            <a:r>
              <a:rPr lang="ko-KR" altLang="en-US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 및 실력 재점검</a:t>
            </a:r>
            <a:endParaRPr lang="en-US" altLang="ko-KR" spc="-10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  <a:p>
            <a:pPr algn="ctr"/>
            <a:r>
              <a:rPr lang="ko-KR" altLang="en-US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목표 재도전</a:t>
            </a:r>
            <a:endParaRPr lang="en-US" altLang="ko-KR" spc="-10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FF08B22-EF05-4EDE-BDB5-99999670335F}"/>
              </a:ext>
            </a:extLst>
          </p:cNvPr>
          <p:cNvSpPr/>
          <p:nvPr/>
        </p:nvSpPr>
        <p:spPr bwMode="auto">
          <a:xfrm>
            <a:off x="3422931" y="5953502"/>
            <a:ext cx="2208204" cy="205811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34F4F4B-0E51-42F1-A58A-B535AA1EA3B1}"/>
              </a:ext>
            </a:extLst>
          </p:cNvPr>
          <p:cNvSpPr/>
          <p:nvPr/>
        </p:nvSpPr>
        <p:spPr bwMode="auto">
          <a:xfrm>
            <a:off x="2659357" y="3487055"/>
            <a:ext cx="3001966" cy="2380136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75070A6F-35ED-49D0-9BD7-2543377F3496}"/>
              </a:ext>
            </a:extLst>
          </p:cNvPr>
          <p:cNvSpPr/>
          <p:nvPr/>
        </p:nvSpPr>
        <p:spPr>
          <a:xfrm>
            <a:off x="2582004" y="3406403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</a:t>
            </a:r>
            <a:endParaRPr lang="ko-KR" altLang="en-US" sz="1000" b="1" dirty="0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B30180BF-551C-4799-8485-B339D806C28C}"/>
              </a:ext>
            </a:extLst>
          </p:cNvPr>
          <p:cNvSpPr/>
          <p:nvPr/>
        </p:nvSpPr>
        <p:spPr>
          <a:xfrm>
            <a:off x="3330033" y="5891211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3</a:t>
            </a:r>
            <a:endParaRPr lang="ko-KR" alt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38797107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2025 N</a:t>
            </a:r>
            <a:r>
              <a:rPr lang="ko-KR" altLang="en-US" b="0" dirty="0"/>
              <a:t>수 </a:t>
            </a:r>
            <a:r>
              <a:rPr lang="ko-KR" altLang="en-US" b="0" dirty="0" err="1"/>
              <a:t>정규반</a:t>
            </a:r>
            <a:r>
              <a:rPr lang="en-US" altLang="ko-KR" b="0" dirty="0"/>
              <a:t>(</a:t>
            </a:r>
            <a:r>
              <a:rPr lang="ko-KR" altLang="en-US" b="0" dirty="0"/>
              <a:t>강남 </a:t>
            </a:r>
            <a:r>
              <a:rPr lang="en-US" altLang="ko-KR" b="0" dirty="0"/>
              <a:t>MO)</a:t>
            </a:r>
            <a:endParaRPr lang="ko-KR" altLang="en-US" dirty="0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918A06E5-41C7-463D-9960-CB69FCB2BF62}"/>
              </a:ext>
            </a:extLst>
          </p:cNvPr>
          <p:cNvSpPr/>
          <p:nvPr/>
        </p:nvSpPr>
        <p:spPr>
          <a:xfrm>
            <a:off x="613866" y="1355706"/>
            <a:ext cx="3012579" cy="4104456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700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1" name="모서리가 둥근 직사각형 88">
            <a:extLst>
              <a:ext uri="{FF2B5EF4-FFF2-40B4-BE49-F238E27FC236}">
                <a16:creationId xmlns:a16="http://schemas.microsoft.com/office/drawing/2014/main" id="{6FE084AD-C078-4565-8333-6F65B44B77E2}"/>
              </a:ext>
            </a:extLst>
          </p:cNvPr>
          <p:cNvSpPr/>
          <p:nvPr/>
        </p:nvSpPr>
        <p:spPr bwMode="auto">
          <a:xfrm>
            <a:off x="629729" y="4142670"/>
            <a:ext cx="2968438" cy="1111362"/>
          </a:xfrm>
          <a:prstGeom prst="roundRect">
            <a:avLst>
              <a:gd name="adj" fmla="val 8845"/>
            </a:avLst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82" name="직선 연결선 81">
            <a:extLst>
              <a:ext uri="{FF2B5EF4-FFF2-40B4-BE49-F238E27FC236}">
                <a16:creationId xmlns:a16="http://schemas.microsoft.com/office/drawing/2014/main" id="{BD982453-5BB0-40C7-A4AD-11559F34E67A}"/>
              </a:ext>
            </a:extLst>
          </p:cNvPr>
          <p:cNvCxnSpPr>
            <a:cxnSpLocks/>
          </p:cNvCxnSpPr>
          <p:nvPr/>
        </p:nvCxnSpPr>
        <p:spPr bwMode="auto">
          <a:xfrm>
            <a:off x="629729" y="4437164"/>
            <a:ext cx="2968438" cy="0"/>
          </a:xfrm>
          <a:prstGeom prst="line">
            <a:avLst/>
          </a:prstGeom>
          <a:noFill/>
          <a:ln w="3175" cap="flat" cmpd="sng" algn="ctr">
            <a:solidFill>
              <a:schemeClr val="folHlink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547509B5-B005-4B7C-BD87-5784224926E0}"/>
              </a:ext>
            </a:extLst>
          </p:cNvPr>
          <p:cNvSpPr txBox="1"/>
          <p:nvPr/>
        </p:nvSpPr>
        <p:spPr>
          <a:xfrm>
            <a:off x="612145" y="4166807"/>
            <a:ext cx="7937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pc="-100" dirty="0">
                <a:latin typeface="+mn-ea"/>
                <a:ea typeface="+mn-ea"/>
              </a:rPr>
              <a:t>장학제도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28DBCE3D-F0EE-44C0-9DA7-C1E24345B529}"/>
              </a:ext>
            </a:extLst>
          </p:cNvPr>
          <p:cNvSpPr txBox="1"/>
          <p:nvPr/>
        </p:nvSpPr>
        <p:spPr>
          <a:xfrm>
            <a:off x="621307" y="4473772"/>
            <a:ext cx="2968438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b="1" spc="-100" dirty="0" err="1">
                <a:latin typeface="+mn-ea"/>
                <a:ea typeface="+mn-ea"/>
              </a:rPr>
              <a:t>바자관</a:t>
            </a:r>
            <a:r>
              <a:rPr lang="ko-KR" altLang="en-US" sz="900" b="1" spc="-100" dirty="0">
                <a:latin typeface="+mn-ea"/>
                <a:ea typeface="+mn-ea"/>
              </a:rPr>
              <a:t> 입학 시 성적에 따라 장학 혜택 제공</a:t>
            </a:r>
          </a:p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+mn-ea"/>
                <a:ea typeface="+mn-ea"/>
              </a:rPr>
              <a:t>우수한 </a:t>
            </a:r>
            <a:r>
              <a:rPr lang="ko-KR" altLang="en-US" sz="900" spc="-100" dirty="0" err="1">
                <a:latin typeface="+mn-ea"/>
                <a:ea typeface="+mn-ea"/>
              </a:rPr>
              <a:t>재원생들이</a:t>
            </a:r>
            <a:r>
              <a:rPr lang="ko-KR" altLang="en-US" sz="900" spc="-100" dirty="0">
                <a:latin typeface="+mn-ea"/>
                <a:ea typeface="+mn-ea"/>
              </a:rPr>
              <a:t> 수능까지 더 좋은 결과를 낼 수 있도록 적극적으로 지원</a:t>
            </a:r>
          </a:p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b="1" spc="-100" dirty="0">
                <a:latin typeface="+mn-ea"/>
                <a:ea typeface="+mn-ea"/>
              </a:rPr>
              <a:t>장학제도는 </a:t>
            </a:r>
            <a:r>
              <a:rPr lang="ko-KR" altLang="en-US" sz="900" b="1" spc="-100" dirty="0" err="1">
                <a:latin typeface="+mn-ea"/>
                <a:ea typeface="+mn-ea"/>
              </a:rPr>
              <a:t>승반</a:t>
            </a:r>
            <a:r>
              <a:rPr lang="ko-KR" altLang="en-US" sz="900" b="1" spc="-100" dirty="0">
                <a:latin typeface="+mn-ea"/>
                <a:ea typeface="+mn-ea"/>
              </a:rPr>
              <a:t> 적용 시 함께 적용</a:t>
            </a:r>
            <a:r>
              <a:rPr lang="ko-KR" altLang="en-US" sz="900" spc="-100" dirty="0">
                <a:latin typeface="+mn-ea"/>
                <a:ea typeface="+mn-ea"/>
              </a:rPr>
              <a:t>되어 </a:t>
            </a:r>
            <a:r>
              <a:rPr lang="ko-KR" altLang="en-US" sz="900" spc="-100" dirty="0" err="1">
                <a:latin typeface="+mn-ea"/>
                <a:ea typeface="+mn-ea"/>
              </a:rPr>
              <a:t>재원생들의</a:t>
            </a:r>
            <a:r>
              <a:rPr lang="ko-KR" altLang="en-US" sz="900" spc="-100" dirty="0">
                <a:latin typeface="+mn-ea"/>
                <a:ea typeface="+mn-ea"/>
              </a:rPr>
              <a:t> 노력과 성공의 결과를 응원하며 더 높은 동기와 성취 부여</a:t>
            </a:r>
          </a:p>
        </p:txBody>
      </p:sp>
      <p:sp>
        <p:nvSpPr>
          <p:cNvPr id="83" name="Fill">
            <a:extLst>
              <a:ext uri="{FF2B5EF4-FFF2-40B4-BE49-F238E27FC236}">
                <a16:creationId xmlns:a16="http://schemas.microsoft.com/office/drawing/2014/main" id="{FA295580-E8EC-4752-99C1-166F18F91364}"/>
              </a:ext>
            </a:extLst>
          </p:cNvPr>
          <p:cNvSpPr>
            <a:spLocks/>
          </p:cNvSpPr>
          <p:nvPr/>
        </p:nvSpPr>
        <p:spPr bwMode="auto">
          <a:xfrm rot="5400000">
            <a:off x="2016630" y="4459877"/>
            <a:ext cx="177791" cy="2000571"/>
          </a:xfrm>
          <a:custGeom>
            <a:avLst/>
            <a:gdLst>
              <a:gd name="T0" fmla="*/ 74 w 151"/>
              <a:gd name="T1" fmla="*/ 588 h 588"/>
              <a:gd name="T2" fmla="*/ 151 w 151"/>
              <a:gd name="T3" fmla="*/ 518 h 588"/>
              <a:gd name="T4" fmla="*/ 74 w 151"/>
              <a:gd name="T5" fmla="*/ 441 h 588"/>
              <a:gd name="T6" fmla="*/ 151 w 151"/>
              <a:gd name="T7" fmla="*/ 375 h 588"/>
              <a:gd name="T8" fmla="*/ 74 w 151"/>
              <a:gd name="T9" fmla="*/ 294 h 588"/>
              <a:gd name="T10" fmla="*/ 151 w 151"/>
              <a:gd name="T11" fmla="*/ 231 h 588"/>
              <a:gd name="T12" fmla="*/ 74 w 151"/>
              <a:gd name="T13" fmla="*/ 147 h 588"/>
              <a:gd name="T14" fmla="*/ 151 w 151"/>
              <a:gd name="T15" fmla="*/ 88 h 588"/>
              <a:gd name="T16" fmla="*/ 74 w 151"/>
              <a:gd name="T17" fmla="*/ 0 h 588"/>
              <a:gd name="T18" fmla="*/ 0 w 151"/>
              <a:gd name="T19" fmla="*/ 0 h 588"/>
              <a:gd name="T20" fmla="*/ 78 w 151"/>
              <a:gd name="T21" fmla="*/ 88 h 588"/>
              <a:gd name="T22" fmla="*/ 0 w 151"/>
              <a:gd name="T23" fmla="*/ 147 h 588"/>
              <a:gd name="T24" fmla="*/ 78 w 151"/>
              <a:gd name="T25" fmla="*/ 231 h 588"/>
              <a:gd name="T26" fmla="*/ 0 w 151"/>
              <a:gd name="T27" fmla="*/ 294 h 588"/>
              <a:gd name="T28" fmla="*/ 78 w 151"/>
              <a:gd name="T29" fmla="*/ 375 h 588"/>
              <a:gd name="T30" fmla="*/ 0 w 151"/>
              <a:gd name="T31" fmla="*/ 441 h 588"/>
              <a:gd name="T32" fmla="*/ 78 w 151"/>
              <a:gd name="T33" fmla="*/ 518 h 588"/>
              <a:gd name="T34" fmla="*/ 0 w 151"/>
              <a:gd name="T35" fmla="*/ 588 h 588"/>
              <a:gd name="T36" fmla="*/ 74 w 151"/>
              <a:gd name="T37" fmla="*/ 588 h 5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51" h="588">
                <a:moveTo>
                  <a:pt x="74" y="588"/>
                </a:moveTo>
                <a:lnTo>
                  <a:pt x="151" y="518"/>
                </a:lnTo>
                <a:lnTo>
                  <a:pt x="74" y="441"/>
                </a:lnTo>
                <a:lnTo>
                  <a:pt x="151" y="375"/>
                </a:lnTo>
                <a:lnTo>
                  <a:pt x="74" y="294"/>
                </a:lnTo>
                <a:lnTo>
                  <a:pt x="151" y="231"/>
                </a:lnTo>
                <a:lnTo>
                  <a:pt x="74" y="147"/>
                </a:lnTo>
                <a:lnTo>
                  <a:pt x="151" y="88"/>
                </a:lnTo>
                <a:lnTo>
                  <a:pt x="74" y="0"/>
                </a:lnTo>
                <a:lnTo>
                  <a:pt x="0" y="0"/>
                </a:lnTo>
                <a:lnTo>
                  <a:pt x="78" y="88"/>
                </a:lnTo>
                <a:lnTo>
                  <a:pt x="0" y="147"/>
                </a:lnTo>
                <a:lnTo>
                  <a:pt x="78" y="231"/>
                </a:lnTo>
                <a:lnTo>
                  <a:pt x="0" y="294"/>
                </a:lnTo>
                <a:lnTo>
                  <a:pt x="78" y="375"/>
                </a:lnTo>
                <a:lnTo>
                  <a:pt x="0" y="441"/>
                </a:lnTo>
                <a:lnTo>
                  <a:pt x="78" y="518"/>
                </a:lnTo>
                <a:lnTo>
                  <a:pt x="0" y="588"/>
                </a:lnTo>
                <a:lnTo>
                  <a:pt x="74" y="588"/>
                </a:lnTo>
                <a:close/>
              </a:path>
            </a:pathLst>
          </a:cu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050" dirty="0">
              <a:solidFill>
                <a:prstClr val="black">
                  <a:lumMod val="50000"/>
                  <a:lumOff val="50000"/>
                </a:prstClr>
              </a:solidFill>
              <a:cs typeface="Segoe UI" panose="020B0502040204020203" pitchFamily="34" charset="0"/>
            </a:endParaRPr>
          </a:p>
        </p:txBody>
      </p:sp>
      <p:sp>
        <p:nvSpPr>
          <p:cNvPr id="70" name="덧셈 기호 147">
            <a:extLst>
              <a:ext uri="{FF2B5EF4-FFF2-40B4-BE49-F238E27FC236}">
                <a16:creationId xmlns:a16="http://schemas.microsoft.com/office/drawing/2014/main" id="{63F99F7D-745E-44D3-B411-8301DCA9569B}"/>
              </a:ext>
            </a:extLst>
          </p:cNvPr>
          <p:cNvSpPr/>
          <p:nvPr/>
        </p:nvSpPr>
        <p:spPr bwMode="auto">
          <a:xfrm>
            <a:off x="1996134" y="3731969"/>
            <a:ext cx="252000" cy="252000"/>
          </a:xfrm>
          <a:prstGeom prst="mathPlus">
            <a:avLst/>
          </a:prstGeom>
          <a:solidFill>
            <a:schemeClr val="bg1">
              <a:lumMod val="75000"/>
            </a:schemeClr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25" name="표 124">
            <a:extLst>
              <a:ext uri="{FF2B5EF4-FFF2-40B4-BE49-F238E27FC236}">
                <a16:creationId xmlns:a16="http://schemas.microsoft.com/office/drawing/2014/main" id="{7EEB24D6-6E6A-4E34-AE0B-EEADC0003A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5258525"/>
              </p:ext>
            </p:extLst>
          </p:nvPr>
        </p:nvGraphicFramePr>
        <p:xfrm>
          <a:off x="8104412" y="211913"/>
          <a:ext cx="1800000" cy="5657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900" b="0" spc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강남 학원 </a:t>
                      </a:r>
                      <a:r>
                        <a:rPr lang="ko-KR" altLang="en-US" sz="900" b="0" spc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승반</a:t>
                      </a:r>
                      <a:r>
                        <a:rPr lang="ko-KR" altLang="en-US" sz="900" b="0" spc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내용으로 </a:t>
                      </a:r>
                      <a:br>
                        <a:rPr lang="en-US" altLang="ko-KR" sz="900" b="0" spc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</a:br>
                      <a:r>
                        <a:rPr lang="ko-KR" altLang="en-US" sz="900" b="0" spc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교체</a:t>
                      </a:r>
                      <a:endParaRPr lang="en-US" altLang="ko-KR" sz="900" b="0" spc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900" b="0" spc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900" b="0" spc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해당 영역 자동 롤링</a:t>
                      </a:r>
                      <a:r>
                        <a:rPr lang="en-US" altLang="ko-KR" sz="900" b="0" spc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(5</a:t>
                      </a:r>
                      <a:r>
                        <a:rPr lang="ko-KR" altLang="en-US" sz="900" b="0" spc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초</a:t>
                      </a:r>
                      <a:r>
                        <a:rPr lang="en-US" altLang="ko-KR" sz="900" b="0" spc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267557"/>
                  </a:ext>
                </a:extLst>
              </a:tr>
            </a:tbl>
          </a:graphicData>
        </a:graphic>
      </p:graphicFrame>
      <p:sp>
        <p:nvSpPr>
          <p:cNvPr id="63" name="직사각형 62">
            <a:extLst>
              <a:ext uri="{FF2B5EF4-FFF2-40B4-BE49-F238E27FC236}">
                <a16:creationId xmlns:a16="http://schemas.microsoft.com/office/drawing/2014/main" id="{4DFA6A5A-C066-4200-A534-C9A4C4490F5F}"/>
              </a:ext>
            </a:extLst>
          </p:cNvPr>
          <p:cNvSpPr/>
          <p:nvPr/>
        </p:nvSpPr>
        <p:spPr bwMode="auto">
          <a:xfrm>
            <a:off x="993438" y="1437822"/>
            <a:ext cx="6821228" cy="2155277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229A6A0E-52A5-4913-8028-CAADDC3BB7D5}"/>
              </a:ext>
            </a:extLst>
          </p:cNvPr>
          <p:cNvSpPr/>
          <p:nvPr/>
        </p:nvSpPr>
        <p:spPr>
          <a:xfrm>
            <a:off x="954667" y="1355705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AB79EFF8-F0AC-4A03-B81F-A2D799D8563D}"/>
              </a:ext>
            </a:extLst>
          </p:cNvPr>
          <p:cNvSpPr/>
          <p:nvPr/>
        </p:nvSpPr>
        <p:spPr>
          <a:xfrm>
            <a:off x="6681484" y="1211271"/>
            <a:ext cx="1145921" cy="21544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/>
              <a:t>학원 </a:t>
            </a:r>
            <a:r>
              <a:rPr lang="ko-KR" altLang="en-US" b="1" dirty="0" err="1"/>
              <a:t>승반</a:t>
            </a:r>
            <a:r>
              <a:rPr lang="ko-KR" altLang="en-US" b="1" dirty="0"/>
              <a:t> 내용 사용</a:t>
            </a: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BADE2B9F-1BE3-4882-BDA2-EF7786C84CA2}"/>
              </a:ext>
            </a:extLst>
          </p:cNvPr>
          <p:cNvSpPr/>
          <p:nvPr/>
        </p:nvSpPr>
        <p:spPr>
          <a:xfrm>
            <a:off x="1141970" y="1484784"/>
            <a:ext cx="2170380" cy="2061702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BC2E6259-7F0C-4B80-90A4-423B3846751C}"/>
              </a:ext>
            </a:extLst>
          </p:cNvPr>
          <p:cNvSpPr/>
          <p:nvPr/>
        </p:nvSpPr>
        <p:spPr>
          <a:xfrm>
            <a:off x="1143619" y="1564761"/>
            <a:ext cx="2168732" cy="646331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2023</a:t>
            </a:r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학년도 서울대학교</a:t>
            </a:r>
            <a:endParaRPr lang="en-US" altLang="ko-KR" sz="1000" b="1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  <a:p>
            <a:pPr algn="ctr"/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의예과 합격</a:t>
            </a:r>
          </a:p>
          <a:p>
            <a:pPr algn="ctr"/>
            <a:endParaRPr lang="en-US" altLang="ko-KR" sz="500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  <a:p>
            <a:pPr algn="ctr"/>
            <a:r>
              <a:rPr lang="ko-KR" altLang="en-US" sz="10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러셀 강남 이윤서</a:t>
            </a:r>
            <a:endParaRPr lang="en-US" altLang="ko-KR" sz="1000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</p:txBody>
      </p: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41D5AE34-C670-4BBA-B88A-8C7AC82B88DA}"/>
              </a:ext>
            </a:extLst>
          </p:cNvPr>
          <p:cNvGrpSpPr/>
          <p:nvPr/>
        </p:nvGrpSpPr>
        <p:grpSpPr>
          <a:xfrm>
            <a:off x="1245832" y="2451657"/>
            <a:ext cx="1973538" cy="967910"/>
            <a:chOff x="816877" y="4725144"/>
            <a:chExt cx="1973538" cy="967910"/>
          </a:xfrm>
        </p:grpSpPr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03127761-6CC2-41B4-9794-56046DD13A32}"/>
                </a:ext>
              </a:extLst>
            </p:cNvPr>
            <p:cNvGrpSpPr/>
            <p:nvPr/>
          </p:nvGrpSpPr>
          <p:grpSpPr>
            <a:xfrm>
              <a:off x="816877" y="4725144"/>
              <a:ext cx="1943227" cy="770928"/>
              <a:chOff x="2211349" y="1731914"/>
              <a:chExt cx="3599999" cy="1728000"/>
            </a:xfrm>
          </p:grpSpPr>
          <p:cxnSp>
            <p:nvCxnSpPr>
              <p:cNvPr id="86" name="꺾인 연결선 111">
                <a:extLst>
                  <a:ext uri="{FF2B5EF4-FFF2-40B4-BE49-F238E27FC236}">
                    <a16:creationId xmlns:a16="http://schemas.microsoft.com/office/drawing/2014/main" id="{916A0BC2-3DA5-4E51-8F40-D235D0B9322D}"/>
                  </a:ext>
                </a:extLst>
              </p:cNvPr>
              <p:cNvCxnSpPr/>
              <p:nvPr/>
            </p:nvCxnSpPr>
            <p:spPr bwMode="auto">
              <a:xfrm rot="10800000" flipV="1">
                <a:off x="2211349" y="3027914"/>
                <a:ext cx="1440000" cy="432000"/>
              </a:xfrm>
              <a:prstGeom prst="bentConnector3">
                <a:avLst/>
              </a:prstGeom>
              <a:noFill/>
              <a:ln w="3175" cap="flat" cmpd="sng" algn="ctr">
                <a:solidFill>
                  <a:schemeClr val="folHlink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87" name="꺾인 연결선 112">
                <a:extLst>
                  <a:ext uri="{FF2B5EF4-FFF2-40B4-BE49-F238E27FC236}">
                    <a16:creationId xmlns:a16="http://schemas.microsoft.com/office/drawing/2014/main" id="{3CF29335-89A4-4764-A59D-C8D04D182107}"/>
                  </a:ext>
                </a:extLst>
              </p:cNvPr>
              <p:cNvCxnSpPr/>
              <p:nvPr/>
            </p:nvCxnSpPr>
            <p:spPr bwMode="auto">
              <a:xfrm rot="10800000" flipV="1">
                <a:off x="2931348" y="2595914"/>
                <a:ext cx="1440000" cy="432000"/>
              </a:xfrm>
              <a:prstGeom prst="bentConnector3">
                <a:avLst/>
              </a:prstGeom>
              <a:noFill/>
              <a:ln w="3175" cap="flat" cmpd="sng" algn="ctr">
                <a:solidFill>
                  <a:schemeClr val="folHlink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88" name="꺾인 연결선 113">
                <a:extLst>
                  <a:ext uri="{FF2B5EF4-FFF2-40B4-BE49-F238E27FC236}">
                    <a16:creationId xmlns:a16="http://schemas.microsoft.com/office/drawing/2014/main" id="{BEBE9903-DC8B-41ED-91D1-D51960677884}"/>
                  </a:ext>
                </a:extLst>
              </p:cNvPr>
              <p:cNvCxnSpPr/>
              <p:nvPr/>
            </p:nvCxnSpPr>
            <p:spPr bwMode="auto">
              <a:xfrm rot="10800000" flipV="1">
                <a:off x="3651348" y="2163914"/>
                <a:ext cx="1440000" cy="432000"/>
              </a:xfrm>
              <a:prstGeom prst="bentConnector3">
                <a:avLst/>
              </a:prstGeom>
              <a:noFill/>
              <a:ln w="3175" cap="flat" cmpd="sng" algn="ctr">
                <a:solidFill>
                  <a:schemeClr val="folHlink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89" name="꺾인 연결선 114">
                <a:extLst>
                  <a:ext uri="{FF2B5EF4-FFF2-40B4-BE49-F238E27FC236}">
                    <a16:creationId xmlns:a16="http://schemas.microsoft.com/office/drawing/2014/main" id="{3CF240F0-B56C-4BF7-A0E2-191C0E8A93B9}"/>
                  </a:ext>
                </a:extLst>
              </p:cNvPr>
              <p:cNvCxnSpPr/>
              <p:nvPr/>
            </p:nvCxnSpPr>
            <p:spPr bwMode="auto">
              <a:xfrm rot="10800000" flipV="1">
                <a:off x="4371348" y="1731914"/>
                <a:ext cx="1440000" cy="432000"/>
              </a:xfrm>
              <a:prstGeom prst="bentConnector3">
                <a:avLst/>
              </a:prstGeom>
              <a:noFill/>
              <a:ln w="3175" cap="flat" cmpd="sng" algn="ctr">
                <a:solidFill>
                  <a:schemeClr val="folHlink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66C5F422-66EA-477F-8220-3AFDCD112C8A}"/>
                </a:ext>
              </a:extLst>
            </p:cNvPr>
            <p:cNvSpPr/>
            <p:nvPr/>
          </p:nvSpPr>
          <p:spPr>
            <a:xfrm>
              <a:off x="821682" y="5508388"/>
              <a:ext cx="400504" cy="18466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600" spc="-80" dirty="0" err="1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그린반</a:t>
              </a:r>
              <a:endParaRPr lang="ko-KR" altLang="en-US" sz="6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900CFFB9-B6B5-40E7-A771-0C5A444C76F8}"/>
                </a:ext>
              </a:extLst>
            </p:cNvPr>
            <p:cNvSpPr/>
            <p:nvPr/>
          </p:nvSpPr>
          <p:spPr>
            <a:xfrm>
              <a:off x="1214022" y="5316787"/>
              <a:ext cx="400504" cy="18466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600" spc="-8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블루반</a:t>
              </a:r>
              <a:endParaRPr lang="ko-KR" altLang="en-US" sz="6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6FB59298-E0AF-4285-B3E4-78D72EE2BCFE}"/>
                </a:ext>
              </a:extLst>
            </p:cNvPr>
            <p:cNvSpPr/>
            <p:nvPr/>
          </p:nvSpPr>
          <p:spPr>
            <a:xfrm>
              <a:off x="1554172" y="5117234"/>
              <a:ext cx="484609" cy="18466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600" spc="-80" dirty="0" err="1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연고대반</a:t>
              </a:r>
              <a:endParaRPr lang="en-US" altLang="ko-KR" sz="6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E040C5BC-AD8C-43A0-8FE7-BACDC43C92AC}"/>
                </a:ext>
              </a:extLst>
            </p:cNvPr>
            <p:cNvSpPr/>
            <p:nvPr/>
          </p:nvSpPr>
          <p:spPr>
            <a:xfrm>
              <a:off x="1913180" y="4926180"/>
              <a:ext cx="533070" cy="18466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600" b="1" spc="-80" dirty="0" err="1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70C0"/>
                  </a:solidFill>
                  <a:latin typeface="+mn-ea"/>
                </a:rPr>
                <a:t>서의치대반</a:t>
              </a:r>
              <a:endParaRPr lang="en-US" altLang="ko-KR" sz="6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70C0"/>
                </a:solidFill>
                <a:latin typeface="+mn-ea"/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6387D4FF-BE19-4D25-947C-CB3920661A83}"/>
                </a:ext>
              </a:extLst>
            </p:cNvPr>
            <p:cNvSpPr/>
            <p:nvPr/>
          </p:nvSpPr>
          <p:spPr>
            <a:xfrm>
              <a:off x="2389911" y="4737881"/>
              <a:ext cx="400504" cy="18466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 sz="600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70C0"/>
                  </a:solidFill>
                  <a:latin typeface="+mn-ea"/>
                </a:rPr>
                <a:t>HS</a:t>
              </a:r>
              <a:r>
                <a:rPr lang="ko-KR" altLang="en-US" sz="600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70C0"/>
                  </a:solidFill>
                  <a:latin typeface="+mn-ea"/>
                </a:rPr>
                <a:t>반</a:t>
              </a:r>
              <a:endParaRPr lang="en-US" altLang="ko-KR" sz="6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70C0"/>
                </a:solidFill>
                <a:latin typeface="+mn-ea"/>
              </a:endParaRPr>
            </a:p>
          </p:txBody>
        </p:sp>
      </p:grpSp>
      <p:sp>
        <p:nvSpPr>
          <p:cNvPr id="90" name="위쪽 화살표 115">
            <a:extLst>
              <a:ext uri="{FF2B5EF4-FFF2-40B4-BE49-F238E27FC236}">
                <a16:creationId xmlns:a16="http://schemas.microsoft.com/office/drawing/2014/main" id="{16D2F6C5-6C80-4B6F-84E8-2B3FAF44C995}"/>
              </a:ext>
            </a:extLst>
          </p:cNvPr>
          <p:cNvSpPr/>
          <p:nvPr/>
        </p:nvSpPr>
        <p:spPr bwMode="auto">
          <a:xfrm rot="3501043">
            <a:off x="2685178" y="2157660"/>
            <a:ext cx="206752" cy="658154"/>
          </a:xfrm>
          <a:prstGeom prst="upArrow">
            <a:avLst/>
          </a:prstGeom>
          <a:solidFill>
            <a:srgbClr val="6699FF">
              <a:alpha val="50000"/>
            </a:srgbClr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1" name="사각형 설명선 116">
            <a:extLst>
              <a:ext uri="{FF2B5EF4-FFF2-40B4-BE49-F238E27FC236}">
                <a16:creationId xmlns:a16="http://schemas.microsoft.com/office/drawing/2014/main" id="{576C06F0-0EE9-41F2-9378-C0C1DDAEDAE6}"/>
              </a:ext>
            </a:extLst>
          </p:cNvPr>
          <p:cNvSpPr/>
          <p:nvPr/>
        </p:nvSpPr>
        <p:spPr bwMode="auto">
          <a:xfrm>
            <a:off x="1573695" y="2380243"/>
            <a:ext cx="807760" cy="223835"/>
          </a:xfrm>
          <a:prstGeom prst="wedgeRectCallout">
            <a:avLst>
              <a:gd name="adj1" fmla="val 64855"/>
              <a:gd name="adj2" fmla="val -2749"/>
            </a:avLst>
          </a:prstGeom>
          <a:solidFill>
            <a:schemeClr val="bg1">
              <a:lumMod val="95000"/>
            </a:schemeClr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ko-KR" altLang="en-US" sz="700" b="1" spc="-80">
                <a:solidFill>
                  <a:srgbClr val="0070C0"/>
                </a:solidFill>
                <a:latin typeface="+mn-ea"/>
                <a:ea typeface="+mn-ea"/>
              </a:rPr>
              <a:t>최상위권반으로 </a:t>
            </a:r>
            <a:r>
              <a:rPr lang="ko-KR" altLang="en-US" sz="700" b="1" spc="-80" dirty="0" err="1">
                <a:solidFill>
                  <a:srgbClr val="0070C0"/>
                </a:solidFill>
                <a:latin typeface="+mn-ea"/>
                <a:ea typeface="+mn-ea"/>
              </a:rPr>
              <a:t>승반</a:t>
            </a:r>
            <a:endParaRPr lang="ko-KR" altLang="en-US" sz="700" b="1" spc="-80" dirty="0">
              <a:solidFill>
                <a:srgbClr val="0070C0"/>
              </a:solidFill>
              <a:latin typeface="+mn-ea"/>
              <a:ea typeface="+mn-ea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354AFAA5-04FE-479C-816B-6EC40B200B23}"/>
              </a:ext>
            </a:extLst>
          </p:cNvPr>
          <p:cNvSpPr/>
          <p:nvPr/>
        </p:nvSpPr>
        <p:spPr>
          <a:xfrm>
            <a:off x="5596002" y="1484784"/>
            <a:ext cx="2170380" cy="2061702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0844BC2D-1F93-4052-BD2F-D8A213D442E5}"/>
              </a:ext>
            </a:extLst>
          </p:cNvPr>
          <p:cNvSpPr/>
          <p:nvPr/>
        </p:nvSpPr>
        <p:spPr>
          <a:xfrm>
            <a:off x="5597651" y="1564761"/>
            <a:ext cx="2168732" cy="63094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2023</a:t>
            </a:r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학년도 연세대학교</a:t>
            </a:r>
            <a:endParaRPr lang="en-US" altLang="ko-KR" sz="1000" b="1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  <a:p>
            <a:pPr algn="ctr"/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기계공학부 합격</a:t>
            </a:r>
          </a:p>
          <a:p>
            <a:pPr algn="ctr"/>
            <a:endParaRPr lang="en-US" altLang="ko-KR" sz="500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  <a:p>
            <a:pPr algn="ctr"/>
            <a:r>
              <a:rPr lang="ko-KR" altLang="en-US" sz="10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러셀 강남 </a:t>
            </a:r>
            <a:r>
              <a:rPr lang="ko-KR" altLang="en-US" sz="1000" spc="-8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권충만</a:t>
            </a:r>
            <a:endParaRPr lang="en-US" altLang="ko-KR" sz="1000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</p:txBody>
      </p: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83253C1E-52BB-4B86-B2B0-09A6C288004F}"/>
              </a:ext>
            </a:extLst>
          </p:cNvPr>
          <p:cNvGrpSpPr/>
          <p:nvPr/>
        </p:nvGrpSpPr>
        <p:grpSpPr>
          <a:xfrm>
            <a:off x="5699864" y="2451657"/>
            <a:ext cx="1973538" cy="967910"/>
            <a:chOff x="816877" y="4725144"/>
            <a:chExt cx="1973538" cy="967910"/>
          </a:xfrm>
        </p:grpSpPr>
        <p:grpSp>
          <p:nvGrpSpPr>
            <p:cNvPr id="95" name="그룹 94">
              <a:extLst>
                <a:ext uri="{FF2B5EF4-FFF2-40B4-BE49-F238E27FC236}">
                  <a16:creationId xmlns:a16="http://schemas.microsoft.com/office/drawing/2014/main" id="{758CA9EC-E482-465B-B4D0-E9301EECB48A}"/>
                </a:ext>
              </a:extLst>
            </p:cNvPr>
            <p:cNvGrpSpPr/>
            <p:nvPr/>
          </p:nvGrpSpPr>
          <p:grpSpPr>
            <a:xfrm>
              <a:off x="816877" y="4725144"/>
              <a:ext cx="1943227" cy="770928"/>
              <a:chOff x="2211349" y="1731914"/>
              <a:chExt cx="3599999" cy="1728000"/>
            </a:xfrm>
          </p:grpSpPr>
          <p:cxnSp>
            <p:nvCxnSpPr>
              <p:cNvPr id="101" name="꺾인 연결선 128">
                <a:extLst>
                  <a:ext uri="{FF2B5EF4-FFF2-40B4-BE49-F238E27FC236}">
                    <a16:creationId xmlns:a16="http://schemas.microsoft.com/office/drawing/2014/main" id="{07847628-7293-436F-BF59-71A8EB1ECC64}"/>
                  </a:ext>
                </a:extLst>
              </p:cNvPr>
              <p:cNvCxnSpPr/>
              <p:nvPr/>
            </p:nvCxnSpPr>
            <p:spPr bwMode="auto">
              <a:xfrm rot="10800000" flipV="1">
                <a:off x="2211349" y="3027914"/>
                <a:ext cx="1440000" cy="432000"/>
              </a:xfrm>
              <a:prstGeom prst="bentConnector3">
                <a:avLst/>
              </a:prstGeom>
              <a:noFill/>
              <a:ln w="3175" cap="flat" cmpd="sng" algn="ctr">
                <a:solidFill>
                  <a:schemeClr val="folHlink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02" name="꺾인 연결선 129">
                <a:extLst>
                  <a:ext uri="{FF2B5EF4-FFF2-40B4-BE49-F238E27FC236}">
                    <a16:creationId xmlns:a16="http://schemas.microsoft.com/office/drawing/2014/main" id="{735ED75C-A829-4BB4-963B-EBF00314AFF3}"/>
                  </a:ext>
                </a:extLst>
              </p:cNvPr>
              <p:cNvCxnSpPr/>
              <p:nvPr/>
            </p:nvCxnSpPr>
            <p:spPr bwMode="auto">
              <a:xfrm rot="10800000" flipV="1">
                <a:off x="2931348" y="2595914"/>
                <a:ext cx="1440000" cy="432000"/>
              </a:xfrm>
              <a:prstGeom prst="bentConnector3">
                <a:avLst/>
              </a:prstGeom>
              <a:noFill/>
              <a:ln w="3175" cap="flat" cmpd="sng" algn="ctr">
                <a:solidFill>
                  <a:schemeClr val="folHlink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03" name="꺾인 연결선 130">
                <a:extLst>
                  <a:ext uri="{FF2B5EF4-FFF2-40B4-BE49-F238E27FC236}">
                    <a16:creationId xmlns:a16="http://schemas.microsoft.com/office/drawing/2014/main" id="{044B2941-14F3-4578-9721-741E0F7F0608}"/>
                  </a:ext>
                </a:extLst>
              </p:cNvPr>
              <p:cNvCxnSpPr/>
              <p:nvPr/>
            </p:nvCxnSpPr>
            <p:spPr bwMode="auto">
              <a:xfrm rot="10800000" flipV="1">
                <a:off x="3651348" y="2163914"/>
                <a:ext cx="1440000" cy="432000"/>
              </a:xfrm>
              <a:prstGeom prst="bentConnector3">
                <a:avLst/>
              </a:prstGeom>
              <a:noFill/>
              <a:ln w="3175" cap="flat" cmpd="sng" algn="ctr">
                <a:solidFill>
                  <a:schemeClr val="folHlink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04" name="꺾인 연결선 131">
                <a:extLst>
                  <a:ext uri="{FF2B5EF4-FFF2-40B4-BE49-F238E27FC236}">
                    <a16:creationId xmlns:a16="http://schemas.microsoft.com/office/drawing/2014/main" id="{D23A8935-3E1C-4949-9E26-FF0230AA1E18}"/>
                  </a:ext>
                </a:extLst>
              </p:cNvPr>
              <p:cNvCxnSpPr/>
              <p:nvPr/>
            </p:nvCxnSpPr>
            <p:spPr bwMode="auto">
              <a:xfrm rot="10800000" flipV="1">
                <a:off x="4371348" y="1731914"/>
                <a:ext cx="1440000" cy="432000"/>
              </a:xfrm>
              <a:prstGeom prst="bentConnector3">
                <a:avLst/>
              </a:prstGeom>
              <a:noFill/>
              <a:ln w="3175" cap="flat" cmpd="sng" algn="ctr">
                <a:solidFill>
                  <a:schemeClr val="folHlink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193C1FF1-D55E-4997-B120-8E041ED8FEC7}"/>
                </a:ext>
              </a:extLst>
            </p:cNvPr>
            <p:cNvSpPr/>
            <p:nvPr/>
          </p:nvSpPr>
          <p:spPr>
            <a:xfrm>
              <a:off x="821682" y="5508388"/>
              <a:ext cx="400504" cy="18466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600" b="1" spc="-80" dirty="0" err="1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+mn-ea"/>
                </a:rPr>
                <a:t>그린반</a:t>
              </a:r>
              <a:endParaRPr lang="ko-KR" altLang="en-US" sz="6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</a:endParaRPr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A74385B2-415A-4D76-AA16-3DFE7B8B811D}"/>
                </a:ext>
              </a:extLst>
            </p:cNvPr>
            <p:cNvSpPr/>
            <p:nvPr/>
          </p:nvSpPr>
          <p:spPr>
            <a:xfrm>
              <a:off x="1214022" y="5316787"/>
              <a:ext cx="400504" cy="18466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600" spc="-80" dirty="0" err="1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블루반</a:t>
              </a:r>
              <a:endParaRPr lang="ko-KR" altLang="en-US" sz="6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45190BF5-D3B4-4689-874C-C5DDC84B8AD2}"/>
                </a:ext>
              </a:extLst>
            </p:cNvPr>
            <p:cNvSpPr/>
            <p:nvPr/>
          </p:nvSpPr>
          <p:spPr>
            <a:xfrm>
              <a:off x="1554172" y="5117234"/>
              <a:ext cx="484609" cy="18466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600" b="1" spc="-80" dirty="0" err="1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70C0"/>
                  </a:solidFill>
                  <a:latin typeface="+mn-ea"/>
                </a:rPr>
                <a:t>연고대반</a:t>
              </a:r>
              <a:endParaRPr lang="en-US" altLang="ko-KR" sz="6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70C0"/>
                </a:solidFill>
                <a:latin typeface="+mn-ea"/>
              </a:endParaRP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E916A829-C16D-44B7-9996-7B5A453345FF}"/>
                </a:ext>
              </a:extLst>
            </p:cNvPr>
            <p:cNvSpPr/>
            <p:nvPr/>
          </p:nvSpPr>
          <p:spPr>
            <a:xfrm>
              <a:off x="1913180" y="4926180"/>
              <a:ext cx="533070" cy="18466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600" b="1" spc="-80" dirty="0" err="1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+mn-ea"/>
                </a:rPr>
                <a:t>서의치대반</a:t>
              </a:r>
              <a:endParaRPr lang="en-US" altLang="ko-KR" sz="6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</a:endParaRP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E3E15B62-8354-4B4E-A912-04605E11B467}"/>
                </a:ext>
              </a:extLst>
            </p:cNvPr>
            <p:cNvSpPr/>
            <p:nvPr/>
          </p:nvSpPr>
          <p:spPr>
            <a:xfrm>
              <a:off x="2389911" y="4737881"/>
              <a:ext cx="400504" cy="18466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 sz="600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70C0"/>
                  </a:solidFill>
                  <a:latin typeface="+mn-ea"/>
                </a:rPr>
                <a:t>HS</a:t>
              </a:r>
              <a:r>
                <a:rPr lang="ko-KR" altLang="en-US" sz="600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70C0"/>
                  </a:solidFill>
                  <a:latin typeface="+mn-ea"/>
                </a:rPr>
                <a:t>반</a:t>
              </a:r>
              <a:endParaRPr lang="en-US" altLang="ko-KR" sz="6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70C0"/>
                </a:solidFill>
                <a:latin typeface="+mn-ea"/>
              </a:endParaRPr>
            </a:p>
          </p:txBody>
        </p:sp>
      </p:grpSp>
      <p:sp>
        <p:nvSpPr>
          <p:cNvPr id="105" name="사각형 설명선 132">
            <a:extLst>
              <a:ext uri="{FF2B5EF4-FFF2-40B4-BE49-F238E27FC236}">
                <a16:creationId xmlns:a16="http://schemas.microsoft.com/office/drawing/2014/main" id="{A8575DA7-A434-4F52-BB99-AE52A1316700}"/>
              </a:ext>
            </a:extLst>
          </p:cNvPr>
          <p:cNvSpPr/>
          <p:nvPr/>
        </p:nvSpPr>
        <p:spPr bwMode="auto">
          <a:xfrm>
            <a:off x="5785725" y="2380243"/>
            <a:ext cx="807760" cy="223835"/>
          </a:xfrm>
          <a:prstGeom prst="wedgeRectCallout">
            <a:avLst>
              <a:gd name="adj1" fmla="val 20832"/>
              <a:gd name="adj2" fmla="val 107890"/>
            </a:avLst>
          </a:prstGeom>
          <a:solidFill>
            <a:schemeClr val="bg1">
              <a:lumMod val="95000"/>
            </a:schemeClr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ko-KR" altLang="en-US" sz="700" b="1" spc="-80" dirty="0">
                <a:solidFill>
                  <a:srgbClr val="0070C0"/>
                </a:solidFill>
                <a:latin typeface="+mn-ea"/>
                <a:ea typeface="+mn-ea"/>
              </a:rPr>
              <a:t>재원 중 </a:t>
            </a:r>
            <a:r>
              <a:rPr lang="en-US" altLang="ko-KR" sz="700" b="1" spc="-80" dirty="0">
                <a:solidFill>
                  <a:srgbClr val="0070C0"/>
                </a:solidFill>
                <a:latin typeface="+mn-ea"/>
                <a:ea typeface="+mn-ea"/>
              </a:rPr>
              <a:t>2</a:t>
            </a:r>
            <a:r>
              <a:rPr lang="ko-KR" altLang="en-US" sz="700" b="1" spc="-80" dirty="0">
                <a:solidFill>
                  <a:srgbClr val="0070C0"/>
                </a:solidFill>
                <a:latin typeface="+mn-ea"/>
                <a:ea typeface="+mn-ea"/>
              </a:rPr>
              <a:t>단계 </a:t>
            </a:r>
            <a:r>
              <a:rPr lang="ko-KR" altLang="en-US" sz="700" b="1" spc="-80" dirty="0" err="1">
                <a:solidFill>
                  <a:srgbClr val="0070C0"/>
                </a:solidFill>
                <a:latin typeface="+mn-ea"/>
                <a:ea typeface="+mn-ea"/>
              </a:rPr>
              <a:t>승반</a:t>
            </a:r>
            <a:endParaRPr lang="ko-KR" altLang="en-US" sz="700" b="1" spc="-80" dirty="0">
              <a:solidFill>
                <a:srgbClr val="0070C0"/>
              </a:solidFill>
              <a:latin typeface="+mn-ea"/>
              <a:ea typeface="+mn-ea"/>
            </a:endParaRPr>
          </a:p>
        </p:txBody>
      </p:sp>
      <p:sp>
        <p:nvSpPr>
          <p:cNvPr id="106" name="위쪽 화살표 133">
            <a:extLst>
              <a:ext uri="{FF2B5EF4-FFF2-40B4-BE49-F238E27FC236}">
                <a16:creationId xmlns:a16="http://schemas.microsoft.com/office/drawing/2014/main" id="{57802310-5A03-4717-9BA8-153F8D71EB4C}"/>
              </a:ext>
            </a:extLst>
          </p:cNvPr>
          <p:cNvSpPr/>
          <p:nvPr/>
        </p:nvSpPr>
        <p:spPr bwMode="auto">
          <a:xfrm rot="3622285">
            <a:off x="6772930" y="2171300"/>
            <a:ext cx="301280" cy="930823"/>
          </a:xfrm>
          <a:prstGeom prst="upArrow">
            <a:avLst>
              <a:gd name="adj1" fmla="val 29103"/>
              <a:gd name="adj2" fmla="val 49609"/>
            </a:avLst>
          </a:prstGeom>
          <a:solidFill>
            <a:srgbClr val="6699FF">
              <a:alpha val="50000"/>
            </a:srgbClr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8A9264F3-50F0-45A9-B4CA-F96F9FF839FA}"/>
              </a:ext>
            </a:extLst>
          </p:cNvPr>
          <p:cNvSpPr/>
          <p:nvPr/>
        </p:nvSpPr>
        <p:spPr>
          <a:xfrm>
            <a:off x="3375544" y="1484803"/>
            <a:ext cx="2170380" cy="2061702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83977B17-C2CF-48BB-997A-629E3254122B}"/>
              </a:ext>
            </a:extLst>
          </p:cNvPr>
          <p:cNvSpPr/>
          <p:nvPr/>
        </p:nvSpPr>
        <p:spPr>
          <a:xfrm>
            <a:off x="3377193" y="1564780"/>
            <a:ext cx="2168732" cy="646331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2023</a:t>
            </a:r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학년도 고려대학교</a:t>
            </a:r>
            <a:r>
              <a:rPr lang="en-US" altLang="ko-KR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(</a:t>
            </a:r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안암</a:t>
            </a:r>
            <a:r>
              <a:rPr lang="en-US" altLang="ko-KR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)</a:t>
            </a:r>
          </a:p>
          <a:p>
            <a:pPr algn="ctr"/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기계공학부 합격</a:t>
            </a:r>
          </a:p>
          <a:p>
            <a:pPr algn="ctr"/>
            <a:endParaRPr lang="en-US" altLang="ko-KR" sz="500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  <a:p>
            <a:pPr algn="ctr"/>
            <a:r>
              <a:rPr lang="ko-KR" altLang="en-US" sz="10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러셀 강남 송승원</a:t>
            </a:r>
            <a:endParaRPr lang="en-US" altLang="ko-KR" sz="1000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</p:txBody>
      </p: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6CAB3463-3B8D-4C57-9204-C2510B219918}"/>
              </a:ext>
            </a:extLst>
          </p:cNvPr>
          <p:cNvGrpSpPr/>
          <p:nvPr/>
        </p:nvGrpSpPr>
        <p:grpSpPr>
          <a:xfrm>
            <a:off x="3479406" y="2451676"/>
            <a:ext cx="1973538" cy="967910"/>
            <a:chOff x="816877" y="4725144"/>
            <a:chExt cx="1973538" cy="967910"/>
          </a:xfrm>
        </p:grpSpPr>
        <p:grpSp>
          <p:nvGrpSpPr>
            <p:cNvPr id="110" name="그룹 109">
              <a:extLst>
                <a:ext uri="{FF2B5EF4-FFF2-40B4-BE49-F238E27FC236}">
                  <a16:creationId xmlns:a16="http://schemas.microsoft.com/office/drawing/2014/main" id="{20DE3F5B-F655-4FDB-A138-51D490F951E2}"/>
                </a:ext>
              </a:extLst>
            </p:cNvPr>
            <p:cNvGrpSpPr/>
            <p:nvPr/>
          </p:nvGrpSpPr>
          <p:grpSpPr>
            <a:xfrm>
              <a:off x="816877" y="4725144"/>
              <a:ext cx="1943227" cy="770928"/>
              <a:chOff x="2211349" y="1731914"/>
              <a:chExt cx="3599999" cy="1728000"/>
            </a:xfrm>
          </p:grpSpPr>
          <p:cxnSp>
            <p:nvCxnSpPr>
              <p:cNvPr id="116" name="꺾인 연결선 111">
                <a:extLst>
                  <a:ext uri="{FF2B5EF4-FFF2-40B4-BE49-F238E27FC236}">
                    <a16:creationId xmlns:a16="http://schemas.microsoft.com/office/drawing/2014/main" id="{B89A6BAC-1AAD-417D-BD39-2071A53D54E5}"/>
                  </a:ext>
                </a:extLst>
              </p:cNvPr>
              <p:cNvCxnSpPr/>
              <p:nvPr/>
            </p:nvCxnSpPr>
            <p:spPr bwMode="auto">
              <a:xfrm rot="10800000" flipV="1">
                <a:off x="2211349" y="3027914"/>
                <a:ext cx="1440000" cy="432000"/>
              </a:xfrm>
              <a:prstGeom prst="bentConnector3">
                <a:avLst/>
              </a:prstGeom>
              <a:noFill/>
              <a:ln w="3175" cap="flat" cmpd="sng" algn="ctr">
                <a:solidFill>
                  <a:schemeClr val="folHlink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17" name="꺾인 연결선 112">
                <a:extLst>
                  <a:ext uri="{FF2B5EF4-FFF2-40B4-BE49-F238E27FC236}">
                    <a16:creationId xmlns:a16="http://schemas.microsoft.com/office/drawing/2014/main" id="{0D8FA65A-8F11-4664-9A7F-636EADFB3BC7}"/>
                  </a:ext>
                </a:extLst>
              </p:cNvPr>
              <p:cNvCxnSpPr/>
              <p:nvPr/>
            </p:nvCxnSpPr>
            <p:spPr bwMode="auto">
              <a:xfrm rot="10800000" flipV="1">
                <a:off x="2931348" y="2595914"/>
                <a:ext cx="1440000" cy="432000"/>
              </a:xfrm>
              <a:prstGeom prst="bentConnector3">
                <a:avLst/>
              </a:prstGeom>
              <a:noFill/>
              <a:ln w="3175" cap="flat" cmpd="sng" algn="ctr">
                <a:solidFill>
                  <a:schemeClr val="folHlink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18" name="꺾인 연결선 113">
                <a:extLst>
                  <a:ext uri="{FF2B5EF4-FFF2-40B4-BE49-F238E27FC236}">
                    <a16:creationId xmlns:a16="http://schemas.microsoft.com/office/drawing/2014/main" id="{CD98BEE8-C695-4212-84BA-8F51EAB1B48B}"/>
                  </a:ext>
                </a:extLst>
              </p:cNvPr>
              <p:cNvCxnSpPr/>
              <p:nvPr/>
            </p:nvCxnSpPr>
            <p:spPr bwMode="auto">
              <a:xfrm rot="10800000" flipV="1">
                <a:off x="3651348" y="2163914"/>
                <a:ext cx="1440000" cy="432000"/>
              </a:xfrm>
              <a:prstGeom prst="bentConnector3">
                <a:avLst/>
              </a:prstGeom>
              <a:noFill/>
              <a:ln w="3175" cap="flat" cmpd="sng" algn="ctr">
                <a:solidFill>
                  <a:schemeClr val="folHlink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19" name="꺾인 연결선 114">
                <a:extLst>
                  <a:ext uri="{FF2B5EF4-FFF2-40B4-BE49-F238E27FC236}">
                    <a16:creationId xmlns:a16="http://schemas.microsoft.com/office/drawing/2014/main" id="{33304752-9A8E-45B3-9B02-8E7A9DAFB4D9}"/>
                  </a:ext>
                </a:extLst>
              </p:cNvPr>
              <p:cNvCxnSpPr/>
              <p:nvPr/>
            </p:nvCxnSpPr>
            <p:spPr bwMode="auto">
              <a:xfrm rot="10800000" flipV="1">
                <a:off x="4371348" y="1731914"/>
                <a:ext cx="1440000" cy="432000"/>
              </a:xfrm>
              <a:prstGeom prst="bentConnector3">
                <a:avLst/>
              </a:prstGeom>
              <a:noFill/>
              <a:ln w="3175" cap="flat" cmpd="sng" algn="ctr">
                <a:solidFill>
                  <a:schemeClr val="folHlink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E5E731C5-C901-4088-BC6D-6EADA56D34A9}"/>
                </a:ext>
              </a:extLst>
            </p:cNvPr>
            <p:cNvSpPr/>
            <p:nvPr/>
          </p:nvSpPr>
          <p:spPr>
            <a:xfrm>
              <a:off x="821682" y="5508388"/>
              <a:ext cx="400504" cy="18466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600" spc="-80" dirty="0" err="1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그린반</a:t>
              </a:r>
              <a:endParaRPr lang="ko-KR" altLang="en-US" sz="6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E6DE4553-CF89-4DC3-B87F-72C41443E0E7}"/>
                </a:ext>
              </a:extLst>
            </p:cNvPr>
            <p:cNvSpPr/>
            <p:nvPr/>
          </p:nvSpPr>
          <p:spPr>
            <a:xfrm>
              <a:off x="1214022" y="5316787"/>
              <a:ext cx="400504" cy="18466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600" spc="-8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블루반</a:t>
              </a:r>
              <a:endParaRPr lang="ko-KR" altLang="en-US" sz="6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510C3FC2-0F41-4164-8EF6-C553CF1AF2BE}"/>
                </a:ext>
              </a:extLst>
            </p:cNvPr>
            <p:cNvSpPr/>
            <p:nvPr/>
          </p:nvSpPr>
          <p:spPr>
            <a:xfrm>
              <a:off x="1554172" y="5117234"/>
              <a:ext cx="484609" cy="18466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600" spc="-80" dirty="0" err="1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연고대반</a:t>
              </a:r>
              <a:endParaRPr lang="en-US" altLang="ko-KR" sz="6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1B14E412-412A-4EC9-BBFB-9350406154C3}"/>
                </a:ext>
              </a:extLst>
            </p:cNvPr>
            <p:cNvSpPr/>
            <p:nvPr/>
          </p:nvSpPr>
          <p:spPr>
            <a:xfrm>
              <a:off x="1913180" y="4926180"/>
              <a:ext cx="533070" cy="18466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600" b="1" spc="-80" dirty="0" err="1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70C0"/>
                  </a:solidFill>
                  <a:latin typeface="+mn-ea"/>
                </a:rPr>
                <a:t>서의치대반</a:t>
              </a:r>
              <a:endParaRPr lang="en-US" altLang="ko-KR" sz="6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70C0"/>
                </a:solidFill>
                <a:latin typeface="+mn-ea"/>
              </a:endParaRP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2C10C838-E8B5-434C-8359-E51710F9CFAB}"/>
                </a:ext>
              </a:extLst>
            </p:cNvPr>
            <p:cNvSpPr/>
            <p:nvPr/>
          </p:nvSpPr>
          <p:spPr>
            <a:xfrm>
              <a:off x="2389911" y="4737881"/>
              <a:ext cx="400504" cy="18466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 sz="600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70C0"/>
                  </a:solidFill>
                  <a:latin typeface="+mn-ea"/>
                </a:rPr>
                <a:t>HS</a:t>
              </a:r>
              <a:r>
                <a:rPr lang="ko-KR" altLang="en-US" sz="600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70C0"/>
                  </a:solidFill>
                  <a:latin typeface="+mn-ea"/>
                </a:rPr>
                <a:t>반</a:t>
              </a:r>
              <a:endParaRPr lang="en-US" altLang="ko-KR" sz="6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70C0"/>
                </a:solidFill>
                <a:latin typeface="+mn-ea"/>
              </a:endParaRPr>
            </a:p>
          </p:txBody>
        </p:sp>
      </p:grpSp>
      <p:sp>
        <p:nvSpPr>
          <p:cNvPr id="123" name="위쪽 화살표 115">
            <a:extLst>
              <a:ext uri="{FF2B5EF4-FFF2-40B4-BE49-F238E27FC236}">
                <a16:creationId xmlns:a16="http://schemas.microsoft.com/office/drawing/2014/main" id="{6A98421C-DFC2-4A17-A52D-53F69F67D31E}"/>
              </a:ext>
            </a:extLst>
          </p:cNvPr>
          <p:cNvSpPr/>
          <p:nvPr/>
        </p:nvSpPr>
        <p:spPr bwMode="auto">
          <a:xfrm rot="3501043">
            <a:off x="4918752" y="2157679"/>
            <a:ext cx="206752" cy="658154"/>
          </a:xfrm>
          <a:prstGeom prst="upArrow">
            <a:avLst/>
          </a:prstGeom>
          <a:solidFill>
            <a:srgbClr val="6699FF">
              <a:alpha val="50000"/>
            </a:srgbClr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4" name="사각형 설명선 116">
            <a:extLst>
              <a:ext uri="{FF2B5EF4-FFF2-40B4-BE49-F238E27FC236}">
                <a16:creationId xmlns:a16="http://schemas.microsoft.com/office/drawing/2014/main" id="{0F679826-8514-470D-9F92-212BD9FFAE81}"/>
              </a:ext>
            </a:extLst>
          </p:cNvPr>
          <p:cNvSpPr/>
          <p:nvPr/>
        </p:nvSpPr>
        <p:spPr bwMode="auto">
          <a:xfrm>
            <a:off x="3807269" y="2380262"/>
            <a:ext cx="807760" cy="223835"/>
          </a:xfrm>
          <a:prstGeom prst="wedgeRectCallout">
            <a:avLst>
              <a:gd name="adj1" fmla="val 64855"/>
              <a:gd name="adj2" fmla="val -2749"/>
            </a:avLst>
          </a:prstGeom>
          <a:solidFill>
            <a:schemeClr val="bg1">
              <a:lumMod val="95000"/>
            </a:schemeClr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ko-KR" altLang="en-US" sz="700" b="1" spc="-80">
                <a:solidFill>
                  <a:srgbClr val="0070C0"/>
                </a:solidFill>
                <a:latin typeface="+mn-ea"/>
                <a:ea typeface="+mn-ea"/>
              </a:rPr>
              <a:t>최상위권반으로 </a:t>
            </a:r>
            <a:r>
              <a:rPr lang="ko-KR" altLang="en-US" sz="700" b="1" spc="-80" dirty="0" err="1">
                <a:solidFill>
                  <a:srgbClr val="0070C0"/>
                </a:solidFill>
                <a:latin typeface="+mn-ea"/>
                <a:ea typeface="+mn-ea"/>
              </a:rPr>
              <a:t>승반</a:t>
            </a:r>
            <a:endParaRPr lang="ko-KR" altLang="en-US" sz="700" b="1" spc="-80" dirty="0">
              <a:solidFill>
                <a:srgbClr val="0070C0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127156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2025 N</a:t>
            </a:r>
            <a:r>
              <a:rPr lang="ko-KR" altLang="en-US" b="0" dirty="0"/>
              <a:t>수 </a:t>
            </a:r>
            <a:r>
              <a:rPr lang="ko-KR" altLang="en-US" b="0" dirty="0" err="1"/>
              <a:t>정규반</a:t>
            </a:r>
            <a:r>
              <a:rPr lang="en-US" altLang="ko-KR" b="0" dirty="0"/>
              <a:t>(</a:t>
            </a:r>
            <a:r>
              <a:rPr lang="ko-KR" altLang="en-US" b="0" dirty="0"/>
              <a:t>강남 </a:t>
            </a:r>
            <a:r>
              <a:rPr lang="en-US" altLang="ko-KR" b="0" dirty="0"/>
              <a:t>MO)</a:t>
            </a:r>
            <a:endParaRPr lang="ko-KR" altLang="en-US" dirty="0"/>
          </a:p>
        </p:txBody>
      </p: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1B9654DB-77B1-4980-BEB3-F0E66C1D8E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7423600"/>
              </p:ext>
            </p:extLst>
          </p:nvPr>
        </p:nvGraphicFramePr>
        <p:xfrm>
          <a:off x="8104412" y="211913"/>
          <a:ext cx="1800000" cy="13269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해당 영역 삭제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43433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클릭 시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아래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URL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로 연결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hlinkClick r:id="rId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https://mrusselgn.megastudy.net/event/2021/quel/default.asp</a:t>
                      </a:r>
                      <a:endParaRPr lang="en-US" altLang="ko-KR" sz="900" b="0" spc="-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92492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클릭 시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아래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URL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로 연결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b="0" spc="-50" baseline="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https://mrusselgn.megastudy.net/intro/2022/premium/index.asp</a:t>
                      </a:r>
                      <a:endParaRPr lang="en-US" altLang="ko-KR" sz="900" b="0" spc="-50" baseline="0" dirty="0">
                        <a:solidFill>
                          <a:srgbClr val="0000FF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6882902"/>
                  </a:ext>
                </a:extLst>
              </a:tr>
            </a:tbl>
          </a:graphicData>
        </a:graphic>
      </p:graphicFrame>
      <p:sp>
        <p:nvSpPr>
          <p:cNvPr id="41" name="TextBox 40">
            <a:extLst>
              <a:ext uri="{FF2B5EF4-FFF2-40B4-BE49-F238E27FC236}">
                <a16:creationId xmlns:a16="http://schemas.microsoft.com/office/drawing/2014/main" id="{3C7DF0C6-89A5-44E8-A456-7C59DA344D7C}"/>
              </a:ext>
            </a:extLst>
          </p:cNvPr>
          <p:cNvSpPr txBox="1"/>
          <p:nvPr/>
        </p:nvSpPr>
        <p:spPr>
          <a:xfrm>
            <a:off x="978923" y="1461456"/>
            <a:ext cx="309822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spc="-100" dirty="0">
                <a:latin typeface="+mn-ea"/>
                <a:ea typeface="+mn-ea"/>
              </a:rPr>
              <a:t>최상위권 대학에 합격한 선배들이 학습한</a:t>
            </a:r>
            <a:endParaRPr lang="en-US" altLang="ko-KR" sz="1200" b="1" spc="-100" dirty="0">
              <a:latin typeface="+mn-ea"/>
              <a:ea typeface="+mn-ea"/>
            </a:endParaRPr>
          </a:p>
          <a:p>
            <a:pPr algn="ctr"/>
            <a:r>
              <a:rPr lang="ko-KR" altLang="en-US" sz="1200" b="1" spc="-100" dirty="0">
                <a:solidFill>
                  <a:srgbClr val="0070C0"/>
                </a:solidFill>
                <a:latin typeface="+mn-ea"/>
                <a:ea typeface="+mn-ea"/>
              </a:rPr>
              <a:t>실전 학습 콘텐츠</a:t>
            </a:r>
          </a:p>
          <a:p>
            <a:pPr algn="ctr"/>
            <a:endParaRPr lang="en-US" altLang="ko-KR" sz="1000" spc="-100" dirty="0">
              <a:latin typeface="+mn-ea"/>
              <a:ea typeface="+mn-ea"/>
            </a:endParaRPr>
          </a:p>
          <a:p>
            <a:pPr algn="ctr"/>
            <a:r>
              <a:rPr lang="ko-KR" altLang="en-US" sz="1000" b="1" spc="-100" dirty="0">
                <a:latin typeface="+mn-ea"/>
                <a:ea typeface="+mn-ea"/>
              </a:rPr>
              <a:t>내 위치를 정확하게 점검하고</a:t>
            </a:r>
            <a:endParaRPr lang="en-US" altLang="ko-KR" sz="1000" b="1" spc="-100" dirty="0">
              <a:latin typeface="+mn-ea"/>
              <a:ea typeface="+mn-ea"/>
            </a:endParaRPr>
          </a:p>
          <a:p>
            <a:pPr algn="ctr"/>
            <a:r>
              <a:rPr lang="ko-KR" altLang="en-US" sz="1000" b="1" spc="-100" dirty="0">
                <a:latin typeface="+mn-ea"/>
                <a:ea typeface="+mn-ea"/>
              </a:rPr>
              <a:t>지속적인 약점 보완</a:t>
            </a:r>
            <a:r>
              <a:rPr lang="ko-KR" altLang="en-US" sz="1000" spc="-100" dirty="0">
                <a:latin typeface="+mn-ea"/>
                <a:ea typeface="+mn-ea"/>
              </a:rPr>
              <a:t>할 수 있는 실전 학습 콘텐츠로</a:t>
            </a:r>
            <a:endParaRPr lang="en-US" altLang="ko-KR" sz="1000" spc="-100" dirty="0">
              <a:latin typeface="+mn-ea"/>
              <a:ea typeface="+mn-ea"/>
            </a:endParaRPr>
          </a:p>
          <a:p>
            <a:pPr algn="ctr"/>
            <a:r>
              <a:rPr lang="ko-KR" altLang="en-US" sz="1000" spc="-100" dirty="0">
                <a:latin typeface="+mn-ea"/>
                <a:ea typeface="+mn-ea"/>
              </a:rPr>
              <a:t>수능 </a:t>
            </a:r>
            <a:r>
              <a:rPr lang="en-US" altLang="ko-KR" sz="1000" spc="-100" dirty="0">
                <a:latin typeface="+mn-ea"/>
                <a:ea typeface="+mn-ea"/>
              </a:rPr>
              <a:t>1</a:t>
            </a:r>
            <a:r>
              <a:rPr lang="ko-KR" altLang="en-US" sz="1000" spc="-100" dirty="0">
                <a:latin typeface="+mn-ea"/>
                <a:ea typeface="+mn-ea"/>
              </a:rPr>
              <a:t>등급과 고득점을 위한 실력 완성합니다</a:t>
            </a:r>
            <a:r>
              <a:rPr lang="en-US" altLang="ko-KR" sz="1000" spc="-100" dirty="0">
                <a:latin typeface="+mn-ea"/>
                <a:ea typeface="+mn-ea"/>
              </a:rPr>
              <a:t>.</a:t>
            </a: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79D65639-84DC-466B-9E6A-619D76FDE001}"/>
              </a:ext>
            </a:extLst>
          </p:cNvPr>
          <p:cNvSpPr/>
          <p:nvPr/>
        </p:nvSpPr>
        <p:spPr>
          <a:xfrm>
            <a:off x="1092545" y="3562982"/>
            <a:ext cx="2946025" cy="2087562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C125FDEB-B327-4985-AC0A-ED2B615FD61C}"/>
              </a:ext>
            </a:extLst>
          </p:cNvPr>
          <p:cNvSpPr txBox="1"/>
          <p:nvPr/>
        </p:nvSpPr>
        <p:spPr>
          <a:xfrm>
            <a:off x="2234665" y="3714717"/>
            <a:ext cx="1761208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spc="-100" dirty="0">
                <a:latin typeface="+mn-ea"/>
                <a:ea typeface="+mn-ea"/>
              </a:rPr>
              <a:t>최신 출제 경향 맞춤 실전 수능</a:t>
            </a:r>
          </a:p>
          <a:p>
            <a:r>
              <a:rPr lang="en-US" altLang="ko-KR" sz="1400" b="1" spc="-100" dirty="0">
                <a:solidFill>
                  <a:srgbClr val="0070C0"/>
                </a:solidFill>
                <a:latin typeface="+mn-ea"/>
                <a:ea typeface="+mn-ea"/>
              </a:rPr>
              <a:t>QUEL</a:t>
            </a:r>
          </a:p>
          <a:p>
            <a:r>
              <a:rPr lang="ko-KR" altLang="en-US" sz="1400" b="1" spc="-100" dirty="0">
                <a:solidFill>
                  <a:srgbClr val="0070C0"/>
                </a:solidFill>
                <a:latin typeface="+mn-ea"/>
                <a:ea typeface="+mn-ea"/>
              </a:rPr>
              <a:t>모의고사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1A9FA05-2D52-4655-93A6-F9CA93EAC008}"/>
              </a:ext>
            </a:extLst>
          </p:cNvPr>
          <p:cNvSpPr txBox="1"/>
          <p:nvPr/>
        </p:nvSpPr>
        <p:spPr>
          <a:xfrm>
            <a:off x="2234665" y="4717175"/>
            <a:ext cx="17120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spc="-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메가스터디</a:t>
            </a:r>
            <a:r>
              <a:rPr lang="ko-KR" altLang="en-US" sz="9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통합 전 영역 실전 수능 대비 모의고사</a:t>
            </a:r>
            <a:endParaRPr lang="en-US" altLang="ko-KR" sz="9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최신 출제 경향에 맞춘 강도 있는 실전 훈련</a:t>
            </a:r>
          </a:p>
        </p:txBody>
      </p:sp>
      <p:pic>
        <p:nvPicPr>
          <p:cNvPr id="94" name="Picture 2" descr="퀄 모의고사">
            <a:extLst>
              <a:ext uri="{FF2B5EF4-FFF2-40B4-BE49-F238E27FC236}">
                <a16:creationId xmlns:a16="http://schemas.microsoft.com/office/drawing/2014/main" id="{169FDF7C-DF18-437D-8A49-A3239BCA1F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0236" y="3871632"/>
            <a:ext cx="1100641" cy="1378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5" name="모서리가 둥근 직사각형 58">
            <a:extLst>
              <a:ext uri="{FF2B5EF4-FFF2-40B4-BE49-F238E27FC236}">
                <a16:creationId xmlns:a16="http://schemas.microsoft.com/office/drawing/2014/main" id="{55E2DECE-44DC-43F3-B1BF-D87B8690C3A6}"/>
              </a:ext>
            </a:extLst>
          </p:cNvPr>
          <p:cNvSpPr/>
          <p:nvPr/>
        </p:nvSpPr>
        <p:spPr bwMode="auto">
          <a:xfrm>
            <a:off x="2322679" y="4450220"/>
            <a:ext cx="1029215" cy="238363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+mn-ea"/>
                <a:ea typeface="+mn-ea"/>
              </a:rPr>
              <a:t>자세히 보기 </a:t>
            </a:r>
            <a:r>
              <a:rPr lang="en-US" altLang="ko-KR" b="1" dirty="0">
                <a:solidFill>
                  <a:schemeClr val="bg1"/>
                </a:solidFill>
                <a:latin typeface="+mn-ea"/>
                <a:ea typeface="+mn-ea"/>
              </a:rPr>
              <a:t>&gt;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5752D5AF-B04C-4E06-A18F-4EE7AD600933}"/>
              </a:ext>
            </a:extLst>
          </p:cNvPr>
          <p:cNvSpPr/>
          <p:nvPr/>
        </p:nvSpPr>
        <p:spPr>
          <a:xfrm>
            <a:off x="1064568" y="802925"/>
            <a:ext cx="3012579" cy="5252150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700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8A3ECD1-E898-48A4-AB30-3947BDA738CF}"/>
              </a:ext>
            </a:extLst>
          </p:cNvPr>
          <p:cNvSpPr txBox="1"/>
          <p:nvPr/>
        </p:nvSpPr>
        <p:spPr>
          <a:xfrm>
            <a:off x="2303097" y="1016962"/>
            <a:ext cx="449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i="1" spc="-100" dirty="0">
                <a:solidFill>
                  <a:schemeClr val="bg1">
                    <a:lumMod val="85000"/>
                  </a:schemeClr>
                </a:solidFill>
                <a:latin typeface="+mn-ea"/>
                <a:ea typeface="+mn-ea"/>
              </a:rPr>
              <a:t>05</a:t>
            </a:r>
            <a:endParaRPr lang="ko-KR" altLang="en-US" sz="1200" i="1" spc="-100" dirty="0">
              <a:solidFill>
                <a:schemeClr val="bg1">
                  <a:lumMod val="85000"/>
                </a:schemeClr>
              </a:solidFill>
              <a:latin typeface="+mn-ea"/>
              <a:ea typeface="+mn-ea"/>
            </a:endParaRPr>
          </a:p>
        </p:txBody>
      </p:sp>
      <p:graphicFrame>
        <p:nvGraphicFramePr>
          <p:cNvPr id="38" name="표 37">
            <a:extLst>
              <a:ext uri="{FF2B5EF4-FFF2-40B4-BE49-F238E27FC236}">
                <a16:creationId xmlns:a16="http://schemas.microsoft.com/office/drawing/2014/main" id="{31B78530-7D26-47C8-94A0-92E12AC176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8052087"/>
              </p:ext>
            </p:extLst>
          </p:nvPr>
        </p:nvGraphicFramePr>
        <p:xfrm>
          <a:off x="1072730" y="2567266"/>
          <a:ext cx="2996253" cy="88056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877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85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028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1" spc="-1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QUEL</a:t>
                      </a:r>
                    </a:p>
                    <a:p>
                      <a:pPr algn="ctr"/>
                      <a:r>
                        <a:rPr lang="ko-KR" altLang="en-US" sz="900" b="1" spc="-1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모의고사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1414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b="0" spc="-100" dirty="0">
                          <a:latin typeface="+mn-ea"/>
                          <a:ea typeface="+mn-ea"/>
                        </a:rPr>
                        <a:t>메가</a:t>
                      </a:r>
                      <a:r>
                        <a:rPr lang="en-US" altLang="ko-KR" sz="900" b="0" spc="-100" dirty="0">
                          <a:latin typeface="+mn-ea"/>
                          <a:ea typeface="+mn-ea"/>
                        </a:rPr>
                        <a:t>X</a:t>
                      </a:r>
                      <a:r>
                        <a:rPr lang="ko-KR" altLang="en-US" sz="900" b="0" spc="-100" dirty="0">
                          <a:latin typeface="+mn-ea"/>
                          <a:ea typeface="+mn-ea"/>
                        </a:rPr>
                        <a:t>대성</a:t>
                      </a:r>
                      <a:endParaRPr lang="en-US" altLang="ko-KR" sz="900" b="0" spc="-100" dirty="0">
                        <a:latin typeface="+mn-ea"/>
                        <a:ea typeface="+mn-ea"/>
                      </a:endParaRPr>
                    </a:p>
                    <a:p>
                      <a:pPr algn="ctr"/>
                      <a:r>
                        <a:rPr lang="en-US" altLang="ko-KR" sz="900" b="0" spc="-100" dirty="0">
                          <a:latin typeface="+mn-ea"/>
                          <a:ea typeface="+mn-ea"/>
                        </a:rPr>
                        <a:t>THE PREMIUM </a:t>
                      </a:r>
                      <a:r>
                        <a:rPr lang="ko-KR" altLang="en-US" sz="900" b="0" spc="-100" dirty="0">
                          <a:latin typeface="+mn-ea"/>
                          <a:ea typeface="+mn-ea"/>
                        </a:rPr>
                        <a:t>모의고사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0283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b="0" spc="-100" dirty="0" err="1">
                          <a:latin typeface="+mn-ea"/>
                          <a:ea typeface="+mn-ea"/>
                        </a:rPr>
                        <a:t>러셀</a:t>
                      </a:r>
                      <a:r>
                        <a:rPr lang="en-US" altLang="ko-KR" sz="900" b="0" spc="-100" dirty="0">
                          <a:latin typeface="+mn-ea"/>
                          <a:ea typeface="+mn-ea"/>
                        </a:rPr>
                        <a:t>CORE</a:t>
                      </a:r>
                    </a:p>
                    <a:p>
                      <a:pPr algn="ctr"/>
                      <a:r>
                        <a:rPr lang="en-US" altLang="ko-KR" sz="900" b="0" spc="-100" dirty="0">
                          <a:latin typeface="+mn-ea"/>
                          <a:ea typeface="+mn-ea"/>
                        </a:rPr>
                        <a:t>Weekly </a:t>
                      </a:r>
                      <a:r>
                        <a:rPr lang="ko-KR" altLang="en-US" sz="900" b="0" spc="-100">
                          <a:latin typeface="+mn-ea"/>
                          <a:ea typeface="+mn-ea"/>
                        </a:rPr>
                        <a:t>모의고사</a:t>
                      </a:r>
                      <a:endParaRPr lang="en-US" altLang="ko-KR" sz="900" b="0" spc="-1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b="0" spc="-100" dirty="0">
                          <a:latin typeface="+mn-ea"/>
                          <a:ea typeface="+mn-ea"/>
                        </a:rPr>
                        <a:t>월간 학습지</a:t>
                      </a:r>
                      <a:endParaRPr lang="en-US" altLang="ko-KR" sz="900" b="0" spc="-100" dirty="0">
                        <a:latin typeface="+mn-ea"/>
                        <a:ea typeface="+mn-ea"/>
                      </a:endParaRPr>
                    </a:p>
                    <a:p>
                      <a:pPr algn="ctr"/>
                      <a:r>
                        <a:rPr lang="en-US" altLang="ko-KR" sz="900" b="0" spc="-100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900" b="0" spc="-100" dirty="0">
                          <a:latin typeface="+mn-ea"/>
                          <a:ea typeface="+mn-ea"/>
                        </a:rPr>
                        <a:t>월간 장영진</a:t>
                      </a:r>
                      <a:r>
                        <a:rPr lang="en-US" altLang="ko-KR" sz="900" b="0" spc="-100" dirty="0">
                          <a:latin typeface="+mn-ea"/>
                          <a:ea typeface="+mn-ea"/>
                        </a:rPr>
                        <a:t>)</a:t>
                      </a:r>
                      <a:endParaRPr lang="ko-KR" altLang="en-US" sz="900" b="0" spc="-1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9" name="Fill">
            <a:extLst>
              <a:ext uri="{FF2B5EF4-FFF2-40B4-BE49-F238E27FC236}">
                <a16:creationId xmlns:a16="http://schemas.microsoft.com/office/drawing/2014/main" id="{56046500-9AEA-4504-ABE0-A74AE5035DAB}"/>
              </a:ext>
            </a:extLst>
          </p:cNvPr>
          <p:cNvSpPr>
            <a:spLocks/>
          </p:cNvSpPr>
          <p:nvPr/>
        </p:nvSpPr>
        <p:spPr bwMode="auto">
          <a:xfrm rot="5400000">
            <a:off x="2555007" y="5051408"/>
            <a:ext cx="177791" cy="2000571"/>
          </a:xfrm>
          <a:custGeom>
            <a:avLst/>
            <a:gdLst>
              <a:gd name="T0" fmla="*/ 74 w 151"/>
              <a:gd name="T1" fmla="*/ 588 h 588"/>
              <a:gd name="T2" fmla="*/ 151 w 151"/>
              <a:gd name="T3" fmla="*/ 518 h 588"/>
              <a:gd name="T4" fmla="*/ 74 w 151"/>
              <a:gd name="T5" fmla="*/ 441 h 588"/>
              <a:gd name="T6" fmla="*/ 151 w 151"/>
              <a:gd name="T7" fmla="*/ 375 h 588"/>
              <a:gd name="T8" fmla="*/ 74 w 151"/>
              <a:gd name="T9" fmla="*/ 294 h 588"/>
              <a:gd name="T10" fmla="*/ 151 w 151"/>
              <a:gd name="T11" fmla="*/ 231 h 588"/>
              <a:gd name="T12" fmla="*/ 74 w 151"/>
              <a:gd name="T13" fmla="*/ 147 h 588"/>
              <a:gd name="T14" fmla="*/ 151 w 151"/>
              <a:gd name="T15" fmla="*/ 88 h 588"/>
              <a:gd name="T16" fmla="*/ 74 w 151"/>
              <a:gd name="T17" fmla="*/ 0 h 588"/>
              <a:gd name="T18" fmla="*/ 0 w 151"/>
              <a:gd name="T19" fmla="*/ 0 h 588"/>
              <a:gd name="T20" fmla="*/ 78 w 151"/>
              <a:gd name="T21" fmla="*/ 88 h 588"/>
              <a:gd name="T22" fmla="*/ 0 w 151"/>
              <a:gd name="T23" fmla="*/ 147 h 588"/>
              <a:gd name="T24" fmla="*/ 78 w 151"/>
              <a:gd name="T25" fmla="*/ 231 h 588"/>
              <a:gd name="T26" fmla="*/ 0 w 151"/>
              <a:gd name="T27" fmla="*/ 294 h 588"/>
              <a:gd name="T28" fmla="*/ 78 w 151"/>
              <a:gd name="T29" fmla="*/ 375 h 588"/>
              <a:gd name="T30" fmla="*/ 0 w 151"/>
              <a:gd name="T31" fmla="*/ 441 h 588"/>
              <a:gd name="T32" fmla="*/ 78 w 151"/>
              <a:gd name="T33" fmla="*/ 518 h 588"/>
              <a:gd name="T34" fmla="*/ 0 w 151"/>
              <a:gd name="T35" fmla="*/ 588 h 588"/>
              <a:gd name="T36" fmla="*/ 74 w 151"/>
              <a:gd name="T37" fmla="*/ 588 h 5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51" h="588">
                <a:moveTo>
                  <a:pt x="74" y="588"/>
                </a:moveTo>
                <a:lnTo>
                  <a:pt x="151" y="518"/>
                </a:lnTo>
                <a:lnTo>
                  <a:pt x="74" y="441"/>
                </a:lnTo>
                <a:lnTo>
                  <a:pt x="151" y="375"/>
                </a:lnTo>
                <a:lnTo>
                  <a:pt x="74" y="294"/>
                </a:lnTo>
                <a:lnTo>
                  <a:pt x="151" y="231"/>
                </a:lnTo>
                <a:lnTo>
                  <a:pt x="74" y="147"/>
                </a:lnTo>
                <a:lnTo>
                  <a:pt x="151" y="88"/>
                </a:lnTo>
                <a:lnTo>
                  <a:pt x="74" y="0"/>
                </a:lnTo>
                <a:lnTo>
                  <a:pt x="0" y="0"/>
                </a:lnTo>
                <a:lnTo>
                  <a:pt x="78" y="88"/>
                </a:lnTo>
                <a:lnTo>
                  <a:pt x="0" y="147"/>
                </a:lnTo>
                <a:lnTo>
                  <a:pt x="78" y="231"/>
                </a:lnTo>
                <a:lnTo>
                  <a:pt x="0" y="294"/>
                </a:lnTo>
                <a:lnTo>
                  <a:pt x="78" y="375"/>
                </a:lnTo>
                <a:lnTo>
                  <a:pt x="0" y="441"/>
                </a:lnTo>
                <a:lnTo>
                  <a:pt x="78" y="518"/>
                </a:lnTo>
                <a:lnTo>
                  <a:pt x="0" y="588"/>
                </a:lnTo>
                <a:lnTo>
                  <a:pt x="74" y="588"/>
                </a:lnTo>
                <a:close/>
              </a:path>
            </a:pathLst>
          </a:cu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050" dirty="0">
              <a:solidFill>
                <a:prstClr val="black">
                  <a:lumMod val="50000"/>
                  <a:lumOff val="50000"/>
                </a:prstClr>
              </a:solidFill>
              <a:cs typeface="Segoe UI" panose="020B0502040204020203" pitchFamily="34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5E36FB2-786C-463D-9913-CDAF29E463A6}"/>
              </a:ext>
            </a:extLst>
          </p:cNvPr>
          <p:cNvSpPr/>
          <p:nvPr/>
        </p:nvSpPr>
        <p:spPr bwMode="auto">
          <a:xfrm>
            <a:off x="1017695" y="2990654"/>
            <a:ext cx="1449158" cy="430416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B4B05EE-D7AB-4CE9-BB7B-A4043BD681B8}"/>
              </a:ext>
            </a:extLst>
          </p:cNvPr>
          <p:cNvSpPr/>
          <p:nvPr/>
        </p:nvSpPr>
        <p:spPr>
          <a:xfrm>
            <a:off x="978923" y="2908537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D018983-908B-4507-96C3-69B525866795}"/>
              </a:ext>
            </a:extLst>
          </p:cNvPr>
          <p:cNvSpPr txBox="1"/>
          <p:nvPr/>
        </p:nvSpPr>
        <p:spPr>
          <a:xfrm>
            <a:off x="4142639" y="1461456"/>
            <a:ext cx="309822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spc="-100" dirty="0">
                <a:latin typeface="+mn-ea"/>
                <a:ea typeface="+mn-ea"/>
              </a:rPr>
              <a:t>최상위권 대학에 합격한 선배들이 학습한</a:t>
            </a:r>
            <a:endParaRPr lang="en-US" altLang="ko-KR" sz="1200" b="1" spc="-100" dirty="0">
              <a:latin typeface="+mn-ea"/>
              <a:ea typeface="+mn-ea"/>
            </a:endParaRPr>
          </a:p>
          <a:p>
            <a:pPr algn="ctr"/>
            <a:r>
              <a:rPr lang="ko-KR" altLang="en-US" sz="1200" b="1" spc="-100" dirty="0">
                <a:solidFill>
                  <a:srgbClr val="0070C0"/>
                </a:solidFill>
                <a:latin typeface="+mn-ea"/>
                <a:ea typeface="+mn-ea"/>
              </a:rPr>
              <a:t>실전 학습 콘텐츠</a:t>
            </a:r>
          </a:p>
          <a:p>
            <a:pPr algn="ctr"/>
            <a:endParaRPr lang="en-US" altLang="ko-KR" sz="1000" spc="-100" dirty="0">
              <a:latin typeface="+mn-ea"/>
              <a:ea typeface="+mn-ea"/>
            </a:endParaRPr>
          </a:p>
          <a:p>
            <a:pPr algn="ctr"/>
            <a:r>
              <a:rPr lang="ko-KR" altLang="en-US" sz="1000" b="1" spc="-100" dirty="0">
                <a:latin typeface="+mn-ea"/>
                <a:ea typeface="+mn-ea"/>
              </a:rPr>
              <a:t>내 위치를 정확하게 점검하고</a:t>
            </a:r>
            <a:endParaRPr lang="en-US" altLang="ko-KR" sz="1000" b="1" spc="-100" dirty="0">
              <a:latin typeface="+mn-ea"/>
              <a:ea typeface="+mn-ea"/>
            </a:endParaRPr>
          </a:p>
          <a:p>
            <a:pPr algn="ctr"/>
            <a:r>
              <a:rPr lang="ko-KR" altLang="en-US" sz="1000" b="1" spc="-100" dirty="0">
                <a:latin typeface="+mn-ea"/>
                <a:ea typeface="+mn-ea"/>
              </a:rPr>
              <a:t>지속적인 약점 보완</a:t>
            </a:r>
            <a:r>
              <a:rPr lang="ko-KR" altLang="en-US" sz="1000" spc="-100" dirty="0">
                <a:latin typeface="+mn-ea"/>
                <a:ea typeface="+mn-ea"/>
              </a:rPr>
              <a:t>할 수 있는 실전 학습 콘텐츠로</a:t>
            </a:r>
            <a:endParaRPr lang="en-US" altLang="ko-KR" sz="1000" spc="-100" dirty="0">
              <a:latin typeface="+mn-ea"/>
              <a:ea typeface="+mn-ea"/>
            </a:endParaRPr>
          </a:p>
          <a:p>
            <a:pPr algn="ctr"/>
            <a:r>
              <a:rPr lang="ko-KR" altLang="en-US" sz="1000" spc="-100" dirty="0">
                <a:latin typeface="+mn-ea"/>
                <a:ea typeface="+mn-ea"/>
              </a:rPr>
              <a:t>수능 </a:t>
            </a:r>
            <a:r>
              <a:rPr lang="en-US" altLang="ko-KR" sz="1000" spc="-100" dirty="0">
                <a:latin typeface="+mn-ea"/>
                <a:ea typeface="+mn-ea"/>
              </a:rPr>
              <a:t>1</a:t>
            </a:r>
            <a:r>
              <a:rPr lang="ko-KR" altLang="en-US" sz="1000" spc="-100" dirty="0">
                <a:latin typeface="+mn-ea"/>
                <a:ea typeface="+mn-ea"/>
              </a:rPr>
              <a:t>등급과 고득점을 위한 실력 완성합니다</a:t>
            </a:r>
            <a:r>
              <a:rPr lang="en-US" altLang="ko-KR" sz="1000" spc="-100" dirty="0">
                <a:latin typeface="+mn-ea"/>
                <a:ea typeface="+mn-ea"/>
              </a:rPr>
              <a:t>.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6CBB8CB-584E-4F52-8B77-8FCFD4F24825}"/>
              </a:ext>
            </a:extLst>
          </p:cNvPr>
          <p:cNvSpPr/>
          <p:nvPr/>
        </p:nvSpPr>
        <p:spPr>
          <a:xfrm>
            <a:off x="4228284" y="802925"/>
            <a:ext cx="3012579" cy="5252150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700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47F0581-D052-4B47-A041-0AE33CA92431}"/>
              </a:ext>
            </a:extLst>
          </p:cNvPr>
          <p:cNvSpPr txBox="1"/>
          <p:nvPr/>
        </p:nvSpPr>
        <p:spPr>
          <a:xfrm>
            <a:off x="5466813" y="1016962"/>
            <a:ext cx="449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i="1" spc="-100" dirty="0">
                <a:solidFill>
                  <a:schemeClr val="bg1">
                    <a:lumMod val="85000"/>
                  </a:schemeClr>
                </a:solidFill>
                <a:latin typeface="+mn-ea"/>
                <a:ea typeface="+mn-ea"/>
              </a:rPr>
              <a:t>05</a:t>
            </a:r>
            <a:endParaRPr lang="ko-KR" altLang="en-US" sz="1200" i="1" spc="-100" dirty="0">
              <a:solidFill>
                <a:schemeClr val="bg1">
                  <a:lumMod val="85000"/>
                </a:schemeClr>
              </a:solidFill>
              <a:latin typeface="+mn-ea"/>
              <a:ea typeface="+mn-ea"/>
            </a:endParaRPr>
          </a:p>
        </p:txBody>
      </p:sp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33E4B357-0099-4449-8217-48832CCBC8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6764449"/>
              </p:ext>
            </p:extLst>
          </p:nvPr>
        </p:nvGraphicFramePr>
        <p:xfrm>
          <a:off x="4236446" y="2567266"/>
          <a:ext cx="2996253" cy="88056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877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85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028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0" spc="-1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QUEL</a:t>
                      </a:r>
                    </a:p>
                    <a:p>
                      <a:pPr algn="ctr"/>
                      <a:r>
                        <a:rPr lang="ko-KR" altLang="en-US" sz="900" b="0" spc="-1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모의고사</a:t>
                      </a:r>
                      <a:endParaRPr lang="ko-KR" altLang="en-US" sz="900" b="0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b="1" spc="-1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메가</a:t>
                      </a:r>
                      <a:r>
                        <a:rPr lang="en-US" altLang="ko-KR" sz="900" b="1" spc="-1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X</a:t>
                      </a:r>
                      <a:r>
                        <a:rPr lang="ko-KR" altLang="en-US" sz="900" b="1" spc="-1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대성</a:t>
                      </a:r>
                      <a:endParaRPr lang="en-US" altLang="ko-KR" sz="900" b="1" spc="-1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  <a:p>
                      <a:pPr algn="ctr"/>
                      <a:r>
                        <a:rPr lang="en-US" altLang="ko-KR" sz="900" b="1" spc="-1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THE PREMIUM </a:t>
                      </a:r>
                      <a:r>
                        <a:rPr lang="ko-KR" altLang="en-US" sz="900" b="1" spc="-1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모의고사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1414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0283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b="0" spc="-100" dirty="0" err="1">
                          <a:latin typeface="+mn-ea"/>
                          <a:ea typeface="+mn-ea"/>
                        </a:rPr>
                        <a:t>러셀</a:t>
                      </a:r>
                      <a:r>
                        <a:rPr lang="en-US" altLang="ko-KR" sz="900" b="0" spc="-100" dirty="0">
                          <a:latin typeface="+mn-ea"/>
                          <a:ea typeface="+mn-ea"/>
                        </a:rPr>
                        <a:t>CORE</a:t>
                      </a:r>
                    </a:p>
                    <a:p>
                      <a:pPr algn="ctr"/>
                      <a:r>
                        <a:rPr lang="en-US" altLang="ko-KR" sz="900" b="0" spc="-100" dirty="0">
                          <a:latin typeface="+mn-ea"/>
                          <a:ea typeface="+mn-ea"/>
                        </a:rPr>
                        <a:t>Weekly </a:t>
                      </a:r>
                      <a:r>
                        <a:rPr lang="ko-KR" altLang="en-US" sz="900" b="0" spc="-100" dirty="0">
                          <a:latin typeface="+mn-ea"/>
                          <a:ea typeface="+mn-ea"/>
                        </a:rPr>
                        <a:t>모의고사</a:t>
                      </a:r>
                      <a:endParaRPr lang="en-US" altLang="ko-KR" sz="900" b="0" spc="-1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b="0" spc="-100" dirty="0">
                          <a:latin typeface="+mn-ea"/>
                          <a:ea typeface="+mn-ea"/>
                        </a:rPr>
                        <a:t>월간 학습지</a:t>
                      </a:r>
                      <a:endParaRPr lang="en-US" altLang="ko-KR" sz="900" b="0" spc="-100" dirty="0">
                        <a:latin typeface="+mn-ea"/>
                        <a:ea typeface="+mn-ea"/>
                      </a:endParaRPr>
                    </a:p>
                    <a:p>
                      <a:pPr algn="ctr"/>
                      <a:r>
                        <a:rPr lang="en-US" altLang="ko-KR" sz="900" b="0" spc="-100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900" b="0" spc="-100" dirty="0">
                          <a:latin typeface="+mn-ea"/>
                          <a:ea typeface="+mn-ea"/>
                        </a:rPr>
                        <a:t>월간 장영진</a:t>
                      </a:r>
                      <a:r>
                        <a:rPr lang="en-US" altLang="ko-KR" sz="900" b="0" spc="-100" dirty="0">
                          <a:latin typeface="+mn-ea"/>
                          <a:ea typeface="+mn-ea"/>
                        </a:rPr>
                        <a:t>)</a:t>
                      </a:r>
                      <a:endParaRPr lang="ko-KR" altLang="en-US" sz="900" b="0" spc="-1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9" name="Fill">
            <a:extLst>
              <a:ext uri="{FF2B5EF4-FFF2-40B4-BE49-F238E27FC236}">
                <a16:creationId xmlns:a16="http://schemas.microsoft.com/office/drawing/2014/main" id="{C25CDFFF-8027-4888-ADA2-A20C175225C9}"/>
              </a:ext>
            </a:extLst>
          </p:cNvPr>
          <p:cNvSpPr>
            <a:spLocks/>
          </p:cNvSpPr>
          <p:nvPr/>
        </p:nvSpPr>
        <p:spPr bwMode="auto">
          <a:xfrm rot="5400000">
            <a:off x="5718723" y="5051408"/>
            <a:ext cx="177791" cy="2000571"/>
          </a:xfrm>
          <a:custGeom>
            <a:avLst/>
            <a:gdLst>
              <a:gd name="T0" fmla="*/ 74 w 151"/>
              <a:gd name="T1" fmla="*/ 588 h 588"/>
              <a:gd name="T2" fmla="*/ 151 w 151"/>
              <a:gd name="T3" fmla="*/ 518 h 588"/>
              <a:gd name="T4" fmla="*/ 74 w 151"/>
              <a:gd name="T5" fmla="*/ 441 h 588"/>
              <a:gd name="T6" fmla="*/ 151 w 151"/>
              <a:gd name="T7" fmla="*/ 375 h 588"/>
              <a:gd name="T8" fmla="*/ 74 w 151"/>
              <a:gd name="T9" fmla="*/ 294 h 588"/>
              <a:gd name="T10" fmla="*/ 151 w 151"/>
              <a:gd name="T11" fmla="*/ 231 h 588"/>
              <a:gd name="T12" fmla="*/ 74 w 151"/>
              <a:gd name="T13" fmla="*/ 147 h 588"/>
              <a:gd name="T14" fmla="*/ 151 w 151"/>
              <a:gd name="T15" fmla="*/ 88 h 588"/>
              <a:gd name="T16" fmla="*/ 74 w 151"/>
              <a:gd name="T17" fmla="*/ 0 h 588"/>
              <a:gd name="T18" fmla="*/ 0 w 151"/>
              <a:gd name="T19" fmla="*/ 0 h 588"/>
              <a:gd name="T20" fmla="*/ 78 w 151"/>
              <a:gd name="T21" fmla="*/ 88 h 588"/>
              <a:gd name="T22" fmla="*/ 0 w 151"/>
              <a:gd name="T23" fmla="*/ 147 h 588"/>
              <a:gd name="T24" fmla="*/ 78 w 151"/>
              <a:gd name="T25" fmla="*/ 231 h 588"/>
              <a:gd name="T26" fmla="*/ 0 w 151"/>
              <a:gd name="T27" fmla="*/ 294 h 588"/>
              <a:gd name="T28" fmla="*/ 78 w 151"/>
              <a:gd name="T29" fmla="*/ 375 h 588"/>
              <a:gd name="T30" fmla="*/ 0 w 151"/>
              <a:gd name="T31" fmla="*/ 441 h 588"/>
              <a:gd name="T32" fmla="*/ 78 w 151"/>
              <a:gd name="T33" fmla="*/ 518 h 588"/>
              <a:gd name="T34" fmla="*/ 0 w 151"/>
              <a:gd name="T35" fmla="*/ 588 h 588"/>
              <a:gd name="T36" fmla="*/ 74 w 151"/>
              <a:gd name="T37" fmla="*/ 588 h 5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51" h="588">
                <a:moveTo>
                  <a:pt x="74" y="588"/>
                </a:moveTo>
                <a:lnTo>
                  <a:pt x="151" y="518"/>
                </a:lnTo>
                <a:lnTo>
                  <a:pt x="74" y="441"/>
                </a:lnTo>
                <a:lnTo>
                  <a:pt x="151" y="375"/>
                </a:lnTo>
                <a:lnTo>
                  <a:pt x="74" y="294"/>
                </a:lnTo>
                <a:lnTo>
                  <a:pt x="151" y="231"/>
                </a:lnTo>
                <a:lnTo>
                  <a:pt x="74" y="147"/>
                </a:lnTo>
                <a:lnTo>
                  <a:pt x="151" y="88"/>
                </a:lnTo>
                <a:lnTo>
                  <a:pt x="74" y="0"/>
                </a:lnTo>
                <a:lnTo>
                  <a:pt x="0" y="0"/>
                </a:lnTo>
                <a:lnTo>
                  <a:pt x="78" y="88"/>
                </a:lnTo>
                <a:lnTo>
                  <a:pt x="0" y="147"/>
                </a:lnTo>
                <a:lnTo>
                  <a:pt x="78" y="231"/>
                </a:lnTo>
                <a:lnTo>
                  <a:pt x="0" y="294"/>
                </a:lnTo>
                <a:lnTo>
                  <a:pt x="78" y="375"/>
                </a:lnTo>
                <a:lnTo>
                  <a:pt x="0" y="441"/>
                </a:lnTo>
                <a:lnTo>
                  <a:pt x="78" y="518"/>
                </a:lnTo>
                <a:lnTo>
                  <a:pt x="0" y="588"/>
                </a:lnTo>
                <a:lnTo>
                  <a:pt x="74" y="588"/>
                </a:lnTo>
                <a:close/>
              </a:path>
            </a:pathLst>
          </a:cu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050" dirty="0">
              <a:solidFill>
                <a:prstClr val="black">
                  <a:lumMod val="50000"/>
                  <a:lumOff val="50000"/>
                </a:prstClr>
              </a:solidFill>
              <a:cs typeface="Segoe UI" panose="020B0502040204020203" pitchFamily="34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C7F7510E-154B-438E-8E42-BDEE343C9563}"/>
              </a:ext>
            </a:extLst>
          </p:cNvPr>
          <p:cNvSpPr/>
          <p:nvPr/>
        </p:nvSpPr>
        <p:spPr>
          <a:xfrm>
            <a:off x="4264029" y="3632090"/>
            <a:ext cx="2950893" cy="2087562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8E7E1B3-22C2-48FD-BA7F-99ED5A47125C}"/>
              </a:ext>
            </a:extLst>
          </p:cNvPr>
          <p:cNvSpPr txBox="1"/>
          <p:nvPr/>
        </p:nvSpPr>
        <p:spPr>
          <a:xfrm>
            <a:off x="5489920" y="3844521"/>
            <a:ext cx="1712023" cy="684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spc="-100" dirty="0">
                <a:latin typeface="+mn-ea"/>
                <a:ea typeface="+mn-ea"/>
              </a:rPr>
              <a:t>전략에 실전을 </a:t>
            </a:r>
            <a:r>
              <a:rPr lang="en-US" altLang="ko-KR" sz="1000" spc="-100" dirty="0">
                <a:latin typeface="+mn-ea"/>
                <a:ea typeface="+mn-ea"/>
              </a:rPr>
              <a:t>THE</a:t>
            </a:r>
            <a:r>
              <a:rPr lang="ko-KR" altLang="en-US" sz="1000" spc="-100" dirty="0">
                <a:latin typeface="+mn-ea"/>
                <a:ea typeface="+mn-ea"/>
              </a:rPr>
              <a:t>하다</a:t>
            </a:r>
          </a:p>
          <a:p>
            <a:r>
              <a:rPr lang="ko-KR" altLang="en-US" sz="1400" b="1" spc="-150" dirty="0">
                <a:solidFill>
                  <a:srgbClr val="0070C0"/>
                </a:solidFill>
                <a:latin typeface="+mn-ea"/>
                <a:ea typeface="+mn-ea"/>
              </a:rPr>
              <a:t>메가</a:t>
            </a:r>
            <a:r>
              <a:rPr lang="en-US" altLang="ko-KR" sz="1400" b="1" spc="-150" dirty="0">
                <a:solidFill>
                  <a:srgbClr val="0070C0"/>
                </a:solidFill>
                <a:latin typeface="+mn-ea"/>
                <a:ea typeface="+mn-ea"/>
              </a:rPr>
              <a:t>X</a:t>
            </a:r>
            <a:r>
              <a:rPr lang="ko-KR" altLang="en-US" sz="1400" b="1" spc="-150" dirty="0">
                <a:solidFill>
                  <a:srgbClr val="0070C0"/>
                </a:solidFill>
                <a:latin typeface="+mn-ea"/>
                <a:ea typeface="+mn-ea"/>
              </a:rPr>
              <a:t>대성</a:t>
            </a:r>
            <a:endParaRPr lang="en-US" altLang="ko-KR" sz="1400" b="1" spc="-150" dirty="0">
              <a:solidFill>
                <a:srgbClr val="0070C0"/>
              </a:solidFill>
              <a:latin typeface="+mn-ea"/>
              <a:ea typeface="+mn-ea"/>
            </a:endParaRPr>
          </a:p>
          <a:p>
            <a:r>
              <a:rPr lang="ko-KR" altLang="en-US" sz="1400" b="1" spc="-150" dirty="0">
                <a:solidFill>
                  <a:srgbClr val="0070C0"/>
                </a:solidFill>
                <a:latin typeface="+mn-ea"/>
                <a:ea typeface="+mn-ea"/>
              </a:rPr>
              <a:t>더 프리미엄 모의고사</a:t>
            </a:r>
            <a:endParaRPr lang="en-US" altLang="ko-KR" sz="1400" b="1" spc="-150" dirty="0">
              <a:solidFill>
                <a:srgbClr val="0070C0"/>
              </a:solidFill>
              <a:latin typeface="+mn-ea"/>
              <a:ea typeface="+mn-ea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148E375-4399-4F97-87D0-D19F3BA94498}"/>
              </a:ext>
            </a:extLst>
          </p:cNvPr>
          <p:cNvSpPr txBox="1"/>
          <p:nvPr/>
        </p:nvSpPr>
        <p:spPr>
          <a:xfrm>
            <a:off x="5489920" y="4846979"/>
            <a:ext cx="17120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과목별 전문 </a:t>
            </a:r>
            <a:r>
              <a:rPr lang="ko-KR" altLang="en-US" sz="900" spc="-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출제진</a:t>
            </a:r>
            <a:r>
              <a:rPr lang="ko-KR" altLang="en-US" sz="9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구성 및 </a:t>
            </a:r>
            <a:r>
              <a:rPr lang="ko-KR" altLang="en-US" sz="900" spc="-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다회차</a:t>
            </a:r>
            <a:r>
              <a:rPr lang="ko-KR" altLang="en-US" sz="9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검토 과정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전과목 모두 구성 및 정확한 객관적인 위치 확인</a:t>
            </a:r>
          </a:p>
        </p:txBody>
      </p:sp>
      <p:pic>
        <p:nvPicPr>
          <p:cNvPr id="53" name="Picture 6" descr="메가X대성 더 프리미엄 모의고사">
            <a:extLst>
              <a:ext uri="{FF2B5EF4-FFF2-40B4-BE49-F238E27FC236}">
                <a16:creationId xmlns:a16="http://schemas.microsoft.com/office/drawing/2014/main" id="{C570BF16-53C6-4A8B-AD32-3C3EF76DB9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2305" y="4108750"/>
            <a:ext cx="1140507" cy="1134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모서리가 둥근 직사각형 59">
            <a:extLst>
              <a:ext uri="{FF2B5EF4-FFF2-40B4-BE49-F238E27FC236}">
                <a16:creationId xmlns:a16="http://schemas.microsoft.com/office/drawing/2014/main" id="{A7E8AC43-35F1-442F-A397-F2C779FB9B11}"/>
              </a:ext>
            </a:extLst>
          </p:cNvPr>
          <p:cNvSpPr/>
          <p:nvPr/>
        </p:nvSpPr>
        <p:spPr bwMode="auto">
          <a:xfrm>
            <a:off x="5577933" y="4580024"/>
            <a:ext cx="1029215" cy="238363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+mn-ea"/>
                <a:ea typeface="+mn-ea"/>
              </a:rPr>
              <a:t>자세히 보기 </a:t>
            </a:r>
            <a:r>
              <a:rPr lang="en-US" altLang="ko-KR" b="1" dirty="0">
                <a:solidFill>
                  <a:schemeClr val="bg1"/>
                </a:solidFill>
                <a:latin typeface="+mn-ea"/>
                <a:ea typeface="+mn-ea"/>
              </a:rPr>
              <a:t>&gt;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3DC540D9-A2D3-4977-AEBF-967614CBCE4B}"/>
              </a:ext>
            </a:extLst>
          </p:cNvPr>
          <p:cNvSpPr/>
          <p:nvPr/>
        </p:nvSpPr>
        <p:spPr bwMode="auto">
          <a:xfrm>
            <a:off x="2305232" y="4413149"/>
            <a:ext cx="1107765" cy="304026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E1847A3D-309E-4142-9FFF-A67618A9F7F2}"/>
              </a:ext>
            </a:extLst>
          </p:cNvPr>
          <p:cNvSpPr/>
          <p:nvPr/>
        </p:nvSpPr>
        <p:spPr>
          <a:xfrm>
            <a:off x="2242908" y="4387138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</a:t>
            </a:r>
            <a:endParaRPr lang="ko-KR" altLang="en-US" sz="1000" b="1" dirty="0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371C0D64-7F91-4B69-B5B6-9B1BDCD95DFD}"/>
              </a:ext>
            </a:extLst>
          </p:cNvPr>
          <p:cNvSpPr/>
          <p:nvPr/>
        </p:nvSpPr>
        <p:spPr bwMode="auto">
          <a:xfrm>
            <a:off x="5561966" y="4557916"/>
            <a:ext cx="1107765" cy="304026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38652AB7-EE8C-4DA8-986F-61811BDCBE39}"/>
              </a:ext>
            </a:extLst>
          </p:cNvPr>
          <p:cNvSpPr/>
          <p:nvPr/>
        </p:nvSpPr>
        <p:spPr>
          <a:xfrm>
            <a:off x="5524747" y="4516942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3</a:t>
            </a:r>
            <a:endParaRPr lang="ko-KR" altLang="en-US" sz="1000" b="1" dirty="0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A179ABCD-077B-457B-BA8B-0348253990A1}"/>
              </a:ext>
            </a:extLst>
          </p:cNvPr>
          <p:cNvSpPr/>
          <p:nvPr/>
        </p:nvSpPr>
        <p:spPr bwMode="auto">
          <a:xfrm>
            <a:off x="4212043" y="3010035"/>
            <a:ext cx="1449158" cy="430416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0C59F781-0FF1-42AC-8558-B9F2DEA79C4B}"/>
              </a:ext>
            </a:extLst>
          </p:cNvPr>
          <p:cNvSpPr/>
          <p:nvPr/>
        </p:nvSpPr>
        <p:spPr>
          <a:xfrm>
            <a:off x="4173271" y="2927918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35179801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2025 N</a:t>
            </a:r>
            <a:r>
              <a:rPr lang="ko-KR" altLang="en-US" b="0" dirty="0"/>
              <a:t>수 </a:t>
            </a:r>
            <a:r>
              <a:rPr lang="ko-KR" altLang="en-US" b="0" dirty="0" err="1"/>
              <a:t>정규반</a:t>
            </a:r>
            <a:r>
              <a:rPr lang="en-US" altLang="ko-KR" b="0" dirty="0"/>
              <a:t>(</a:t>
            </a:r>
            <a:r>
              <a:rPr lang="ko-KR" altLang="en-US" b="0" dirty="0"/>
              <a:t>강남 </a:t>
            </a:r>
            <a:r>
              <a:rPr lang="en-US" altLang="ko-KR" b="0" dirty="0"/>
              <a:t>MO)</a:t>
            </a:r>
            <a:endParaRPr lang="ko-KR" altLang="en-US" dirty="0"/>
          </a:p>
        </p:txBody>
      </p: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1B9654DB-77B1-4980-BEB3-F0E66C1D8E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6150916"/>
              </p:ext>
            </p:extLst>
          </p:nvPr>
        </p:nvGraphicFramePr>
        <p:xfrm>
          <a:off x="8104412" y="211913"/>
          <a:ext cx="1800000" cy="8846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해당 영역 삭제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590625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클릭 시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아래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URL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로 연결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b="0" spc="-50" baseline="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https://mrusselgn.megastudy.net/intro/info/2022/monthly/index.asp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6208435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C6031DD6-1BF3-4B74-8368-9440E0E2A1BC}"/>
              </a:ext>
            </a:extLst>
          </p:cNvPr>
          <p:cNvSpPr txBox="1"/>
          <p:nvPr/>
        </p:nvSpPr>
        <p:spPr>
          <a:xfrm>
            <a:off x="2635107" y="1461456"/>
            <a:ext cx="309822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spc="-100" dirty="0">
                <a:latin typeface="+mn-ea"/>
                <a:ea typeface="+mn-ea"/>
              </a:rPr>
              <a:t>최상위권 대학에 합격한 선배들이 학습한</a:t>
            </a:r>
            <a:endParaRPr lang="en-US" altLang="ko-KR" sz="1200" b="1" spc="-100" dirty="0">
              <a:latin typeface="+mn-ea"/>
              <a:ea typeface="+mn-ea"/>
            </a:endParaRPr>
          </a:p>
          <a:p>
            <a:pPr algn="ctr"/>
            <a:r>
              <a:rPr lang="ko-KR" altLang="en-US" sz="1200" b="1" spc="-100" dirty="0">
                <a:solidFill>
                  <a:srgbClr val="0070C0"/>
                </a:solidFill>
                <a:latin typeface="+mn-ea"/>
                <a:ea typeface="+mn-ea"/>
              </a:rPr>
              <a:t>실전 학습 콘텐츠</a:t>
            </a:r>
          </a:p>
          <a:p>
            <a:pPr algn="ctr"/>
            <a:endParaRPr lang="en-US" altLang="ko-KR" sz="1000" spc="-100" dirty="0">
              <a:latin typeface="+mn-ea"/>
              <a:ea typeface="+mn-ea"/>
            </a:endParaRPr>
          </a:p>
          <a:p>
            <a:pPr algn="ctr"/>
            <a:r>
              <a:rPr lang="ko-KR" altLang="en-US" sz="1000" b="1" spc="-100" dirty="0">
                <a:latin typeface="+mn-ea"/>
                <a:ea typeface="+mn-ea"/>
              </a:rPr>
              <a:t>내 위치를 정확하게 점검하고</a:t>
            </a:r>
            <a:endParaRPr lang="en-US" altLang="ko-KR" sz="1000" b="1" spc="-100" dirty="0">
              <a:latin typeface="+mn-ea"/>
              <a:ea typeface="+mn-ea"/>
            </a:endParaRPr>
          </a:p>
          <a:p>
            <a:pPr algn="ctr"/>
            <a:r>
              <a:rPr lang="ko-KR" altLang="en-US" sz="1000" b="1" spc="-100" dirty="0">
                <a:latin typeface="+mn-ea"/>
                <a:ea typeface="+mn-ea"/>
              </a:rPr>
              <a:t>지속적인 약점 보완</a:t>
            </a:r>
            <a:r>
              <a:rPr lang="ko-KR" altLang="en-US" sz="1000" spc="-100" dirty="0">
                <a:latin typeface="+mn-ea"/>
                <a:ea typeface="+mn-ea"/>
              </a:rPr>
              <a:t>할 수 있는 실전 학습 콘텐츠로</a:t>
            </a:r>
            <a:endParaRPr lang="en-US" altLang="ko-KR" sz="1000" spc="-100" dirty="0">
              <a:latin typeface="+mn-ea"/>
              <a:ea typeface="+mn-ea"/>
            </a:endParaRPr>
          </a:p>
          <a:p>
            <a:pPr algn="ctr"/>
            <a:r>
              <a:rPr lang="ko-KR" altLang="en-US" sz="1000" spc="-100" dirty="0">
                <a:latin typeface="+mn-ea"/>
                <a:ea typeface="+mn-ea"/>
              </a:rPr>
              <a:t>수능 </a:t>
            </a:r>
            <a:r>
              <a:rPr lang="en-US" altLang="ko-KR" sz="1000" spc="-100" dirty="0">
                <a:latin typeface="+mn-ea"/>
                <a:ea typeface="+mn-ea"/>
              </a:rPr>
              <a:t>1</a:t>
            </a:r>
            <a:r>
              <a:rPr lang="ko-KR" altLang="en-US" sz="1000" spc="-100" dirty="0">
                <a:latin typeface="+mn-ea"/>
                <a:ea typeface="+mn-ea"/>
              </a:rPr>
              <a:t>등급과 고득점을 위한 실력 완성합니다</a:t>
            </a:r>
            <a:r>
              <a:rPr lang="en-US" altLang="ko-KR" sz="1000" spc="-100" dirty="0">
                <a:latin typeface="+mn-ea"/>
                <a:ea typeface="+mn-ea"/>
              </a:rPr>
              <a:t>.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B54C122-AD30-43AC-BC43-3E4DA7D3533A}"/>
              </a:ext>
            </a:extLst>
          </p:cNvPr>
          <p:cNvSpPr/>
          <p:nvPr/>
        </p:nvSpPr>
        <p:spPr>
          <a:xfrm>
            <a:off x="2720752" y="802925"/>
            <a:ext cx="3012579" cy="5252150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700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83D9C39-99BD-4D02-8DDD-E6973E800130}"/>
              </a:ext>
            </a:extLst>
          </p:cNvPr>
          <p:cNvSpPr txBox="1"/>
          <p:nvPr/>
        </p:nvSpPr>
        <p:spPr>
          <a:xfrm>
            <a:off x="3959281" y="1016962"/>
            <a:ext cx="449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i="1" spc="-100" dirty="0">
                <a:solidFill>
                  <a:schemeClr val="bg1">
                    <a:lumMod val="85000"/>
                  </a:schemeClr>
                </a:solidFill>
                <a:latin typeface="+mn-ea"/>
                <a:ea typeface="+mn-ea"/>
              </a:rPr>
              <a:t>05</a:t>
            </a:r>
            <a:endParaRPr lang="ko-KR" altLang="en-US" sz="1200" i="1" spc="-100" dirty="0">
              <a:solidFill>
                <a:schemeClr val="bg1">
                  <a:lumMod val="85000"/>
                </a:schemeClr>
              </a:solidFill>
              <a:latin typeface="+mn-ea"/>
              <a:ea typeface="+mn-ea"/>
            </a:endParaRPr>
          </a:p>
        </p:txBody>
      </p:sp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4195A7C9-3103-45DC-A743-C64F042DC4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2712690"/>
              </p:ext>
            </p:extLst>
          </p:nvPr>
        </p:nvGraphicFramePr>
        <p:xfrm>
          <a:off x="2728914" y="2567266"/>
          <a:ext cx="2996253" cy="88056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877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85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028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0" spc="-1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QUEL</a:t>
                      </a:r>
                    </a:p>
                    <a:p>
                      <a:pPr algn="ctr"/>
                      <a:r>
                        <a:rPr lang="ko-KR" altLang="en-US" sz="900" b="0" spc="-1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모의고사</a:t>
                      </a:r>
                      <a:endParaRPr lang="ko-KR" altLang="en-US" sz="900" b="0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b="0" spc="-1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메가</a:t>
                      </a:r>
                      <a:r>
                        <a:rPr lang="en-US" altLang="ko-KR" sz="900" b="0" spc="-1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X</a:t>
                      </a:r>
                      <a:r>
                        <a:rPr lang="ko-KR" altLang="en-US" sz="900" b="0" spc="-1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대성</a:t>
                      </a:r>
                      <a:endParaRPr lang="en-US" altLang="ko-KR" sz="900" b="0" spc="-1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ctr"/>
                      <a:r>
                        <a:rPr lang="en-US" altLang="ko-KR" sz="900" b="0" spc="-1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THE PREMIUM </a:t>
                      </a:r>
                      <a:r>
                        <a:rPr lang="ko-KR" altLang="en-US" sz="900" b="0" spc="-1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모의고사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0283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b="0" spc="-100" dirty="0" err="1">
                          <a:latin typeface="+mn-ea"/>
                          <a:ea typeface="+mn-ea"/>
                        </a:rPr>
                        <a:t>러셀</a:t>
                      </a:r>
                      <a:r>
                        <a:rPr lang="en-US" altLang="ko-KR" sz="900" b="0" spc="-100" dirty="0">
                          <a:latin typeface="+mn-ea"/>
                          <a:ea typeface="+mn-ea"/>
                        </a:rPr>
                        <a:t>CORE</a:t>
                      </a:r>
                    </a:p>
                    <a:p>
                      <a:pPr algn="ctr"/>
                      <a:r>
                        <a:rPr lang="en-US" altLang="ko-KR" sz="900" b="0" spc="-100" dirty="0">
                          <a:latin typeface="+mn-ea"/>
                          <a:ea typeface="+mn-ea"/>
                        </a:rPr>
                        <a:t>Weekly </a:t>
                      </a:r>
                      <a:r>
                        <a:rPr lang="ko-KR" altLang="en-US" sz="900" b="0" spc="-100" dirty="0">
                          <a:latin typeface="+mn-ea"/>
                          <a:ea typeface="+mn-ea"/>
                        </a:rPr>
                        <a:t>모의고사</a:t>
                      </a:r>
                      <a:endParaRPr lang="en-US" altLang="ko-KR" sz="900" b="0" spc="-1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b="1" spc="-1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월간 학습지</a:t>
                      </a:r>
                      <a:endParaRPr lang="en-US" altLang="ko-KR" sz="900" b="1" spc="-1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  <a:p>
                      <a:pPr algn="ctr"/>
                      <a:r>
                        <a:rPr lang="en-US" altLang="ko-KR" sz="900" b="1" spc="-1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900" b="1" spc="-1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월간 장영진</a:t>
                      </a:r>
                      <a:r>
                        <a:rPr lang="en-US" altLang="ko-KR" sz="900" b="1" spc="-1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900" b="1" spc="-1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1414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5" name="Fill">
            <a:extLst>
              <a:ext uri="{FF2B5EF4-FFF2-40B4-BE49-F238E27FC236}">
                <a16:creationId xmlns:a16="http://schemas.microsoft.com/office/drawing/2014/main" id="{D27CFAA4-BD5C-4FA5-B3BF-FAB11D4894A7}"/>
              </a:ext>
            </a:extLst>
          </p:cNvPr>
          <p:cNvSpPr>
            <a:spLocks/>
          </p:cNvSpPr>
          <p:nvPr/>
        </p:nvSpPr>
        <p:spPr bwMode="auto">
          <a:xfrm rot="5400000">
            <a:off x="4211191" y="5051408"/>
            <a:ext cx="177791" cy="2000571"/>
          </a:xfrm>
          <a:custGeom>
            <a:avLst/>
            <a:gdLst>
              <a:gd name="T0" fmla="*/ 74 w 151"/>
              <a:gd name="T1" fmla="*/ 588 h 588"/>
              <a:gd name="T2" fmla="*/ 151 w 151"/>
              <a:gd name="T3" fmla="*/ 518 h 588"/>
              <a:gd name="T4" fmla="*/ 74 w 151"/>
              <a:gd name="T5" fmla="*/ 441 h 588"/>
              <a:gd name="T6" fmla="*/ 151 w 151"/>
              <a:gd name="T7" fmla="*/ 375 h 588"/>
              <a:gd name="T8" fmla="*/ 74 w 151"/>
              <a:gd name="T9" fmla="*/ 294 h 588"/>
              <a:gd name="T10" fmla="*/ 151 w 151"/>
              <a:gd name="T11" fmla="*/ 231 h 588"/>
              <a:gd name="T12" fmla="*/ 74 w 151"/>
              <a:gd name="T13" fmla="*/ 147 h 588"/>
              <a:gd name="T14" fmla="*/ 151 w 151"/>
              <a:gd name="T15" fmla="*/ 88 h 588"/>
              <a:gd name="T16" fmla="*/ 74 w 151"/>
              <a:gd name="T17" fmla="*/ 0 h 588"/>
              <a:gd name="T18" fmla="*/ 0 w 151"/>
              <a:gd name="T19" fmla="*/ 0 h 588"/>
              <a:gd name="T20" fmla="*/ 78 w 151"/>
              <a:gd name="T21" fmla="*/ 88 h 588"/>
              <a:gd name="T22" fmla="*/ 0 w 151"/>
              <a:gd name="T23" fmla="*/ 147 h 588"/>
              <a:gd name="T24" fmla="*/ 78 w 151"/>
              <a:gd name="T25" fmla="*/ 231 h 588"/>
              <a:gd name="T26" fmla="*/ 0 w 151"/>
              <a:gd name="T27" fmla="*/ 294 h 588"/>
              <a:gd name="T28" fmla="*/ 78 w 151"/>
              <a:gd name="T29" fmla="*/ 375 h 588"/>
              <a:gd name="T30" fmla="*/ 0 w 151"/>
              <a:gd name="T31" fmla="*/ 441 h 588"/>
              <a:gd name="T32" fmla="*/ 78 w 151"/>
              <a:gd name="T33" fmla="*/ 518 h 588"/>
              <a:gd name="T34" fmla="*/ 0 w 151"/>
              <a:gd name="T35" fmla="*/ 588 h 588"/>
              <a:gd name="T36" fmla="*/ 74 w 151"/>
              <a:gd name="T37" fmla="*/ 588 h 5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51" h="588">
                <a:moveTo>
                  <a:pt x="74" y="588"/>
                </a:moveTo>
                <a:lnTo>
                  <a:pt x="151" y="518"/>
                </a:lnTo>
                <a:lnTo>
                  <a:pt x="74" y="441"/>
                </a:lnTo>
                <a:lnTo>
                  <a:pt x="151" y="375"/>
                </a:lnTo>
                <a:lnTo>
                  <a:pt x="74" y="294"/>
                </a:lnTo>
                <a:lnTo>
                  <a:pt x="151" y="231"/>
                </a:lnTo>
                <a:lnTo>
                  <a:pt x="74" y="147"/>
                </a:lnTo>
                <a:lnTo>
                  <a:pt x="151" y="88"/>
                </a:lnTo>
                <a:lnTo>
                  <a:pt x="74" y="0"/>
                </a:lnTo>
                <a:lnTo>
                  <a:pt x="0" y="0"/>
                </a:lnTo>
                <a:lnTo>
                  <a:pt x="78" y="88"/>
                </a:lnTo>
                <a:lnTo>
                  <a:pt x="0" y="147"/>
                </a:lnTo>
                <a:lnTo>
                  <a:pt x="78" y="231"/>
                </a:lnTo>
                <a:lnTo>
                  <a:pt x="0" y="294"/>
                </a:lnTo>
                <a:lnTo>
                  <a:pt x="78" y="375"/>
                </a:lnTo>
                <a:lnTo>
                  <a:pt x="0" y="441"/>
                </a:lnTo>
                <a:lnTo>
                  <a:pt x="78" y="518"/>
                </a:lnTo>
                <a:lnTo>
                  <a:pt x="0" y="588"/>
                </a:lnTo>
                <a:lnTo>
                  <a:pt x="74" y="588"/>
                </a:lnTo>
                <a:close/>
              </a:path>
            </a:pathLst>
          </a:cu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050" dirty="0">
              <a:solidFill>
                <a:prstClr val="black">
                  <a:lumMod val="50000"/>
                  <a:lumOff val="50000"/>
                </a:prstClr>
              </a:solidFill>
              <a:cs typeface="Segoe UI" panose="020B0502040204020203" pitchFamily="34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6F964356-C596-46AD-8102-14D5F968FB98}"/>
              </a:ext>
            </a:extLst>
          </p:cNvPr>
          <p:cNvSpPr/>
          <p:nvPr/>
        </p:nvSpPr>
        <p:spPr>
          <a:xfrm>
            <a:off x="2751860" y="3579730"/>
            <a:ext cx="2950893" cy="2087562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pic>
        <p:nvPicPr>
          <p:cNvPr id="36" name="Picture 2" descr="월간 학습지 장영진">
            <a:extLst>
              <a:ext uri="{FF2B5EF4-FFF2-40B4-BE49-F238E27FC236}">
                <a16:creationId xmlns:a16="http://schemas.microsoft.com/office/drawing/2014/main" id="{6A4C22C6-70F1-4E85-96F2-84A08A4611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3738" y="4095152"/>
            <a:ext cx="1077631" cy="1095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69EB6D0E-9DA4-4646-9393-3AEE27E4B60A}"/>
              </a:ext>
            </a:extLst>
          </p:cNvPr>
          <p:cNvSpPr txBox="1"/>
          <p:nvPr/>
        </p:nvSpPr>
        <p:spPr>
          <a:xfrm>
            <a:off x="3909645" y="3717836"/>
            <a:ext cx="1712023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spc="-100" dirty="0">
                <a:latin typeface="+mn-ea"/>
                <a:ea typeface="+mn-ea"/>
              </a:rPr>
              <a:t>러셀 수학 월간지</a:t>
            </a:r>
          </a:p>
          <a:p>
            <a:r>
              <a:rPr lang="ko-KR" altLang="en-US" sz="1400" b="1" spc="-150" dirty="0">
                <a:solidFill>
                  <a:srgbClr val="0070C0"/>
                </a:solidFill>
                <a:latin typeface="+mn-ea"/>
                <a:ea typeface="+mn-ea"/>
              </a:rPr>
              <a:t>월간 학습지</a:t>
            </a:r>
            <a:endParaRPr lang="en-US" altLang="ko-KR" sz="1400" b="1" spc="-150" dirty="0">
              <a:solidFill>
                <a:srgbClr val="0070C0"/>
              </a:solidFill>
              <a:latin typeface="+mn-ea"/>
              <a:ea typeface="+mn-ea"/>
            </a:endParaRPr>
          </a:p>
          <a:p>
            <a:r>
              <a:rPr lang="en-US" altLang="ko-KR" sz="1400" b="1" spc="-150" dirty="0">
                <a:solidFill>
                  <a:srgbClr val="0070C0"/>
                </a:solidFill>
                <a:latin typeface="+mn-ea"/>
                <a:ea typeface="+mn-ea"/>
              </a:rPr>
              <a:t>(</a:t>
            </a:r>
            <a:r>
              <a:rPr lang="ko-KR" altLang="en-US" sz="1400" b="1" spc="-150" dirty="0">
                <a:solidFill>
                  <a:srgbClr val="0070C0"/>
                </a:solidFill>
                <a:latin typeface="+mn-ea"/>
                <a:ea typeface="+mn-ea"/>
              </a:rPr>
              <a:t>월간 장영진</a:t>
            </a:r>
            <a:r>
              <a:rPr lang="en-US" altLang="ko-KR" sz="1400" b="1" spc="-150" dirty="0">
                <a:solidFill>
                  <a:srgbClr val="0070C0"/>
                </a:solidFill>
                <a:latin typeface="+mn-ea"/>
                <a:ea typeface="+mn-ea"/>
              </a:rPr>
              <a:t>)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EC538A6-CA67-4CB8-B550-BCF00062461C}"/>
              </a:ext>
            </a:extLst>
          </p:cNvPr>
          <p:cNvSpPr txBox="1"/>
          <p:nvPr/>
        </p:nvSpPr>
        <p:spPr>
          <a:xfrm>
            <a:off x="3909645" y="4720294"/>
            <a:ext cx="1712023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수학 장영진 선생님의 자작 문항으로 매월 집체 모의고사 진행</a:t>
            </a:r>
            <a:endParaRPr lang="en-US" altLang="ko-KR" sz="9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수험생활에 필요한 다양한 </a:t>
            </a:r>
            <a:r>
              <a:rPr lang="ko-KR" altLang="en-US" sz="900" spc="-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수학∙입시</a:t>
            </a:r>
            <a:r>
              <a:rPr lang="ko-KR" altLang="en-US" sz="9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관련 정보 제공</a:t>
            </a:r>
            <a:endParaRPr lang="en-US" altLang="ko-KR" sz="9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9" name="모서리가 둥근 직사각형 61">
            <a:extLst>
              <a:ext uri="{FF2B5EF4-FFF2-40B4-BE49-F238E27FC236}">
                <a16:creationId xmlns:a16="http://schemas.microsoft.com/office/drawing/2014/main" id="{4A8E7B12-4B75-4D16-99C5-6382B186254A}"/>
              </a:ext>
            </a:extLst>
          </p:cNvPr>
          <p:cNvSpPr/>
          <p:nvPr/>
        </p:nvSpPr>
        <p:spPr bwMode="auto">
          <a:xfrm>
            <a:off x="3997658" y="4448972"/>
            <a:ext cx="1029215" cy="238363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+mn-ea"/>
                <a:ea typeface="+mn-ea"/>
              </a:rPr>
              <a:t>자세히 보기 </a:t>
            </a:r>
            <a:r>
              <a:rPr lang="en-US" altLang="ko-KR" b="1" dirty="0">
                <a:solidFill>
                  <a:schemeClr val="bg1"/>
                </a:solidFill>
                <a:latin typeface="+mn-ea"/>
                <a:ea typeface="+mn-ea"/>
              </a:rPr>
              <a:t>&gt;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14D818AF-3136-4769-8238-835AFF072CF4}"/>
              </a:ext>
            </a:extLst>
          </p:cNvPr>
          <p:cNvSpPr/>
          <p:nvPr/>
        </p:nvSpPr>
        <p:spPr bwMode="auto">
          <a:xfrm>
            <a:off x="2681464" y="2996181"/>
            <a:ext cx="1449158" cy="430416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0067C4A6-28B3-44AF-9850-C908BFCF5DD4}"/>
              </a:ext>
            </a:extLst>
          </p:cNvPr>
          <p:cNvSpPr/>
          <p:nvPr/>
        </p:nvSpPr>
        <p:spPr>
          <a:xfrm>
            <a:off x="2642692" y="2914064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814FA478-A725-475B-A50A-DCEB90E9DD83}"/>
              </a:ext>
            </a:extLst>
          </p:cNvPr>
          <p:cNvSpPr/>
          <p:nvPr/>
        </p:nvSpPr>
        <p:spPr bwMode="auto">
          <a:xfrm>
            <a:off x="3977014" y="4448972"/>
            <a:ext cx="1120002" cy="271322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F5BD581-0A03-412C-82FA-0D64CE3E46FF}"/>
              </a:ext>
            </a:extLst>
          </p:cNvPr>
          <p:cNvSpPr/>
          <p:nvPr/>
        </p:nvSpPr>
        <p:spPr>
          <a:xfrm>
            <a:off x="3944472" y="4381802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</a:t>
            </a:r>
            <a:endParaRPr lang="ko-KR" alt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23144977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2025 N</a:t>
            </a:r>
            <a:r>
              <a:rPr lang="ko-KR" altLang="en-US" b="0" dirty="0"/>
              <a:t>수 </a:t>
            </a:r>
            <a:r>
              <a:rPr lang="ko-KR" altLang="en-US" b="0" dirty="0" err="1"/>
              <a:t>정규반</a:t>
            </a:r>
            <a:r>
              <a:rPr lang="en-US" altLang="ko-KR" b="0" dirty="0"/>
              <a:t>(</a:t>
            </a:r>
            <a:r>
              <a:rPr lang="ko-KR" altLang="en-US" b="0" dirty="0"/>
              <a:t>강남 </a:t>
            </a:r>
            <a:r>
              <a:rPr lang="en-US" altLang="ko-KR" b="0" dirty="0"/>
              <a:t>MO)</a:t>
            </a:r>
            <a:endParaRPr lang="ko-KR" altLang="en-US" dirty="0"/>
          </a:p>
        </p:txBody>
      </p: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1B9654DB-77B1-4980-BEB3-F0E66C1D8E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6084974"/>
              </p:ext>
            </p:extLst>
          </p:nvPr>
        </p:nvGraphicFramePr>
        <p:xfrm>
          <a:off x="8104412" y="211913"/>
          <a:ext cx="1800000" cy="5863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900" b="0" spc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해당 영역 자동 롤링</a:t>
                      </a:r>
                      <a:r>
                        <a:rPr lang="en-US" altLang="ko-KR" sz="900" b="0" spc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(5</a:t>
                      </a:r>
                      <a:r>
                        <a:rPr lang="ko-KR" altLang="en-US" sz="900" b="0" spc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초</a:t>
                      </a:r>
                      <a:r>
                        <a:rPr lang="en-US" altLang="ko-KR" sz="900" b="0" spc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43433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900" b="0" spc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문구 수정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0354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인트로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이미지 유지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7474282"/>
                  </a:ext>
                </a:extLst>
              </a:tr>
            </a:tbl>
          </a:graphicData>
        </a:graphic>
      </p:graphicFrame>
      <p:sp>
        <p:nvSpPr>
          <p:cNvPr id="36" name="직사각형 35">
            <a:extLst>
              <a:ext uri="{FF2B5EF4-FFF2-40B4-BE49-F238E27FC236}">
                <a16:creationId xmlns:a16="http://schemas.microsoft.com/office/drawing/2014/main" id="{EC39B5D2-68BC-4BD1-931C-671BCAF202DA}"/>
              </a:ext>
            </a:extLst>
          </p:cNvPr>
          <p:cNvSpPr/>
          <p:nvPr/>
        </p:nvSpPr>
        <p:spPr>
          <a:xfrm>
            <a:off x="5673402" y="750100"/>
            <a:ext cx="2159918" cy="3204178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pic>
        <p:nvPicPr>
          <p:cNvPr id="37" name="Picture 2" descr="https://russeldata.megastudy.net/campus/images/russel/core_gj/2023/winter_overall/program_img04.jpg">
            <a:extLst>
              <a:ext uri="{FF2B5EF4-FFF2-40B4-BE49-F238E27FC236}">
                <a16:creationId xmlns:a16="http://schemas.microsoft.com/office/drawing/2014/main" id="{42550232-B322-468C-8664-AB15EDE58C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54" t="-218" r="6276" b="42165"/>
          <a:stretch/>
        </p:blipFill>
        <p:spPr bwMode="auto">
          <a:xfrm>
            <a:off x="5896708" y="1288309"/>
            <a:ext cx="1693043" cy="1808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9F061AC3-94EE-421C-B603-9159023F404C}"/>
              </a:ext>
            </a:extLst>
          </p:cNvPr>
          <p:cNvSpPr/>
          <p:nvPr/>
        </p:nvSpPr>
        <p:spPr>
          <a:xfrm>
            <a:off x="3429353" y="750100"/>
            <a:ext cx="2159918" cy="3204178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pic>
        <p:nvPicPr>
          <p:cNvPr id="39" name="Picture 6" descr="https://russeldata.megastudy.net/campus/images/russel/intro/2023/winter/program_img03.png">
            <a:extLst>
              <a:ext uri="{FF2B5EF4-FFF2-40B4-BE49-F238E27FC236}">
                <a16:creationId xmlns:a16="http://schemas.microsoft.com/office/drawing/2014/main" id="{D4952506-0580-4F20-B203-AF5C2C7A3A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5" r="8795" b="44310"/>
          <a:stretch/>
        </p:blipFill>
        <p:spPr bwMode="auto">
          <a:xfrm>
            <a:off x="3609211" y="1255523"/>
            <a:ext cx="1800200" cy="1858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직사각형 39">
            <a:extLst>
              <a:ext uri="{FF2B5EF4-FFF2-40B4-BE49-F238E27FC236}">
                <a16:creationId xmlns:a16="http://schemas.microsoft.com/office/drawing/2014/main" id="{467F1D70-D001-4FBD-967C-BD92E18FC013}"/>
              </a:ext>
            </a:extLst>
          </p:cNvPr>
          <p:cNvSpPr/>
          <p:nvPr/>
        </p:nvSpPr>
        <p:spPr>
          <a:xfrm>
            <a:off x="632842" y="750100"/>
            <a:ext cx="2159918" cy="3204178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pic>
        <p:nvPicPr>
          <p:cNvPr id="44" name="Picture 4" descr="https://russeldata.megastudy.net/campus/images/russel/intro/2023/winter/program_img02.png">
            <a:extLst>
              <a:ext uri="{FF2B5EF4-FFF2-40B4-BE49-F238E27FC236}">
                <a16:creationId xmlns:a16="http://schemas.microsoft.com/office/drawing/2014/main" id="{844A9937-65E5-4E72-ACC8-EB9A8634B4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769"/>
          <a:stretch/>
        </p:blipFill>
        <p:spPr bwMode="auto">
          <a:xfrm>
            <a:off x="848544" y="1255701"/>
            <a:ext cx="1715172" cy="1858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7E2B1F98-C28D-4573-90FD-62667B989B9D}"/>
              </a:ext>
            </a:extLst>
          </p:cNvPr>
          <p:cNvSpPr txBox="1"/>
          <p:nvPr/>
        </p:nvSpPr>
        <p:spPr>
          <a:xfrm>
            <a:off x="632841" y="880404"/>
            <a:ext cx="21599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spc="-100" dirty="0">
                <a:latin typeface="+mn-ea"/>
                <a:ea typeface="+mn-ea"/>
              </a:rPr>
              <a:t>러셀 학습 </a:t>
            </a:r>
            <a:r>
              <a:rPr lang="ko-KR" altLang="en-US" sz="1200" b="1" spc="-100" dirty="0" err="1">
                <a:latin typeface="+mn-ea"/>
                <a:ea typeface="+mn-ea"/>
              </a:rPr>
              <a:t>플래너</a:t>
            </a:r>
            <a:endParaRPr lang="ko-KR" altLang="en-US" sz="1200" b="1" spc="-100" dirty="0">
              <a:latin typeface="+mn-ea"/>
              <a:ea typeface="+mn-ea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6C0DBAE-A8E7-4817-B522-49BDC290A7C2}"/>
              </a:ext>
            </a:extLst>
          </p:cNvPr>
          <p:cNvSpPr txBox="1"/>
          <p:nvPr/>
        </p:nvSpPr>
        <p:spPr>
          <a:xfrm>
            <a:off x="638870" y="3230115"/>
            <a:ext cx="21538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90488" indent="-90488">
              <a:buFont typeface="Arial" panose="020B0604020202020204" pitchFamily="34" charset="0"/>
              <a:buChar char="•"/>
              <a:defRPr sz="900" spc="-100">
                <a:latin typeface="+mn-ea"/>
                <a:ea typeface="+mn-ea"/>
              </a:defRPr>
            </a:lvl1pPr>
          </a:lstStyle>
          <a:p>
            <a:r>
              <a:rPr lang="ko-KR" altLang="en-US" dirty="0"/>
              <a:t>학습 목표 수립 및 자기주도학습 훈련</a:t>
            </a:r>
          </a:p>
          <a:p>
            <a:r>
              <a:rPr lang="ko-KR" altLang="en-US" dirty="0"/>
              <a:t>매일 </a:t>
            </a:r>
            <a:r>
              <a:rPr lang="ko-KR" altLang="en-US" dirty="0" err="1"/>
              <a:t>시간별</a:t>
            </a:r>
            <a:r>
              <a:rPr lang="en-US" altLang="ko-KR" dirty="0"/>
              <a:t>/</a:t>
            </a:r>
            <a:r>
              <a:rPr lang="ko-KR" altLang="en-US" dirty="0"/>
              <a:t>과목별 목표 학습량과 실제 학습량 비교 후 담임선생님의 피드백을 통해 학습 상황 점검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387D000-47B8-4DA3-8241-1A3EAD0E3AE1}"/>
              </a:ext>
            </a:extLst>
          </p:cNvPr>
          <p:cNvSpPr txBox="1"/>
          <p:nvPr/>
        </p:nvSpPr>
        <p:spPr>
          <a:xfrm>
            <a:off x="3429352" y="880404"/>
            <a:ext cx="21599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spc="-100" dirty="0" err="1">
                <a:latin typeface="+mn-ea"/>
                <a:ea typeface="+mn-ea"/>
              </a:rPr>
              <a:t>일일수학</a:t>
            </a:r>
            <a:r>
              <a:rPr lang="ko-KR" altLang="en-US" sz="1200" b="1" spc="-100" dirty="0">
                <a:latin typeface="+mn-ea"/>
                <a:ea typeface="+mn-ea"/>
              </a:rPr>
              <a:t> </a:t>
            </a:r>
            <a:r>
              <a:rPr lang="en-US" altLang="ko-KR" sz="1200" b="1" spc="-100" dirty="0">
                <a:latin typeface="+mn-ea"/>
                <a:ea typeface="+mn-ea"/>
              </a:rPr>
              <a:t>30</a:t>
            </a:r>
            <a:r>
              <a:rPr lang="ko-KR" altLang="en-US" sz="1200" b="1" spc="-100" dirty="0">
                <a:latin typeface="+mn-ea"/>
                <a:ea typeface="+mn-ea"/>
              </a:rPr>
              <a:t>제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C3AE666-73E8-458E-8CF6-31222E458D0F}"/>
              </a:ext>
            </a:extLst>
          </p:cNvPr>
          <p:cNvSpPr txBox="1"/>
          <p:nvPr/>
        </p:nvSpPr>
        <p:spPr>
          <a:xfrm>
            <a:off x="3435381" y="3230115"/>
            <a:ext cx="21538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90488" indent="-90488">
              <a:buFont typeface="Arial" panose="020B0604020202020204" pitchFamily="34" charset="0"/>
              <a:buChar char="•"/>
              <a:defRPr sz="900" spc="-100">
                <a:latin typeface="+mn-ea"/>
                <a:ea typeface="+mn-ea"/>
              </a:defRPr>
            </a:lvl1pPr>
          </a:lstStyle>
          <a:p>
            <a:r>
              <a:rPr lang="ko-KR" altLang="en-US" dirty="0"/>
              <a:t>매일 일정한 양의 수학 문제풀이로 습관 형성</a:t>
            </a:r>
          </a:p>
          <a:p>
            <a:r>
              <a:rPr lang="ko-KR" altLang="en-US" dirty="0"/>
              <a:t>지속적인 훈련으로 실수 방지 및 습관 개선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C3ABC8D-CA9A-4438-89AB-1836707A2683}"/>
              </a:ext>
            </a:extLst>
          </p:cNvPr>
          <p:cNvSpPr txBox="1"/>
          <p:nvPr/>
        </p:nvSpPr>
        <p:spPr>
          <a:xfrm>
            <a:off x="5673401" y="880404"/>
            <a:ext cx="21599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spc="-100" dirty="0">
                <a:latin typeface="+mn-ea"/>
                <a:ea typeface="+mn-ea"/>
              </a:rPr>
              <a:t>러셀 </a:t>
            </a:r>
            <a:r>
              <a:rPr lang="ko-KR" altLang="en-US" sz="1200" b="1" spc="-100" dirty="0" err="1">
                <a:latin typeface="+mn-ea"/>
                <a:ea typeface="+mn-ea"/>
              </a:rPr>
              <a:t>총평노트</a:t>
            </a:r>
            <a:endParaRPr lang="ko-KR" altLang="en-US" sz="1200" b="1" spc="-100" dirty="0">
              <a:latin typeface="+mn-ea"/>
              <a:ea typeface="+mn-ea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A42E053-914B-4ECC-8349-D54F790CC3C0}"/>
              </a:ext>
            </a:extLst>
          </p:cNvPr>
          <p:cNvSpPr txBox="1"/>
          <p:nvPr/>
        </p:nvSpPr>
        <p:spPr>
          <a:xfrm>
            <a:off x="5679430" y="3230115"/>
            <a:ext cx="21538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90488" indent="-90488">
              <a:buFont typeface="Arial" panose="020B0604020202020204" pitchFamily="34" charset="0"/>
              <a:buChar char="•"/>
              <a:defRPr sz="900" spc="-100">
                <a:latin typeface="+mn-ea"/>
                <a:ea typeface="+mn-ea"/>
              </a:defRPr>
            </a:lvl1pPr>
          </a:lstStyle>
          <a:p>
            <a:r>
              <a:rPr lang="ko-KR" altLang="en-US" spc="-150" dirty="0"/>
              <a:t>시험 응시 전후 목표 성적과 실제 성적 기록</a:t>
            </a:r>
          </a:p>
          <a:p>
            <a:r>
              <a:rPr lang="ko-KR" altLang="en-US" spc="-150" dirty="0"/>
              <a:t>과목별 성적 변화 확인으로 향후 목표 설정 및 보완</a:t>
            </a:r>
          </a:p>
          <a:p>
            <a:r>
              <a:rPr lang="ko-KR" altLang="en-US" spc="-150" dirty="0"/>
              <a:t>실수</a:t>
            </a:r>
            <a:r>
              <a:rPr lang="en-US" altLang="ko-KR" spc="-150" dirty="0"/>
              <a:t>, </a:t>
            </a:r>
            <a:r>
              <a:rPr lang="ko-KR" altLang="en-US" spc="-150" dirty="0"/>
              <a:t>오답 등 자기 평가를 통해 취약점 개선 </a:t>
            </a: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60A3EF12-FD55-48EF-B3F4-73915AC44AA1}"/>
              </a:ext>
            </a:extLst>
          </p:cNvPr>
          <p:cNvSpPr/>
          <p:nvPr/>
        </p:nvSpPr>
        <p:spPr>
          <a:xfrm>
            <a:off x="344488" y="710298"/>
            <a:ext cx="7574719" cy="3323848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4A5F7D3E-AEAE-4708-8765-DC181D6A74B5}"/>
              </a:ext>
            </a:extLst>
          </p:cNvPr>
          <p:cNvSpPr/>
          <p:nvPr/>
        </p:nvSpPr>
        <p:spPr>
          <a:xfrm>
            <a:off x="272337" y="677639"/>
            <a:ext cx="182018" cy="15792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EFE0BE3-268C-4FFE-BF99-9A7C3EB4FB04}"/>
              </a:ext>
            </a:extLst>
          </p:cNvPr>
          <p:cNvSpPr/>
          <p:nvPr/>
        </p:nvSpPr>
        <p:spPr>
          <a:xfrm>
            <a:off x="213815" y="404664"/>
            <a:ext cx="3012579" cy="6192688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700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7" name="순서도: 수행의 시작/종료 26">
            <a:extLst>
              <a:ext uri="{FF2B5EF4-FFF2-40B4-BE49-F238E27FC236}">
                <a16:creationId xmlns:a16="http://schemas.microsoft.com/office/drawing/2014/main" id="{AF058E55-0643-4546-8F82-2BDFED3A0214}"/>
              </a:ext>
            </a:extLst>
          </p:cNvPr>
          <p:cNvSpPr/>
          <p:nvPr/>
        </p:nvSpPr>
        <p:spPr>
          <a:xfrm>
            <a:off x="1522940" y="4097787"/>
            <a:ext cx="193462" cy="63253"/>
          </a:xfrm>
          <a:prstGeom prst="flowChartTerminator">
            <a:avLst/>
          </a:prstGeom>
          <a:solidFill>
            <a:srgbClr val="FFFFFF">
              <a:lumMod val="75000"/>
            </a:srgbClr>
          </a:solidFill>
          <a:ln w="317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0" i="0" u="none" strike="noStrike" kern="0" cap="none" spc="-150" normalizeH="0" baseline="0" noProof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5882C04F-24F0-4C6F-B3F3-11C7851341D7}"/>
              </a:ext>
            </a:extLst>
          </p:cNvPr>
          <p:cNvSpPr>
            <a:spLocks noChangeAspect="1"/>
          </p:cNvSpPr>
          <p:nvPr/>
        </p:nvSpPr>
        <p:spPr>
          <a:xfrm>
            <a:off x="1735704" y="4097787"/>
            <a:ext cx="64307" cy="64800"/>
          </a:xfrm>
          <a:prstGeom prst="ellipse">
            <a:avLst/>
          </a:prstGeom>
          <a:solidFill>
            <a:srgbClr val="FFFFFF"/>
          </a:solidFill>
          <a:ln w="317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1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AAAF7760-8016-4E0A-B9D1-B7063836F6EE}"/>
              </a:ext>
            </a:extLst>
          </p:cNvPr>
          <p:cNvSpPr>
            <a:spLocks noChangeAspect="1"/>
          </p:cNvSpPr>
          <p:nvPr/>
        </p:nvSpPr>
        <p:spPr>
          <a:xfrm>
            <a:off x="1819313" y="4097787"/>
            <a:ext cx="64307" cy="64800"/>
          </a:xfrm>
          <a:prstGeom prst="ellipse">
            <a:avLst/>
          </a:prstGeom>
          <a:solidFill>
            <a:srgbClr val="FFFFFF"/>
          </a:solidFill>
          <a:ln w="317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1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0" name="Fill">
            <a:extLst>
              <a:ext uri="{FF2B5EF4-FFF2-40B4-BE49-F238E27FC236}">
                <a16:creationId xmlns:a16="http://schemas.microsoft.com/office/drawing/2014/main" id="{1FE200BA-814E-4B66-AC58-523E7EAFFA74}"/>
              </a:ext>
            </a:extLst>
          </p:cNvPr>
          <p:cNvSpPr>
            <a:spLocks/>
          </p:cNvSpPr>
          <p:nvPr/>
        </p:nvSpPr>
        <p:spPr bwMode="auto">
          <a:xfrm rot="5400000">
            <a:off x="1544231" y="5597066"/>
            <a:ext cx="177791" cy="2000571"/>
          </a:xfrm>
          <a:custGeom>
            <a:avLst/>
            <a:gdLst>
              <a:gd name="T0" fmla="*/ 74 w 151"/>
              <a:gd name="T1" fmla="*/ 588 h 588"/>
              <a:gd name="T2" fmla="*/ 151 w 151"/>
              <a:gd name="T3" fmla="*/ 518 h 588"/>
              <a:gd name="T4" fmla="*/ 74 w 151"/>
              <a:gd name="T5" fmla="*/ 441 h 588"/>
              <a:gd name="T6" fmla="*/ 151 w 151"/>
              <a:gd name="T7" fmla="*/ 375 h 588"/>
              <a:gd name="T8" fmla="*/ 74 w 151"/>
              <a:gd name="T9" fmla="*/ 294 h 588"/>
              <a:gd name="T10" fmla="*/ 151 w 151"/>
              <a:gd name="T11" fmla="*/ 231 h 588"/>
              <a:gd name="T12" fmla="*/ 74 w 151"/>
              <a:gd name="T13" fmla="*/ 147 h 588"/>
              <a:gd name="T14" fmla="*/ 151 w 151"/>
              <a:gd name="T15" fmla="*/ 88 h 588"/>
              <a:gd name="T16" fmla="*/ 74 w 151"/>
              <a:gd name="T17" fmla="*/ 0 h 588"/>
              <a:gd name="T18" fmla="*/ 0 w 151"/>
              <a:gd name="T19" fmla="*/ 0 h 588"/>
              <a:gd name="T20" fmla="*/ 78 w 151"/>
              <a:gd name="T21" fmla="*/ 88 h 588"/>
              <a:gd name="T22" fmla="*/ 0 w 151"/>
              <a:gd name="T23" fmla="*/ 147 h 588"/>
              <a:gd name="T24" fmla="*/ 78 w 151"/>
              <a:gd name="T25" fmla="*/ 231 h 588"/>
              <a:gd name="T26" fmla="*/ 0 w 151"/>
              <a:gd name="T27" fmla="*/ 294 h 588"/>
              <a:gd name="T28" fmla="*/ 78 w 151"/>
              <a:gd name="T29" fmla="*/ 375 h 588"/>
              <a:gd name="T30" fmla="*/ 0 w 151"/>
              <a:gd name="T31" fmla="*/ 441 h 588"/>
              <a:gd name="T32" fmla="*/ 78 w 151"/>
              <a:gd name="T33" fmla="*/ 518 h 588"/>
              <a:gd name="T34" fmla="*/ 0 w 151"/>
              <a:gd name="T35" fmla="*/ 588 h 588"/>
              <a:gd name="T36" fmla="*/ 74 w 151"/>
              <a:gd name="T37" fmla="*/ 588 h 5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51" h="588">
                <a:moveTo>
                  <a:pt x="74" y="588"/>
                </a:moveTo>
                <a:lnTo>
                  <a:pt x="151" y="518"/>
                </a:lnTo>
                <a:lnTo>
                  <a:pt x="74" y="441"/>
                </a:lnTo>
                <a:lnTo>
                  <a:pt x="151" y="375"/>
                </a:lnTo>
                <a:lnTo>
                  <a:pt x="74" y="294"/>
                </a:lnTo>
                <a:lnTo>
                  <a:pt x="151" y="231"/>
                </a:lnTo>
                <a:lnTo>
                  <a:pt x="74" y="147"/>
                </a:lnTo>
                <a:lnTo>
                  <a:pt x="151" y="88"/>
                </a:lnTo>
                <a:lnTo>
                  <a:pt x="74" y="0"/>
                </a:lnTo>
                <a:lnTo>
                  <a:pt x="0" y="0"/>
                </a:lnTo>
                <a:lnTo>
                  <a:pt x="78" y="88"/>
                </a:lnTo>
                <a:lnTo>
                  <a:pt x="0" y="147"/>
                </a:lnTo>
                <a:lnTo>
                  <a:pt x="78" y="231"/>
                </a:lnTo>
                <a:lnTo>
                  <a:pt x="0" y="294"/>
                </a:lnTo>
                <a:lnTo>
                  <a:pt x="78" y="375"/>
                </a:lnTo>
                <a:lnTo>
                  <a:pt x="0" y="441"/>
                </a:lnTo>
                <a:lnTo>
                  <a:pt x="78" y="518"/>
                </a:lnTo>
                <a:lnTo>
                  <a:pt x="0" y="588"/>
                </a:lnTo>
                <a:lnTo>
                  <a:pt x="74" y="588"/>
                </a:lnTo>
                <a:close/>
              </a:path>
            </a:pathLst>
          </a:cu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050" dirty="0">
              <a:solidFill>
                <a:prstClr val="black">
                  <a:lumMod val="50000"/>
                  <a:lumOff val="50000"/>
                </a:prstClr>
              </a:solidFill>
              <a:cs typeface="Segoe UI" panose="020B0502040204020203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1D57D44-6E4C-438E-B633-E92ABAA65117}"/>
              </a:ext>
            </a:extLst>
          </p:cNvPr>
          <p:cNvSpPr txBox="1"/>
          <p:nvPr/>
        </p:nvSpPr>
        <p:spPr>
          <a:xfrm>
            <a:off x="332609" y="4605341"/>
            <a:ext cx="29618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spc="-100" dirty="0">
                <a:latin typeface="+mn-ea"/>
                <a:ea typeface="+mn-ea"/>
              </a:rPr>
              <a:t>실전 대비 훈련을 위해</a:t>
            </a:r>
            <a:endParaRPr lang="en-US" altLang="ko-KR" sz="1000" spc="-100" dirty="0">
              <a:latin typeface="+mn-ea"/>
              <a:ea typeface="+mn-ea"/>
            </a:endParaRPr>
          </a:p>
          <a:p>
            <a:pPr algn="ctr"/>
            <a:r>
              <a:rPr lang="ko-KR" altLang="en-US" sz="1000" b="1" spc="-100" dirty="0">
                <a:latin typeface="+mn-ea"/>
                <a:ea typeface="+mn-ea"/>
              </a:rPr>
              <a:t>정기적으로 집체 모의고사를 진행</a:t>
            </a:r>
            <a:r>
              <a:rPr lang="ko-KR" altLang="en-US" sz="1000" spc="-100" dirty="0">
                <a:latin typeface="+mn-ea"/>
                <a:ea typeface="+mn-ea"/>
              </a:rPr>
              <a:t>합니다</a:t>
            </a:r>
            <a:r>
              <a:rPr lang="en-US" altLang="ko-KR" sz="1000" spc="-100" dirty="0">
                <a:latin typeface="+mn-ea"/>
                <a:ea typeface="+mn-ea"/>
              </a:rPr>
              <a:t>.</a:t>
            </a:r>
            <a:endParaRPr lang="ko-KR" altLang="en-US" sz="1000" spc="-100" dirty="0">
              <a:latin typeface="+mn-ea"/>
              <a:ea typeface="+mn-ea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BB0164CB-F8A1-4BEC-B19D-D448197D3727}"/>
              </a:ext>
            </a:extLst>
          </p:cNvPr>
          <p:cNvSpPr/>
          <p:nvPr/>
        </p:nvSpPr>
        <p:spPr>
          <a:xfrm>
            <a:off x="332609" y="4997701"/>
            <a:ext cx="5103457" cy="139471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961FAF18-5321-4B6B-A421-C37F36E3BD02}"/>
              </a:ext>
            </a:extLst>
          </p:cNvPr>
          <p:cNvSpPr/>
          <p:nvPr/>
        </p:nvSpPr>
        <p:spPr>
          <a:xfrm>
            <a:off x="260458" y="4921500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41" name="순서도: 수행의 시작/종료 40">
            <a:extLst>
              <a:ext uri="{FF2B5EF4-FFF2-40B4-BE49-F238E27FC236}">
                <a16:creationId xmlns:a16="http://schemas.microsoft.com/office/drawing/2014/main" id="{3BE0E30B-3660-4B9D-9BD2-E7D5DB239E46}"/>
              </a:ext>
            </a:extLst>
          </p:cNvPr>
          <p:cNvSpPr/>
          <p:nvPr/>
        </p:nvSpPr>
        <p:spPr>
          <a:xfrm>
            <a:off x="1666951" y="6452155"/>
            <a:ext cx="193462" cy="63253"/>
          </a:xfrm>
          <a:prstGeom prst="flowChartTerminator">
            <a:avLst/>
          </a:prstGeom>
          <a:solidFill>
            <a:srgbClr val="FFFFFF">
              <a:lumMod val="75000"/>
            </a:srgbClr>
          </a:solidFill>
          <a:ln w="317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0" i="0" u="none" strike="noStrike" kern="0" cap="none" spc="-150" normalizeH="0" baseline="0" noProof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C418F11A-B420-400B-A61F-6122F280337F}"/>
              </a:ext>
            </a:extLst>
          </p:cNvPr>
          <p:cNvSpPr>
            <a:spLocks noChangeAspect="1"/>
          </p:cNvSpPr>
          <p:nvPr/>
        </p:nvSpPr>
        <p:spPr>
          <a:xfrm>
            <a:off x="1879715" y="6452155"/>
            <a:ext cx="64307" cy="64800"/>
          </a:xfrm>
          <a:prstGeom prst="ellipse">
            <a:avLst/>
          </a:prstGeom>
          <a:solidFill>
            <a:srgbClr val="FFFFFF"/>
          </a:solidFill>
          <a:ln w="317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1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816ED500-E1CC-4A5A-B7D9-5641EA1CBB77}"/>
              </a:ext>
            </a:extLst>
          </p:cNvPr>
          <p:cNvSpPr/>
          <p:nvPr/>
        </p:nvSpPr>
        <p:spPr bwMode="auto">
          <a:xfrm>
            <a:off x="1280592" y="4189483"/>
            <a:ext cx="1907224" cy="332183"/>
          </a:xfrm>
          <a:prstGeom prst="rect">
            <a:avLst/>
          </a:prstGeom>
          <a:solidFill>
            <a:schemeClr val="bg1">
              <a:alpha val="30000"/>
            </a:scheme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D869B3F3-FAD7-407A-8EDC-82A2D11B2C60}"/>
              </a:ext>
            </a:extLst>
          </p:cNvPr>
          <p:cNvSpPr/>
          <p:nvPr/>
        </p:nvSpPr>
        <p:spPr>
          <a:xfrm>
            <a:off x="1206261" y="4116406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</a:t>
            </a:r>
            <a:endParaRPr lang="ko-KR" altLang="en-US" sz="1000" b="1" dirty="0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C4EE445B-187D-449A-8DF9-B9E2E3B2A5BB}"/>
              </a:ext>
            </a:extLst>
          </p:cNvPr>
          <p:cNvSpPr/>
          <p:nvPr/>
        </p:nvSpPr>
        <p:spPr>
          <a:xfrm>
            <a:off x="1319170" y="4204252"/>
            <a:ext cx="190722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* </a:t>
            </a:r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학습 </a:t>
            </a:r>
            <a:r>
              <a:rPr lang="ko-KR" altLang="en-US" sz="700" spc="-100" dirty="0" err="1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플래너</a:t>
            </a:r>
            <a:r>
              <a:rPr lang="en-US" altLang="ko-KR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/</a:t>
            </a:r>
            <a:r>
              <a:rPr lang="ko-KR" altLang="en-US" sz="700" spc="-100" dirty="0" err="1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일일수학</a:t>
            </a:r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</a:t>
            </a:r>
            <a:r>
              <a:rPr lang="en-US" altLang="ko-KR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30</a:t>
            </a:r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제</a:t>
            </a:r>
            <a:r>
              <a:rPr lang="en-US" altLang="ko-KR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/</a:t>
            </a:r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총평 노트는 </a:t>
            </a:r>
            <a:endParaRPr lang="en-US" altLang="ko-KR" sz="700" spc="-100" dirty="0">
              <a:solidFill>
                <a:schemeClr val="bg1">
                  <a:lumMod val="50000"/>
                </a:schemeClr>
              </a:solidFill>
              <a:latin typeface="+mn-ea"/>
              <a:ea typeface="+mn-ea"/>
            </a:endParaRPr>
          </a:p>
          <a:p>
            <a:pPr algn="r"/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러셀 </a:t>
            </a:r>
            <a:r>
              <a:rPr lang="ko-KR" altLang="en-US" sz="700" spc="-100" dirty="0" err="1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재원생</a:t>
            </a:r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대상으로 ‘전액 </a:t>
            </a:r>
            <a:r>
              <a:rPr lang="ko-KR" altLang="en-US" sz="700" spc="-100" dirty="0" err="1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지원’되는</a:t>
            </a:r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콘텐츠입니다</a:t>
            </a:r>
            <a:r>
              <a:rPr lang="en-US" altLang="ko-KR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.</a:t>
            </a:r>
          </a:p>
        </p:txBody>
      </p:sp>
      <p:pic>
        <p:nvPicPr>
          <p:cNvPr id="58" name="그림 57">
            <a:extLst>
              <a:ext uri="{FF2B5EF4-FFF2-40B4-BE49-F238E27FC236}">
                <a16:creationId xmlns:a16="http://schemas.microsoft.com/office/drawing/2014/main" id="{AB2E5ED1-8D27-400E-AC37-64625779DE5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591"/>
          <a:stretch/>
        </p:blipFill>
        <p:spPr>
          <a:xfrm>
            <a:off x="842627" y="5036703"/>
            <a:ext cx="1914768" cy="1316705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09DD7695-2E20-4827-B9A1-D548719C0FAE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08"/>
          <a:stretch/>
        </p:blipFill>
        <p:spPr>
          <a:xfrm>
            <a:off x="3406276" y="5036068"/>
            <a:ext cx="1923057" cy="1317339"/>
          </a:xfrm>
          <a:prstGeom prst="rect">
            <a:avLst/>
          </a:prstGeom>
        </p:spPr>
      </p:pic>
      <p:sp>
        <p:nvSpPr>
          <p:cNvPr id="60" name="직사각형 59">
            <a:extLst>
              <a:ext uri="{FF2B5EF4-FFF2-40B4-BE49-F238E27FC236}">
                <a16:creationId xmlns:a16="http://schemas.microsoft.com/office/drawing/2014/main" id="{12746D00-B308-4228-8D98-78C49CA1E033}"/>
              </a:ext>
            </a:extLst>
          </p:cNvPr>
          <p:cNvSpPr/>
          <p:nvPr/>
        </p:nvSpPr>
        <p:spPr>
          <a:xfrm>
            <a:off x="4234879" y="5029549"/>
            <a:ext cx="1080000" cy="21544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 err="1"/>
              <a:t>인트로</a:t>
            </a:r>
            <a:r>
              <a:rPr lang="ko-KR" altLang="en-US" b="1" dirty="0"/>
              <a:t> 이미지 사용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AD2068C6-7542-4DDB-9412-810BA4018F6F}"/>
              </a:ext>
            </a:extLst>
          </p:cNvPr>
          <p:cNvSpPr/>
          <p:nvPr/>
        </p:nvSpPr>
        <p:spPr>
          <a:xfrm>
            <a:off x="256630" y="5122002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3</a:t>
            </a:r>
            <a:endParaRPr lang="ko-KR" altLang="en-US" sz="1000" b="1" dirty="0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68C29A68-EA6B-4026-B25A-C446ECE87972}"/>
              </a:ext>
            </a:extLst>
          </p:cNvPr>
          <p:cNvSpPr/>
          <p:nvPr/>
        </p:nvSpPr>
        <p:spPr>
          <a:xfrm>
            <a:off x="1677395" y="5023520"/>
            <a:ext cx="1080000" cy="21544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 err="1"/>
              <a:t>인트로</a:t>
            </a:r>
            <a:r>
              <a:rPr lang="ko-KR" altLang="en-US" b="1" dirty="0"/>
              <a:t> 이미지 사용</a:t>
            </a:r>
          </a:p>
        </p:txBody>
      </p:sp>
    </p:spTree>
    <p:extLst>
      <p:ext uri="{BB962C8B-B14F-4D97-AF65-F5344CB8AC3E}">
        <p14:creationId xmlns:p14="http://schemas.microsoft.com/office/powerpoint/2010/main" val="59494867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C669F629-9D8D-4596-8A01-4B855E05BE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5648" y="5627160"/>
            <a:ext cx="2850861" cy="46613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CDC1C99-BF01-4797-B778-D6AAC451678E}"/>
              </a:ext>
            </a:extLst>
          </p:cNvPr>
          <p:cNvSpPr txBox="1"/>
          <p:nvPr/>
        </p:nvSpPr>
        <p:spPr>
          <a:xfrm>
            <a:off x="2851247" y="782169"/>
            <a:ext cx="260757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000" spc="-100">
                <a:latin typeface="+mn-ea"/>
                <a:ea typeface="+mn-ea"/>
              </a:defRPr>
            </a:lvl1pPr>
          </a:lstStyle>
          <a:p>
            <a:r>
              <a:rPr lang="ko-KR" altLang="en-US" dirty="0"/>
              <a:t>러셀 실전 콘텐츠 </a:t>
            </a:r>
            <a:r>
              <a:rPr lang="ko-KR" altLang="en-US" b="1" dirty="0"/>
              <a:t>연간 시행 일정</a:t>
            </a:r>
            <a:endParaRPr lang="en-US" altLang="ko-KR" b="1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FC396A5-441C-4DC7-AF6E-8A28F1CFCAF1}"/>
              </a:ext>
            </a:extLst>
          </p:cNvPr>
          <p:cNvSpPr/>
          <p:nvPr/>
        </p:nvSpPr>
        <p:spPr>
          <a:xfrm>
            <a:off x="2420785" y="4765811"/>
            <a:ext cx="3240538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* </a:t>
            </a:r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상기 일정은 평가원 시행 계획 및 학원 학사일정에 따라 변경 및 조정될 수 있습니다</a:t>
            </a:r>
            <a:r>
              <a:rPr lang="en-US" altLang="ko-KR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.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BFA4BC5-5850-41AB-9705-826D8A083DBA}"/>
              </a:ext>
            </a:extLst>
          </p:cNvPr>
          <p:cNvSpPr/>
          <p:nvPr/>
        </p:nvSpPr>
        <p:spPr bwMode="auto">
          <a:xfrm>
            <a:off x="2662193" y="5009893"/>
            <a:ext cx="3003353" cy="5982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ko-KR" altLang="en-US" sz="1000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러셀 강남 </a:t>
            </a:r>
            <a:r>
              <a:rPr lang="en-US" altLang="ko-KR" sz="1000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</a:t>
            </a:r>
            <a:r>
              <a:rPr lang="ko-KR" altLang="en-US" sz="1000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 정규반에서</a:t>
            </a:r>
            <a:endParaRPr lang="en-US" altLang="ko-KR" sz="1000" spc="-1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000" b="1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목표하는 최상위권 대입성공을 쟁취</a:t>
            </a:r>
            <a:r>
              <a:rPr lang="ko-KR" altLang="en-US" sz="1000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할 수 있습니다</a:t>
            </a:r>
            <a:r>
              <a:rPr lang="en-US" altLang="ko-KR" sz="1000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4BEE5C9-8C54-4C45-AE8C-75831B71E535}"/>
              </a:ext>
            </a:extLst>
          </p:cNvPr>
          <p:cNvSpPr/>
          <p:nvPr/>
        </p:nvSpPr>
        <p:spPr>
          <a:xfrm>
            <a:off x="2648744" y="692696"/>
            <a:ext cx="3012579" cy="5544616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700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113B09ED-5BD6-491C-8FF7-A8B37C6B71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8668547"/>
              </p:ext>
            </p:extLst>
          </p:nvPr>
        </p:nvGraphicFramePr>
        <p:xfrm>
          <a:off x="2684595" y="1083608"/>
          <a:ext cx="2903135" cy="363855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87668">
                  <a:extLst>
                    <a:ext uri="{9D8B030D-6E8A-4147-A177-3AD203B41FA5}">
                      <a16:colId xmlns:a16="http://schemas.microsoft.com/office/drawing/2014/main" val="2370094511"/>
                    </a:ext>
                  </a:extLst>
                </a:gridCol>
                <a:gridCol w="387668">
                  <a:extLst>
                    <a:ext uri="{9D8B030D-6E8A-4147-A177-3AD203B41FA5}">
                      <a16:colId xmlns:a16="http://schemas.microsoft.com/office/drawing/2014/main" val="1859245656"/>
                    </a:ext>
                  </a:extLst>
                </a:gridCol>
                <a:gridCol w="542735">
                  <a:extLst>
                    <a:ext uri="{9D8B030D-6E8A-4147-A177-3AD203B41FA5}">
                      <a16:colId xmlns:a16="http://schemas.microsoft.com/office/drawing/2014/main" val="1842447434"/>
                    </a:ext>
                  </a:extLst>
                </a:gridCol>
                <a:gridCol w="620268">
                  <a:extLst>
                    <a:ext uri="{9D8B030D-6E8A-4147-A177-3AD203B41FA5}">
                      <a16:colId xmlns:a16="http://schemas.microsoft.com/office/drawing/2014/main" val="2983966933"/>
                    </a:ext>
                  </a:extLst>
                </a:gridCol>
                <a:gridCol w="550409">
                  <a:extLst>
                    <a:ext uri="{9D8B030D-6E8A-4147-A177-3AD203B41FA5}">
                      <a16:colId xmlns:a16="http://schemas.microsoft.com/office/drawing/2014/main" val="192494527"/>
                    </a:ext>
                  </a:extLst>
                </a:gridCol>
                <a:gridCol w="414387">
                  <a:extLst>
                    <a:ext uri="{9D8B030D-6E8A-4147-A177-3AD203B41FA5}">
                      <a16:colId xmlns:a16="http://schemas.microsoft.com/office/drawing/2014/main" val="2338773963"/>
                    </a:ext>
                  </a:extLst>
                </a:gridCol>
              </a:tblGrid>
              <a:tr h="685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/>
                        <a:t>구분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1" u="none" strike="noStrike" dirty="0">
                          <a:effectLst/>
                        </a:rPr>
                        <a:t>평가원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1" u="none" strike="noStrike" dirty="0">
                          <a:effectLst/>
                        </a:rPr>
                        <a:t>QUEL</a:t>
                      </a:r>
                      <a:br>
                        <a:rPr lang="en-US" sz="800" b="1" u="none" strike="noStrike" dirty="0">
                          <a:effectLst/>
                        </a:rPr>
                      </a:br>
                      <a:r>
                        <a:rPr lang="ko-KR" altLang="en-US" sz="800" b="1" u="none" strike="noStrike" dirty="0">
                          <a:effectLst/>
                        </a:rPr>
                        <a:t>모의고사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1" u="none" strike="noStrike" dirty="0">
                          <a:effectLst/>
                        </a:rPr>
                        <a:t>메가</a:t>
                      </a:r>
                      <a:r>
                        <a:rPr lang="en-US" altLang="ko-KR" sz="800" b="1" u="none" strike="noStrike" dirty="0">
                          <a:effectLst/>
                        </a:rPr>
                        <a:t>X</a:t>
                      </a:r>
                      <a:r>
                        <a:rPr lang="ko-KR" altLang="en-US" sz="800" b="1" u="none" strike="noStrike" dirty="0">
                          <a:effectLst/>
                        </a:rPr>
                        <a:t>대성</a:t>
                      </a:r>
                      <a:br>
                        <a:rPr lang="ko-KR" altLang="en-US" sz="800" b="1" u="none" strike="noStrike" dirty="0">
                          <a:effectLst/>
                        </a:rPr>
                      </a:br>
                      <a:r>
                        <a:rPr lang="ko-KR" altLang="en-US" sz="800" b="1" u="none" strike="noStrike" dirty="0">
                          <a:effectLst/>
                        </a:rPr>
                        <a:t>더 프리미엄 </a:t>
                      </a:r>
                      <a:br>
                        <a:rPr lang="ko-KR" altLang="en-US" sz="800" b="1" u="none" strike="noStrike" dirty="0">
                          <a:effectLst/>
                        </a:rPr>
                      </a:br>
                      <a:r>
                        <a:rPr lang="ko-KR" altLang="en-US" sz="800" b="1" u="none" strike="noStrike" dirty="0">
                          <a:effectLst/>
                        </a:rPr>
                        <a:t>모의고사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1" u="none" strike="noStrike" dirty="0">
                          <a:effectLst/>
                        </a:rPr>
                        <a:t>러셀</a:t>
                      </a:r>
                      <a:r>
                        <a:rPr lang="en-US" altLang="ko-KR" sz="800" b="1" u="none" strike="noStrike" dirty="0">
                          <a:effectLst/>
                        </a:rPr>
                        <a:t>CORE Weekly</a:t>
                      </a:r>
                      <a:br>
                        <a:rPr lang="en-US" altLang="ko-KR" sz="800" b="1" u="none" strike="noStrike" dirty="0">
                          <a:effectLst/>
                        </a:rPr>
                      </a:br>
                      <a:r>
                        <a:rPr lang="ko-KR" altLang="en-US" sz="800" b="1" u="none" strike="noStrike" dirty="0">
                          <a:effectLst/>
                        </a:rPr>
                        <a:t>모의고사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1" u="none" strike="noStrike" dirty="0">
                          <a:effectLst/>
                        </a:rPr>
                        <a:t>월간 </a:t>
                      </a:r>
                      <a:br>
                        <a:rPr lang="ko-KR" altLang="en-US" sz="800" b="1" u="none" strike="noStrike" dirty="0">
                          <a:effectLst/>
                        </a:rPr>
                      </a:br>
                      <a:r>
                        <a:rPr lang="ko-KR" altLang="en-US" sz="800" b="1" u="none" strike="noStrike" dirty="0">
                          <a:effectLst/>
                        </a:rPr>
                        <a:t>학습지</a:t>
                      </a:r>
                      <a:r>
                        <a:rPr lang="en-US" altLang="ko-KR" sz="800" b="1" u="none" strike="noStrike" dirty="0">
                          <a:effectLst/>
                        </a:rPr>
                        <a:t>(</a:t>
                      </a:r>
                      <a:r>
                        <a:rPr lang="ko-KR" altLang="en-US" sz="800" b="1" u="none" strike="noStrike" dirty="0">
                          <a:effectLst/>
                        </a:rPr>
                        <a:t>월간 장영진</a:t>
                      </a:r>
                      <a:r>
                        <a:rPr lang="en-US" altLang="ko-KR" sz="800" b="1" u="none" strike="noStrike" dirty="0">
                          <a:effectLst/>
                        </a:rPr>
                        <a:t>)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5478793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C99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8206199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C99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1637069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4</a:t>
                      </a:r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월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C99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7032468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5</a:t>
                      </a:r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월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C99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782111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6</a:t>
                      </a:r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월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6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평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C99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0507579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7</a:t>
                      </a:r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월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C99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8593891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8</a:t>
                      </a:r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월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C99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8509088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9</a:t>
                      </a:r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월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9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평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C99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0278212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10</a:t>
                      </a:r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월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C99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5648597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11</a:t>
                      </a:r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월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수능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C9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520286"/>
                  </a:ext>
                </a:extLst>
              </a:tr>
            </a:tbl>
          </a:graphicData>
        </a:graphic>
      </p:graphicFrame>
      <p:sp>
        <p:nvSpPr>
          <p:cNvPr id="15" name="직사각형 14">
            <a:extLst>
              <a:ext uri="{FF2B5EF4-FFF2-40B4-BE49-F238E27FC236}">
                <a16:creationId xmlns:a16="http://schemas.microsoft.com/office/drawing/2014/main" id="{16DB7E7B-9A5C-4013-AEE9-78463A1611F1}"/>
              </a:ext>
            </a:extLst>
          </p:cNvPr>
          <p:cNvSpPr/>
          <p:nvPr/>
        </p:nvSpPr>
        <p:spPr bwMode="auto">
          <a:xfrm>
            <a:off x="4651625" y="1043989"/>
            <a:ext cx="518115" cy="3711165"/>
          </a:xfrm>
          <a:prstGeom prst="rect">
            <a:avLst/>
          </a:prstGeom>
          <a:solidFill>
            <a:srgbClr val="FF0000">
              <a:alpha val="30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6375300-B535-4DB9-A9FE-6F5FE6C3FBE8}"/>
              </a:ext>
            </a:extLst>
          </p:cNvPr>
          <p:cNvSpPr/>
          <p:nvPr/>
        </p:nvSpPr>
        <p:spPr>
          <a:xfrm>
            <a:off x="4612853" y="961873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18" name="제목 1">
            <a:extLst>
              <a:ext uri="{FF2B5EF4-FFF2-40B4-BE49-F238E27FC236}">
                <a16:creationId xmlns:a16="http://schemas.microsoft.com/office/drawing/2014/main" id="{E4A173D8-247A-445E-892C-0AB55EEC55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592" y="4"/>
            <a:ext cx="5957600" cy="211909"/>
          </a:xfrm>
        </p:spPr>
        <p:txBody>
          <a:bodyPr/>
          <a:lstStyle/>
          <a:p>
            <a:r>
              <a:rPr lang="en-US" altLang="ko-KR" sz="900" dirty="0"/>
              <a:t>2025 N</a:t>
            </a:r>
            <a:r>
              <a:rPr lang="ko-KR" altLang="en-US" sz="900" dirty="0"/>
              <a:t>수 </a:t>
            </a:r>
            <a:r>
              <a:rPr lang="ko-KR" altLang="en-US" sz="900" dirty="0" err="1"/>
              <a:t>정규반</a:t>
            </a:r>
            <a:r>
              <a:rPr lang="en-US" altLang="ko-KR" sz="900" dirty="0"/>
              <a:t>(</a:t>
            </a:r>
            <a:r>
              <a:rPr lang="ko-KR" altLang="en-US" sz="900" dirty="0"/>
              <a:t>강남 </a:t>
            </a:r>
            <a:r>
              <a:rPr lang="en-US" altLang="ko-KR" sz="900" dirty="0"/>
              <a:t>MO)</a:t>
            </a:r>
            <a:endParaRPr lang="ko-KR" altLang="en-US" sz="900" dirty="0">
              <a:latin typeface="+mn-ea"/>
              <a:ea typeface="+mn-ea"/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9FC098FC-6E63-4D32-A2B2-FAA0D027C7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4414763"/>
              </p:ext>
            </p:extLst>
          </p:nvPr>
        </p:nvGraphicFramePr>
        <p:xfrm>
          <a:off x="8104412" y="211913"/>
          <a:ext cx="1800000" cy="1522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해당 영역 삭제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43433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문구 수정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65784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학원명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반영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64936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클릭 시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전화 연결될 수 있도록 작업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강남 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2025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재수생 우선선발반 하단 동일 영역 참고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hlinkClick r:id="rId3"/>
                        </a:rPr>
                        <a:t>https://mrusselgn.megastudy.net/intro/2024/first/index.asp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2848833"/>
                  </a:ext>
                </a:extLst>
              </a:tr>
            </a:tbl>
          </a:graphicData>
        </a:graphic>
      </p:graphicFrame>
      <p:sp>
        <p:nvSpPr>
          <p:cNvPr id="20" name="직사각형 19">
            <a:extLst>
              <a:ext uri="{FF2B5EF4-FFF2-40B4-BE49-F238E27FC236}">
                <a16:creationId xmlns:a16="http://schemas.microsoft.com/office/drawing/2014/main" id="{B84DE564-6017-4A68-B70F-3D0867C2A737}"/>
              </a:ext>
            </a:extLst>
          </p:cNvPr>
          <p:cNvSpPr/>
          <p:nvPr/>
        </p:nvSpPr>
        <p:spPr bwMode="auto">
          <a:xfrm>
            <a:off x="2715648" y="4750161"/>
            <a:ext cx="2896445" cy="223108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2FDE916-205B-4B50-93DF-61653B0DEE5D}"/>
              </a:ext>
            </a:extLst>
          </p:cNvPr>
          <p:cNvSpPr/>
          <p:nvPr/>
        </p:nvSpPr>
        <p:spPr>
          <a:xfrm>
            <a:off x="2676877" y="4668043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</a:t>
            </a:r>
            <a:endParaRPr lang="ko-KR" altLang="en-US" sz="1000" b="1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7D41AE6-24FA-41A1-9134-89A721B03797}"/>
              </a:ext>
            </a:extLst>
          </p:cNvPr>
          <p:cNvSpPr/>
          <p:nvPr/>
        </p:nvSpPr>
        <p:spPr bwMode="auto">
          <a:xfrm>
            <a:off x="3427490" y="5127861"/>
            <a:ext cx="634904" cy="206134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D6D7BE2-4824-4C04-8410-BA0CFB327B63}"/>
              </a:ext>
            </a:extLst>
          </p:cNvPr>
          <p:cNvSpPr/>
          <p:nvPr/>
        </p:nvSpPr>
        <p:spPr>
          <a:xfrm>
            <a:off x="3388718" y="5045743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3</a:t>
            </a:r>
            <a:endParaRPr lang="ko-KR" altLang="en-US" sz="1000" b="1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BC9C218-48CB-4E88-A344-AEF79E951088}"/>
              </a:ext>
            </a:extLst>
          </p:cNvPr>
          <p:cNvSpPr/>
          <p:nvPr/>
        </p:nvSpPr>
        <p:spPr>
          <a:xfrm>
            <a:off x="2715648" y="5652122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4</a:t>
            </a:r>
            <a:endParaRPr lang="ko-KR" alt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18013071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2AF9B9DB-2F76-4769-AB9C-B047139194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9812621"/>
              </p:ext>
            </p:extLst>
          </p:nvPr>
        </p:nvGraphicFramePr>
        <p:xfrm>
          <a:off x="620438" y="1777869"/>
          <a:ext cx="7104920" cy="41425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76230">
                  <a:extLst>
                    <a:ext uri="{9D8B030D-6E8A-4147-A177-3AD203B41FA5}">
                      <a16:colId xmlns:a16="http://schemas.microsoft.com/office/drawing/2014/main" val="1566160147"/>
                    </a:ext>
                  </a:extLst>
                </a:gridCol>
                <a:gridCol w="1776230">
                  <a:extLst>
                    <a:ext uri="{9D8B030D-6E8A-4147-A177-3AD203B41FA5}">
                      <a16:colId xmlns:a16="http://schemas.microsoft.com/office/drawing/2014/main" val="2623775671"/>
                    </a:ext>
                  </a:extLst>
                </a:gridCol>
                <a:gridCol w="1776230">
                  <a:extLst>
                    <a:ext uri="{9D8B030D-6E8A-4147-A177-3AD203B41FA5}">
                      <a16:colId xmlns:a16="http://schemas.microsoft.com/office/drawing/2014/main" val="1858130856"/>
                    </a:ext>
                  </a:extLst>
                </a:gridCol>
                <a:gridCol w="1776230">
                  <a:extLst>
                    <a:ext uri="{9D8B030D-6E8A-4147-A177-3AD203B41FA5}">
                      <a16:colId xmlns:a16="http://schemas.microsoft.com/office/drawing/2014/main" val="3797079529"/>
                    </a:ext>
                  </a:extLst>
                </a:gridCol>
              </a:tblGrid>
              <a:tr h="4406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①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원서접수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②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성적표 제출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③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강의 선택 및 결제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④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최종 등록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6322492"/>
                  </a:ext>
                </a:extLst>
              </a:tr>
              <a:tr h="644001">
                <a:tc gridSpan="4"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1100" b="1" spc="-100" dirty="0">
                          <a:latin typeface="+mn-ea"/>
                        </a:rPr>
                        <a:t>1) </a:t>
                      </a:r>
                      <a:r>
                        <a:rPr lang="ko-KR" altLang="en-US" sz="1100" b="1" spc="-100" dirty="0">
                          <a:latin typeface="+mn-ea"/>
                        </a:rPr>
                        <a:t>원서 접수</a:t>
                      </a:r>
                      <a:endParaRPr lang="en-US" altLang="ko-KR" sz="1100" b="1" spc="-100" dirty="0">
                        <a:latin typeface="+mn-ea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1000" spc="-100" dirty="0">
                          <a:latin typeface="+mn-ea"/>
                        </a:rPr>
                        <a:t>※ </a:t>
                      </a:r>
                      <a:r>
                        <a:rPr lang="ko-KR" altLang="en-US" sz="1000" spc="-100" dirty="0">
                          <a:latin typeface="+mn-ea"/>
                        </a:rPr>
                        <a:t>원서접수를 완료한 학생</a:t>
                      </a:r>
                      <a:r>
                        <a:rPr lang="en-US" altLang="ko-KR" sz="1000" spc="-100" dirty="0">
                          <a:latin typeface="+mn-ea"/>
                        </a:rPr>
                        <a:t>, </a:t>
                      </a:r>
                      <a:r>
                        <a:rPr lang="ko-KR" altLang="en-US" sz="1000" spc="-100" dirty="0">
                          <a:latin typeface="+mn-ea"/>
                        </a:rPr>
                        <a:t>학부모 대상으로 문자를 통해 입학 절차 안내가 이루어집니다</a:t>
                      </a:r>
                      <a:r>
                        <a:rPr lang="en-US" altLang="ko-KR" sz="1000" spc="-100" dirty="0">
                          <a:latin typeface="+mn-ea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53733219"/>
                  </a:ext>
                </a:extLst>
              </a:tr>
              <a:tr h="1309428">
                <a:tc gridSpan="4"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1050" b="1" spc="-100" dirty="0">
                          <a:latin typeface="+mn-ea"/>
                        </a:rPr>
                        <a:t>2) </a:t>
                      </a:r>
                      <a:r>
                        <a:rPr lang="ko-KR" altLang="en-US" sz="1050" b="1" spc="-100" dirty="0">
                          <a:latin typeface="+mn-ea"/>
                        </a:rPr>
                        <a:t>성적표 제출</a:t>
                      </a:r>
                      <a:endParaRPr lang="en-US" altLang="ko-KR" sz="1050" b="1" spc="-100" dirty="0">
                        <a:latin typeface="+mn-ea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endParaRPr lang="en-US" altLang="ko-KR" sz="500" b="1" spc="-100" dirty="0">
                        <a:latin typeface="+mn-ea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1000" spc="-100" dirty="0">
                          <a:latin typeface="+mn-ea"/>
                        </a:rPr>
                        <a:t>※ </a:t>
                      </a:r>
                      <a:r>
                        <a:rPr lang="ko-KR" altLang="en-US" sz="1000" spc="-100" dirty="0">
                          <a:latin typeface="+mn-ea"/>
                        </a:rPr>
                        <a:t>원서접수 후</a:t>
                      </a:r>
                      <a:r>
                        <a:rPr lang="en-US" altLang="ko-KR" sz="1000" spc="-100" dirty="0">
                          <a:latin typeface="+mn-ea"/>
                        </a:rPr>
                        <a:t>, </a:t>
                      </a:r>
                      <a:r>
                        <a:rPr lang="ko-KR" altLang="en-US" sz="1000" spc="-100" dirty="0">
                          <a:solidFill>
                            <a:srgbClr val="0000FF"/>
                          </a:solidFill>
                          <a:latin typeface="+mn-ea"/>
                        </a:rPr>
                        <a:t>성적표 제출하기 버튼 클릭 </a:t>
                      </a:r>
                      <a:r>
                        <a:rPr lang="en-US" altLang="ko-KR" sz="1000" spc="-100" dirty="0">
                          <a:solidFill>
                            <a:srgbClr val="0000FF"/>
                          </a:solidFill>
                          <a:latin typeface="+mn-ea"/>
                        </a:rPr>
                        <a:t>&gt; </a:t>
                      </a:r>
                      <a:r>
                        <a:rPr lang="ko-KR" altLang="en-US" sz="1000" spc="-100" dirty="0">
                          <a:solidFill>
                            <a:srgbClr val="0000FF"/>
                          </a:solidFill>
                          <a:latin typeface="+mn-ea"/>
                        </a:rPr>
                        <a:t>러셀 강남 </a:t>
                      </a:r>
                      <a:r>
                        <a:rPr lang="ko-KR" altLang="en-US" sz="1000" spc="-100" dirty="0" err="1">
                          <a:solidFill>
                            <a:srgbClr val="0000FF"/>
                          </a:solidFill>
                          <a:latin typeface="+mn-ea"/>
                        </a:rPr>
                        <a:t>입학처</a:t>
                      </a:r>
                      <a:r>
                        <a:rPr lang="ko-KR" altLang="en-US" sz="1000" spc="-100" dirty="0">
                          <a:solidFill>
                            <a:srgbClr val="0000FF"/>
                          </a:solidFill>
                          <a:latin typeface="+mn-ea"/>
                        </a:rPr>
                        <a:t> </a:t>
                      </a:r>
                      <a:r>
                        <a:rPr lang="ko-KR" altLang="en-US" sz="1000" spc="-100" dirty="0" err="1">
                          <a:solidFill>
                            <a:srgbClr val="0000FF"/>
                          </a:solidFill>
                          <a:latin typeface="+mn-ea"/>
                        </a:rPr>
                        <a:t>플친</a:t>
                      </a:r>
                      <a:r>
                        <a:rPr lang="ko-KR" altLang="en-US" sz="1000" spc="-100" dirty="0">
                          <a:solidFill>
                            <a:srgbClr val="0000FF"/>
                          </a:solidFill>
                          <a:latin typeface="+mn-ea"/>
                        </a:rPr>
                        <a:t> 추가 </a:t>
                      </a:r>
                      <a:r>
                        <a:rPr lang="en-US" altLang="ko-KR" sz="1000" spc="-100" dirty="0">
                          <a:solidFill>
                            <a:srgbClr val="0000FF"/>
                          </a:solidFill>
                          <a:latin typeface="+mn-ea"/>
                        </a:rPr>
                        <a:t>&gt; </a:t>
                      </a:r>
                      <a:r>
                        <a:rPr lang="ko-KR" altLang="en-US" sz="1000" spc="-100" dirty="0">
                          <a:solidFill>
                            <a:srgbClr val="0000FF"/>
                          </a:solidFill>
                          <a:latin typeface="+mn-ea"/>
                        </a:rPr>
                        <a:t>상담원 채팅 </a:t>
                      </a:r>
                      <a:r>
                        <a:rPr lang="en-US" altLang="ko-KR" sz="1000" spc="-100" dirty="0">
                          <a:solidFill>
                            <a:srgbClr val="0000FF"/>
                          </a:solidFill>
                          <a:latin typeface="+mn-ea"/>
                        </a:rPr>
                        <a:t>&gt; </a:t>
                      </a:r>
                      <a:r>
                        <a:rPr lang="ko-KR" altLang="en-US" sz="1000" spc="-100" dirty="0">
                          <a:solidFill>
                            <a:srgbClr val="0000FF"/>
                          </a:solidFill>
                          <a:latin typeface="+mn-ea"/>
                        </a:rPr>
                        <a:t>성적표 이미지 파일을 전송해주시기 바랍니다</a:t>
                      </a:r>
                      <a:r>
                        <a:rPr lang="en-US" altLang="ko-KR" sz="1000" spc="-100" dirty="0">
                          <a:solidFill>
                            <a:srgbClr val="0000FF"/>
                          </a:solidFill>
                          <a:latin typeface="+mn-ea"/>
                        </a:rPr>
                        <a:t>.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1000" spc="-100" dirty="0">
                          <a:latin typeface="+mn-ea"/>
                        </a:rPr>
                        <a:t>※ </a:t>
                      </a:r>
                      <a:r>
                        <a:rPr lang="ko-KR" altLang="en-US" sz="1000" spc="-100" dirty="0">
                          <a:latin typeface="+mn-ea"/>
                        </a:rPr>
                        <a:t>문서 번호가 작성된 성적증명서 제출은 필수이며</a:t>
                      </a:r>
                      <a:r>
                        <a:rPr lang="en-US" altLang="ko-KR" sz="1000" spc="-100" dirty="0">
                          <a:latin typeface="+mn-ea"/>
                        </a:rPr>
                        <a:t>, </a:t>
                      </a:r>
                      <a:r>
                        <a:rPr lang="ko-KR" altLang="en-US" sz="1000" spc="-100" dirty="0">
                          <a:latin typeface="+mn-ea"/>
                        </a:rPr>
                        <a:t>위조한 성적증명서로 판명될 경우 수강료 납부 및 퇴원 절차를 진행합니다</a:t>
                      </a:r>
                      <a:r>
                        <a:rPr lang="en-US" altLang="ko-KR" sz="1000" spc="-100" dirty="0">
                          <a:latin typeface="+mn-ea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spc="-100" dirty="0">
                          <a:solidFill>
                            <a:srgbClr val="0000FF"/>
                          </a:solidFill>
                          <a:latin typeface="+mn-ea"/>
                        </a:rPr>
                        <a:t>※ </a:t>
                      </a:r>
                      <a:r>
                        <a:rPr lang="ko-KR" altLang="en-US" sz="1000" spc="-100" dirty="0">
                          <a:solidFill>
                            <a:srgbClr val="0000FF"/>
                          </a:solidFill>
                          <a:latin typeface="+mn-ea"/>
                        </a:rPr>
                        <a:t>성적표 미 제출 시 그린 전형으로 배정됩니다</a:t>
                      </a:r>
                      <a:r>
                        <a:rPr lang="en-US" altLang="ko-KR" sz="1000" spc="-100" dirty="0">
                          <a:solidFill>
                            <a:srgbClr val="0000FF"/>
                          </a:solidFill>
                          <a:latin typeface="+mn-ea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3787172"/>
                  </a:ext>
                </a:extLst>
              </a:tr>
              <a:tr h="902023">
                <a:tc gridSpan="4"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1050" b="1" spc="-100" dirty="0">
                          <a:latin typeface="+mn-ea"/>
                        </a:rPr>
                        <a:t>3) </a:t>
                      </a:r>
                      <a:r>
                        <a:rPr lang="ko-KR" altLang="en-US" sz="1050" b="1" spc="-100" dirty="0">
                          <a:latin typeface="+mn-ea"/>
                        </a:rPr>
                        <a:t>강의 선택 및 결제</a:t>
                      </a:r>
                      <a:endParaRPr lang="en-US" altLang="ko-KR" sz="1050" b="1" spc="-100" dirty="0">
                        <a:latin typeface="+mn-ea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1000" spc="-100" dirty="0">
                          <a:latin typeface="+mn-ea"/>
                        </a:rPr>
                        <a:t>※</a:t>
                      </a:r>
                      <a:r>
                        <a:rPr lang="ko-KR" altLang="en-US" sz="1000" spc="-100" dirty="0">
                          <a:latin typeface="+mn-ea"/>
                        </a:rPr>
                        <a:t>  성적표 제출 후 반편성이 완료되면</a:t>
                      </a:r>
                      <a:r>
                        <a:rPr lang="en-US" altLang="ko-KR" sz="1000" spc="-100" dirty="0">
                          <a:latin typeface="+mn-ea"/>
                        </a:rPr>
                        <a:t>, </a:t>
                      </a:r>
                      <a:r>
                        <a:rPr lang="ko-KR" altLang="en-US" sz="1000" spc="-100" dirty="0">
                          <a:latin typeface="+mn-ea"/>
                        </a:rPr>
                        <a:t>강의 필수 수강 조건에 해당 하는 경우 강의를 등록합니다</a:t>
                      </a:r>
                      <a:r>
                        <a:rPr lang="en-US" altLang="ko-KR" sz="1000" spc="-100" dirty="0">
                          <a:latin typeface="+mn-ea"/>
                        </a:rPr>
                        <a:t>.(</a:t>
                      </a:r>
                      <a:r>
                        <a:rPr lang="ko-KR" altLang="en-US" sz="1000" spc="-100" dirty="0">
                          <a:latin typeface="+mn-ea"/>
                        </a:rPr>
                        <a:t>필수 수강 </a:t>
                      </a:r>
                      <a:r>
                        <a:rPr lang="ko-KR" altLang="en-US" sz="1000" spc="-100" dirty="0" err="1">
                          <a:latin typeface="+mn-ea"/>
                        </a:rPr>
                        <a:t>시수</a:t>
                      </a:r>
                      <a:r>
                        <a:rPr lang="ko-KR" altLang="en-US" sz="1000" spc="-100" dirty="0">
                          <a:latin typeface="+mn-ea"/>
                        </a:rPr>
                        <a:t> </a:t>
                      </a:r>
                      <a:r>
                        <a:rPr lang="ko-KR" altLang="en-US" sz="1000" spc="-100" dirty="0" err="1">
                          <a:latin typeface="+mn-ea"/>
                        </a:rPr>
                        <a:t>미충족</a:t>
                      </a:r>
                      <a:r>
                        <a:rPr lang="ko-KR" altLang="en-US" sz="1000" spc="-100" dirty="0">
                          <a:latin typeface="+mn-ea"/>
                        </a:rPr>
                        <a:t> 시 입학 불가</a:t>
                      </a:r>
                      <a:r>
                        <a:rPr lang="en-US" altLang="ko-KR" sz="1000" spc="-100" dirty="0">
                          <a:latin typeface="+mn-ea"/>
                        </a:rPr>
                        <a:t>)</a:t>
                      </a:r>
                      <a:endParaRPr lang="en-US" altLang="ko-KR" sz="1000" b="1" spc="-100" dirty="0">
                        <a:latin typeface="+mn-ea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1000" spc="-100" dirty="0">
                          <a:latin typeface="+mn-ea"/>
                        </a:rPr>
                        <a:t>※ </a:t>
                      </a:r>
                      <a:r>
                        <a:rPr lang="ko-KR" altLang="en-US" sz="1000" spc="-100" dirty="0">
                          <a:latin typeface="+mn-ea"/>
                        </a:rPr>
                        <a:t>시간표 페이지에서 강의 선택 후 온라인 결제해주시면 됩니다</a:t>
                      </a:r>
                      <a:r>
                        <a:rPr lang="en-US" altLang="ko-KR" sz="1000" spc="-100" dirty="0">
                          <a:latin typeface="+mn-ea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76894164"/>
                  </a:ext>
                </a:extLst>
              </a:tr>
              <a:tr h="846496">
                <a:tc gridSpan="4"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1050" b="1" spc="-100" dirty="0">
                          <a:latin typeface="+mn-ea"/>
                        </a:rPr>
                        <a:t>4) </a:t>
                      </a:r>
                      <a:r>
                        <a:rPr lang="ko-KR" altLang="en-US" sz="1050" b="1" spc="-100" dirty="0">
                          <a:latin typeface="+mn-ea"/>
                        </a:rPr>
                        <a:t>최종등록</a:t>
                      </a:r>
                      <a:endParaRPr lang="en-US" altLang="ko-KR" sz="1050" b="1" spc="-100" dirty="0">
                        <a:latin typeface="+mn-ea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1000" spc="-100" dirty="0">
                          <a:latin typeface="+mn-ea"/>
                        </a:rPr>
                        <a:t>※  </a:t>
                      </a:r>
                      <a:r>
                        <a:rPr lang="ko-KR" altLang="en-US" sz="1000" spc="-100" dirty="0">
                          <a:latin typeface="+mn-ea"/>
                        </a:rPr>
                        <a:t>강의 등록이 완료되면 자습관 최종등록 안내 드립니다</a:t>
                      </a:r>
                      <a:r>
                        <a:rPr lang="en-US" altLang="ko-KR" sz="1000" spc="-100" dirty="0">
                          <a:latin typeface="+mn-ea"/>
                        </a:rPr>
                        <a:t>.</a:t>
                      </a:r>
                    </a:p>
                    <a:p>
                      <a:pPr algn="l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3373805"/>
                  </a:ext>
                </a:extLst>
              </a:tr>
            </a:tbl>
          </a:graphicData>
        </a:graphic>
      </p:graphicFrame>
      <p:sp>
        <p:nvSpPr>
          <p:cNvPr id="20" name="직사각형 19">
            <a:extLst>
              <a:ext uri="{FF2B5EF4-FFF2-40B4-BE49-F238E27FC236}">
                <a16:creationId xmlns:a16="http://schemas.microsoft.com/office/drawing/2014/main" id="{82B5651D-D762-47F6-9DC7-FAFC6BED0BBE}"/>
              </a:ext>
            </a:extLst>
          </p:cNvPr>
          <p:cNvSpPr/>
          <p:nvPr/>
        </p:nvSpPr>
        <p:spPr bwMode="auto">
          <a:xfrm>
            <a:off x="1492754" y="2320330"/>
            <a:ext cx="953542" cy="228322"/>
          </a:xfrm>
          <a:prstGeom prst="rect">
            <a:avLst/>
          </a:prstGeom>
          <a:solidFill>
            <a:schemeClr val="bg1">
              <a:lumMod val="95000"/>
            </a:schemeClr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di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원서접수 바로가기 </a:t>
            </a:r>
            <a:r>
              <a:rPr lang="en-US" altLang="ko-KR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endParaRPr lang="ko-KR" altLang="en-US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A8588A3-A917-49A5-BA26-FE77EBE84653}"/>
              </a:ext>
            </a:extLst>
          </p:cNvPr>
          <p:cNvSpPr/>
          <p:nvPr/>
        </p:nvSpPr>
        <p:spPr bwMode="auto">
          <a:xfrm>
            <a:off x="1580676" y="3010017"/>
            <a:ext cx="913028" cy="228322"/>
          </a:xfrm>
          <a:prstGeom prst="rect">
            <a:avLst/>
          </a:prstGeom>
          <a:solidFill>
            <a:schemeClr val="bg1">
              <a:lumMod val="95000"/>
            </a:schemeClr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di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성적표 제출하기</a:t>
            </a:r>
            <a:r>
              <a:rPr lang="en-US" altLang="ko-KR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endParaRPr lang="ko-KR" altLang="en-US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2025 N</a:t>
            </a:r>
            <a:r>
              <a:rPr lang="ko-KR" altLang="en-US" b="0" dirty="0"/>
              <a:t>수 </a:t>
            </a:r>
            <a:r>
              <a:rPr lang="ko-KR" altLang="en-US" b="0" dirty="0" err="1"/>
              <a:t>정규반</a:t>
            </a:r>
            <a:r>
              <a:rPr lang="en-US" altLang="ko-KR" b="0" dirty="0"/>
              <a:t>(</a:t>
            </a:r>
            <a:r>
              <a:rPr lang="ko-KR" altLang="en-US" b="0" dirty="0"/>
              <a:t>강남 </a:t>
            </a:r>
            <a:r>
              <a:rPr lang="en-US" altLang="ko-KR" b="0" dirty="0"/>
              <a:t>PC)</a:t>
            </a:r>
            <a:endParaRPr lang="ko-KR" altLang="en-US" dirty="0"/>
          </a:p>
        </p:txBody>
      </p:sp>
      <p:graphicFrame>
        <p:nvGraphicFramePr>
          <p:cNvPr id="120" name="표 1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4730977"/>
              </p:ext>
            </p:extLst>
          </p:nvPr>
        </p:nvGraphicFramePr>
        <p:xfrm>
          <a:off x="8104412" y="211913"/>
          <a:ext cx="1800000" cy="30757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※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탭 </a:t>
                      </a:r>
                      <a:r>
                        <a:rPr kumimoji="1" lang="en-US" altLang="ko-KR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1 : </a:t>
                      </a:r>
                      <a:r>
                        <a:rPr kumimoji="1" lang="ko-KR" altLang="en-US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러셀 강남 모집요강 및 지원혜택</a:t>
                      </a:r>
                      <a:endParaRPr kumimoji="1" lang="en-US" altLang="ko-KR" sz="900" b="1" i="0" u="none" strike="noStrike" cap="none" spc="-100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kumimoji="1" lang="en-US" altLang="ko-KR" sz="900" b="1" i="0" u="none" strike="noStrike" cap="none" spc="-100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러셀 강남 </a:t>
                      </a:r>
                      <a:r>
                        <a:rPr kumimoji="1" lang="en-US" altLang="ko-KR" sz="90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2025 </a:t>
                      </a:r>
                      <a:r>
                        <a:rPr kumimoji="1" lang="ko-KR" altLang="en-US" sz="90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재수생 우선선발반 </a:t>
                      </a:r>
                      <a:r>
                        <a:rPr kumimoji="1" lang="en-US" altLang="ko-KR" sz="90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1" lang="ko-KR" altLang="en-US" sz="90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모집요강 및 지원혜택 탭 내용과 동일</a:t>
                      </a:r>
                      <a:r>
                        <a:rPr kumimoji="1" lang="en-US" altLang="ko-KR" sz="90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(3-4p)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kumimoji="1" lang="en-US" altLang="ko-KR" sz="900" b="0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hlinkClick r:id="rId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https://russelgn.megastudy.net/intro/2024/first/index.asp</a:t>
                      </a:r>
                      <a:endParaRPr kumimoji="1" lang="en-US" altLang="ko-KR" sz="900" b="0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61295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학원명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반영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43433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상세내용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러셀 강남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2025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재수생 우선 </a:t>
                      </a:r>
                      <a:r>
                        <a:rPr kumimoji="1" lang="ko-KR" altLang="en-US" sz="900" b="0" i="0" u="none" strike="noStrike" cap="none" spc="-50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선발반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모집요강 및 지원혜택 탭 내용과 동일 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204178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클릭 시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‘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추후 오픈 예정입니다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.‘ </a:t>
                      </a:r>
                      <a:r>
                        <a:rPr kumimoji="1" lang="ko-KR" altLang="en-US" sz="900" b="0" i="0" u="none" strike="noStrike" cap="none" spc="-50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알럿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노출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URL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추후 전달 예정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328658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클릭 시 아래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URL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로 연결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http://pf.kakao.com/_hKnRb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19444770"/>
                  </a:ext>
                </a:extLst>
              </a:tr>
            </a:tbl>
          </a:graphicData>
        </a:graphic>
      </p:graphicFrame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A105A7AE-C205-4666-B59B-3CAC7146A4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8166614"/>
              </p:ext>
            </p:extLst>
          </p:nvPr>
        </p:nvGraphicFramePr>
        <p:xfrm>
          <a:off x="73884" y="421300"/>
          <a:ext cx="7912125" cy="6429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37375">
                  <a:extLst>
                    <a:ext uri="{9D8B030D-6E8A-4147-A177-3AD203B41FA5}">
                      <a16:colId xmlns:a16="http://schemas.microsoft.com/office/drawing/2014/main" val="15740895"/>
                    </a:ext>
                  </a:extLst>
                </a:gridCol>
                <a:gridCol w="2637375">
                  <a:extLst>
                    <a:ext uri="{9D8B030D-6E8A-4147-A177-3AD203B41FA5}">
                      <a16:colId xmlns:a16="http://schemas.microsoft.com/office/drawing/2014/main" val="2087388993"/>
                    </a:ext>
                  </a:extLst>
                </a:gridCol>
                <a:gridCol w="2637375">
                  <a:extLst>
                    <a:ext uri="{9D8B030D-6E8A-4147-A177-3AD203B41FA5}">
                      <a16:colId xmlns:a16="http://schemas.microsoft.com/office/drawing/2014/main" val="886931479"/>
                    </a:ext>
                  </a:extLst>
                </a:gridCol>
              </a:tblGrid>
              <a:tr h="64299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000" b="1" spc="-100" baseline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러셀 강남 모집요강 및 </a:t>
                      </a:r>
                      <a:r>
                        <a:rPr lang="ko-KR" altLang="en-US" sz="1000" b="1" spc="-100" baseline="0" dirty="0" err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지원혜택</a:t>
                      </a:r>
                      <a:endParaRPr lang="ko-KR" altLang="en-US" sz="1000" b="1" spc="-100" baseline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41414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최상위권 집결</a:t>
                      </a:r>
                      <a:r>
                        <a:rPr kumimoji="0" lang="en-US" altLang="ko-KR" sz="10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kumimoji="0" lang="ko-KR" altLang="en-US" sz="10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러셀 강남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수능에 최적화된</a:t>
                      </a:r>
                      <a:r>
                        <a:rPr kumimoji="0" lang="en-US" altLang="ko-KR" sz="10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0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7267955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D453AA97-782E-4398-8293-97D222B71415}"/>
              </a:ext>
            </a:extLst>
          </p:cNvPr>
          <p:cNvSpPr txBox="1"/>
          <p:nvPr/>
        </p:nvSpPr>
        <p:spPr>
          <a:xfrm>
            <a:off x="720077" y="1214539"/>
            <a:ext cx="66262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1" spc="-150" dirty="0">
                <a:latin typeface="+mn-ea"/>
                <a:ea typeface="+mn-ea"/>
              </a:rPr>
              <a:t>러셀 강남</a:t>
            </a:r>
            <a:r>
              <a:rPr lang="en-US" altLang="ko-KR" sz="1800" b="1" spc="-150" dirty="0">
                <a:latin typeface="+mn-ea"/>
                <a:ea typeface="+mn-ea"/>
              </a:rPr>
              <a:t> N</a:t>
            </a:r>
            <a:r>
              <a:rPr lang="ko-KR" altLang="en-US" sz="1800" b="1" spc="-150" dirty="0">
                <a:latin typeface="+mn-ea"/>
                <a:ea typeface="+mn-ea"/>
              </a:rPr>
              <a:t>수 </a:t>
            </a:r>
            <a:r>
              <a:rPr lang="ko-KR" altLang="en-US" sz="1800" b="1" spc="-150" dirty="0" err="1">
                <a:latin typeface="+mn-ea"/>
                <a:ea typeface="+mn-ea"/>
              </a:rPr>
              <a:t>정규반</a:t>
            </a:r>
            <a:r>
              <a:rPr lang="ko-KR" altLang="en-US" sz="1800" b="1" spc="-150" dirty="0">
                <a:latin typeface="+mn-ea"/>
                <a:ea typeface="+mn-ea"/>
              </a:rPr>
              <a:t> </a:t>
            </a:r>
            <a:r>
              <a:rPr lang="ko-KR" altLang="en-US" sz="1800" b="1" spc="-150" dirty="0">
                <a:solidFill>
                  <a:srgbClr val="0070C0"/>
                </a:solidFill>
                <a:latin typeface="+mn-ea"/>
                <a:ea typeface="+mn-ea"/>
              </a:rPr>
              <a:t>입학 절차 안내</a:t>
            </a:r>
          </a:p>
          <a:p>
            <a:pPr algn="ctr"/>
            <a:endParaRPr lang="en-US" altLang="ko-KR" sz="1800" b="1" spc="-150" dirty="0">
              <a:solidFill>
                <a:srgbClr val="0070C0"/>
              </a:solidFill>
              <a:latin typeface="+mn-ea"/>
              <a:ea typeface="+mn-ea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1EE4FC4-3E5A-4A26-A279-281C0F905C16}"/>
              </a:ext>
            </a:extLst>
          </p:cNvPr>
          <p:cNvSpPr/>
          <p:nvPr/>
        </p:nvSpPr>
        <p:spPr>
          <a:xfrm>
            <a:off x="2279457" y="1208761"/>
            <a:ext cx="972000" cy="36000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7476C0E-A6CE-4BBC-BBCC-1ABABFE9A0F5}"/>
              </a:ext>
            </a:extLst>
          </p:cNvPr>
          <p:cNvSpPr/>
          <p:nvPr/>
        </p:nvSpPr>
        <p:spPr>
          <a:xfrm>
            <a:off x="2207306" y="1132562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2F6E933-751C-4EB0-90F7-E8569A570BAB}"/>
              </a:ext>
            </a:extLst>
          </p:cNvPr>
          <p:cNvSpPr/>
          <p:nvPr/>
        </p:nvSpPr>
        <p:spPr>
          <a:xfrm>
            <a:off x="540774" y="1708470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</a:t>
            </a:r>
            <a:endParaRPr lang="ko-KR" altLang="en-US" sz="1000" b="1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B5A56BD1-4CC0-420C-8044-C808546CB29E}"/>
              </a:ext>
            </a:extLst>
          </p:cNvPr>
          <p:cNvSpPr/>
          <p:nvPr/>
        </p:nvSpPr>
        <p:spPr>
          <a:xfrm>
            <a:off x="1438652" y="2281345"/>
            <a:ext cx="1138084" cy="322323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DFBE63AD-8956-4A0E-B13E-6C259AD39A22}"/>
              </a:ext>
            </a:extLst>
          </p:cNvPr>
          <p:cNvSpPr/>
          <p:nvPr/>
        </p:nvSpPr>
        <p:spPr>
          <a:xfrm>
            <a:off x="1366501" y="2205147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3</a:t>
            </a:r>
            <a:endParaRPr lang="ko-KR" altLang="en-US" sz="1000" b="1" dirty="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E3C762FA-BE43-4EF4-BC53-428C8E912F8D}"/>
              </a:ext>
            </a:extLst>
          </p:cNvPr>
          <p:cNvSpPr/>
          <p:nvPr/>
        </p:nvSpPr>
        <p:spPr>
          <a:xfrm>
            <a:off x="1525828" y="2965357"/>
            <a:ext cx="1050908" cy="322323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B4BDF35-95F6-4245-9404-B496B1C6E3B6}"/>
              </a:ext>
            </a:extLst>
          </p:cNvPr>
          <p:cNvSpPr/>
          <p:nvPr/>
        </p:nvSpPr>
        <p:spPr>
          <a:xfrm>
            <a:off x="1453677" y="2889159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4</a:t>
            </a:r>
            <a:endParaRPr lang="ko-KR" alt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338686808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D2B01A6F-FC49-4B0A-904A-C15F005CB6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9340" y="620688"/>
            <a:ext cx="3252779" cy="5373216"/>
          </a:xfrm>
          <a:prstGeom prst="rect">
            <a:avLst/>
          </a:prstGeom>
        </p:spPr>
      </p:pic>
      <p:sp>
        <p:nvSpPr>
          <p:cNvPr id="18" name="제목 1">
            <a:extLst>
              <a:ext uri="{FF2B5EF4-FFF2-40B4-BE49-F238E27FC236}">
                <a16:creationId xmlns:a16="http://schemas.microsoft.com/office/drawing/2014/main" id="{E4A173D8-247A-445E-892C-0AB55EEC55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592" y="4"/>
            <a:ext cx="5957600" cy="211909"/>
          </a:xfrm>
        </p:spPr>
        <p:txBody>
          <a:bodyPr/>
          <a:lstStyle/>
          <a:p>
            <a:r>
              <a:rPr lang="en-US" altLang="ko-KR" sz="900" dirty="0"/>
              <a:t>2025 N</a:t>
            </a:r>
            <a:r>
              <a:rPr lang="ko-KR" altLang="en-US" sz="900" dirty="0"/>
              <a:t>수 </a:t>
            </a:r>
            <a:r>
              <a:rPr lang="ko-KR" altLang="en-US" sz="900" dirty="0" err="1"/>
              <a:t>정규반</a:t>
            </a:r>
            <a:r>
              <a:rPr lang="en-US" altLang="ko-KR" sz="900" dirty="0"/>
              <a:t>(</a:t>
            </a:r>
            <a:r>
              <a:rPr lang="ko-KR" altLang="en-US" sz="900" dirty="0"/>
              <a:t>강남 </a:t>
            </a:r>
            <a:r>
              <a:rPr lang="en-US" altLang="ko-KR" sz="900" dirty="0"/>
              <a:t>MO)</a:t>
            </a:r>
            <a:endParaRPr lang="ko-KR" altLang="en-US" sz="900" dirty="0">
              <a:latin typeface="+mn-ea"/>
              <a:ea typeface="+mn-ea"/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9FC098FC-6E63-4D32-A2B2-FAA0D027C7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8572544"/>
              </p:ext>
            </p:extLst>
          </p:nvPr>
        </p:nvGraphicFramePr>
        <p:xfrm>
          <a:off x="8104412" y="211913"/>
          <a:ext cx="1800000" cy="5143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배너 노출 순서 </a:t>
                      </a:r>
                      <a:r>
                        <a:rPr lang="en-US" altLang="ko-KR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첫번째로 노출</a:t>
                      </a:r>
                      <a:endParaRPr lang="en-US" altLang="ko-KR" sz="9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43433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메뉴 노출 순서</a:t>
                      </a:r>
                      <a:endParaRPr lang="en-US" altLang="ko-KR" sz="9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모집요강 내 첫번째로 노출</a:t>
                      </a:r>
                      <a:endParaRPr lang="en-US" altLang="ko-KR" sz="9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6578408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7C99D774-DB2C-48B2-B582-22230800A0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843" y="404664"/>
            <a:ext cx="3213208" cy="6362435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C3BEA39D-FC55-4BF5-BACD-195C191630D0}"/>
              </a:ext>
            </a:extLst>
          </p:cNvPr>
          <p:cNvSpPr/>
          <p:nvPr/>
        </p:nvSpPr>
        <p:spPr bwMode="auto">
          <a:xfrm>
            <a:off x="343934" y="1117925"/>
            <a:ext cx="3213208" cy="2683935"/>
          </a:xfrm>
          <a:prstGeom prst="rect">
            <a:avLst/>
          </a:prstGeom>
          <a:solidFill>
            <a:schemeClr val="tx1">
              <a:alpha val="77000"/>
            </a:schemeClr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r>
              <a:rPr lang="ko-KR" altLang="en-US" sz="1000" b="1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단과 수업과 의무자습을 한방에</a:t>
            </a:r>
            <a:r>
              <a:rPr lang="en-US" altLang="ko-KR" sz="1000" b="1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!</a:t>
            </a:r>
          </a:p>
          <a:p>
            <a:pPr marL="0" marR="0" indent="0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2800" b="1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2025 </a:t>
            </a:r>
          </a:p>
          <a:p>
            <a:pPr marL="0" marR="0" indent="0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2800" b="1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</a:t>
            </a:r>
            <a:r>
              <a:rPr lang="ko-KR" altLang="en-US" sz="2800" b="1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 정규반</a:t>
            </a:r>
            <a:endParaRPr lang="en-US" altLang="ko-KR" sz="2800" b="1" spc="-1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indent="0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1000" b="1" spc="-1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000" b="1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최상위권이 집결하는 러셀 강남에서 경쟁하는 것이</a:t>
            </a:r>
          </a:p>
          <a:p>
            <a:r>
              <a:rPr lang="ko-KR" altLang="en-US" sz="1000" b="1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대입성공의 경쟁력입니다</a:t>
            </a:r>
            <a:r>
              <a:rPr lang="en-US" altLang="ko-KR" sz="1000" b="1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38CC5BE-0AC2-4D08-93C7-F72DEB643FEF}"/>
              </a:ext>
            </a:extLst>
          </p:cNvPr>
          <p:cNvSpPr/>
          <p:nvPr/>
        </p:nvSpPr>
        <p:spPr>
          <a:xfrm>
            <a:off x="260729" y="1015513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ED235A8-A9FE-40B9-A265-E3F2C6CFE204}"/>
              </a:ext>
            </a:extLst>
          </p:cNvPr>
          <p:cNvSpPr/>
          <p:nvPr/>
        </p:nvSpPr>
        <p:spPr bwMode="auto">
          <a:xfrm>
            <a:off x="4124131" y="3770147"/>
            <a:ext cx="2719836" cy="263043"/>
          </a:xfrm>
          <a:prstGeom prst="rect">
            <a:avLst/>
          </a:prstGeom>
          <a:solidFill>
            <a:srgbClr val="FF0000">
              <a:alpha val="30000"/>
            </a:srgbClr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415552F-305B-4D24-B9C0-2D3818C80863}"/>
              </a:ext>
            </a:extLst>
          </p:cNvPr>
          <p:cNvSpPr/>
          <p:nvPr/>
        </p:nvSpPr>
        <p:spPr>
          <a:xfrm>
            <a:off x="3973191" y="3770147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</a:t>
            </a:r>
            <a:endParaRPr lang="ko-KR" alt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12038477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2025 N</a:t>
            </a:r>
            <a:r>
              <a:rPr lang="ko-KR" altLang="en-US" b="0" dirty="0"/>
              <a:t>수 </a:t>
            </a:r>
            <a:r>
              <a:rPr lang="ko-KR" altLang="en-US" b="0" dirty="0" err="1"/>
              <a:t>정규반</a:t>
            </a:r>
            <a:r>
              <a:rPr lang="en-US" altLang="ko-KR" b="0" dirty="0"/>
              <a:t>(</a:t>
            </a:r>
            <a:r>
              <a:rPr lang="ko-KR" altLang="en-US" b="0" dirty="0"/>
              <a:t>강남 </a:t>
            </a:r>
            <a:r>
              <a:rPr lang="en-US" altLang="ko-KR" b="0" dirty="0"/>
              <a:t>PC)</a:t>
            </a:r>
            <a:endParaRPr lang="ko-KR" altLang="en-US" dirty="0"/>
          </a:p>
        </p:txBody>
      </p:sp>
      <p:graphicFrame>
        <p:nvGraphicFramePr>
          <p:cNvPr id="120" name="표 1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3673278"/>
              </p:ext>
            </p:extLst>
          </p:nvPr>
        </p:nvGraphicFramePr>
        <p:xfrm>
          <a:off x="8104412" y="211913"/>
          <a:ext cx="1800000" cy="15738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※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탭 </a:t>
                      </a:r>
                      <a:r>
                        <a:rPr kumimoji="1" lang="en-US" altLang="ko-KR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1 : </a:t>
                      </a:r>
                      <a:r>
                        <a:rPr kumimoji="1" lang="ko-KR" altLang="en-US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러셀 강남 모집요강 및 지원혜택</a:t>
                      </a:r>
                      <a:endParaRPr kumimoji="1" lang="en-US" altLang="ko-KR" sz="900" b="1" i="0" u="none" strike="noStrike" cap="none" spc="-100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kumimoji="1" lang="en-US" altLang="ko-KR" sz="900" b="1" i="0" u="none" strike="noStrike" cap="none" spc="-100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러셀 강남 </a:t>
                      </a:r>
                      <a:r>
                        <a:rPr kumimoji="1" lang="en-US" altLang="ko-KR" sz="90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2025 </a:t>
                      </a:r>
                      <a:r>
                        <a:rPr kumimoji="1" lang="ko-KR" altLang="en-US" sz="90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재수생 우선선발반 </a:t>
                      </a:r>
                      <a:r>
                        <a:rPr kumimoji="1" lang="en-US" altLang="ko-KR" sz="90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1" lang="ko-KR" altLang="en-US" sz="90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모집요강 및 지원혜택 탭 내용과 동일</a:t>
                      </a:r>
                      <a:r>
                        <a:rPr kumimoji="1" lang="en-US" altLang="ko-KR" sz="90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(3-4p)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kumimoji="1" lang="en-US" altLang="ko-KR" sz="900" b="0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https://russelgn.megastudy.net/intro/2024/first/index.asp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642149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학원명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반영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43433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추후 공지로 노출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2041789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9EDAAF74-CCD9-408F-B23A-5EAB3568179D}"/>
              </a:ext>
            </a:extLst>
          </p:cNvPr>
          <p:cNvSpPr txBox="1"/>
          <p:nvPr/>
        </p:nvSpPr>
        <p:spPr>
          <a:xfrm>
            <a:off x="703343" y="558649"/>
            <a:ext cx="6626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1" spc="-150">
                <a:latin typeface="+mn-ea"/>
                <a:ea typeface="+mn-ea"/>
              </a:rPr>
              <a:t>러셀 강남</a:t>
            </a:r>
            <a:r>
              <a:rPr lang="en-US" altLang="ko-KR" sz="1800" b="1" spc="-150" dirty="0">
                <a:latin typeface="+mn-ea"/>
                <a:ea typeface="+mn-ea"/>
              </a:rPr>
              <a:t> N</a:t>
            </a:r>
            <a:r>
              <a:rPr lang="ko-KR" altLang="en-US" sz="1800" b="1" spc="-150" dirty="0">
                <a:latin typeface="+mn-ea"/>
                <a:ea typeface="+mn-ea"/>
              </a:rPr>
              <a:t>수 </a:t>
            </a:r>
            <a:r>
              <a:rPr lang="ko-KR" altLang="en-US" sz="1800" b="1" spc="-150" dirty="0" err="1">
                <a:latin typeface="+mn-ea"/>
                <a:ea typeface="+mn-ea"/>
              </a:rPr>
              <a:t>정규반</a:t>
            </a:r>
            <a:r>
              <a:rPr lang="ko-KR" altLang="en-US" sz="1800" b="1" spc="-150" dirty="0">
                <a:latin typeface="+mn-ea"/>
                <a:ea typeface="+mn-ea"/>
              </a:rPr>
              <a:t> </a:t>
            </a:r>
            <a:r>
              <a:rPr lang="ko-KR" altLang="en-US" sz="1800" b="1" spc="-150" dirty="0">
                <a:solidFill>
                  <a:srgbClr val="0070C0"/>
                </a:solidFill>
                <a:latin typeface="+mn-ea"/>
                <a:ea typeface="+mn-ea"/>
              </a:rPr>
              <a:t>모집요강 및 </a:t>
            </a:r>
            <a:r>
              <a:rPr lang="ko-KR" altLang="en-US" sz="1800" b="1" spc="-150" dirty="0" err="1">
                <a:solidFill>
                  <a:srgbClr val="0070C0"/>
                </a:solidFill>
                <a:latin typeface="+mn-ea"/>
                <a:ea typeface="+mn-ea"/>
              </a:rPr>
              <a:t>지원혜택</a:t>
            </a:r>
            <a:endParaRPr lang="en-US" altLang="ko-KR" sz="1800" b="1" spc="-150" dirty="0">
              <a:solidFill>
                <a:srgbClr val="0070C0"/>
              </a:solidFill>
              <a:latin typeface="+mn-ea"/>
              <a:ea typeface="+mn-ea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D3FE6FB-AC47-484B-8D99-C9C16CEEBD2A}"/>
              </a:ext>
            </a:extLst>
          </p:cNvPr>
          <p:cNvSpPr/>
          <p:nvPr/>
        </p:nvSpPr>
        <p:spPr bwMode="auto">
          <a:xfrm>
            <a:off x="703344" y="1062405"/>
            <a:ext cx="6624000" cy="2376264"/>
          </a:xfrm>
          <a:prstGeom prst="rect">
            <a:avLst/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100" spc="-100">
                <a:latin typeface="맑은 고딕" panose="020B0503020000020004" pitchFamily="50" charset="-127"/>
                <a:ea typeface="맑은 고딕" panose="020B0503020000020004" pitchFamily="50" charset="-127"/>
              </a:rPr>
              <a:t>추후 공지</a:t>
            </a: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59FAC71-DDD9-48EB-81E1-EA18A188ED85}"/>
              </a:ext>
            </a:extLst>
          </p:cNvPr>
          <p:cNvSpPr/>
          <p:nvPr/>
        </p:nvSpPr>
        <p:spPr>
          <a:xfrm>
            <a:off x="1950541" y="552871"/>
            <a:ext cx="936000" cy="36000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46B4C79-FB53-4E07-9ACD-9F5686FB18E6}"/>
              </a:ext>
            </a:extLst>
          </p:cNvPr>
          <p:cNvSpPr/>
          <p:nvPr/>
        </p:nvSpPr>
        <p:spPr>
          <a:xfrm>
            <a:off x="1878390" y="476672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FD77C9D-F642-4D92-B95C-3E99261E962D}"/>
              </a:ext>
            </a:extLst>
          </p:cNvPr>
          <p:cNvSpPr/>
          <p:nvPr/>
        </p:nvSpPr>
        <p:spPr>
          <a:xfrm>
            <a:off x="625186" y="986205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</a:t>
            </a:r>
            <a:endParaRPr lang="ko-KR" alt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39921703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2025 N</a:t>
            </a:r>
            <a:r>
              <a:rPr lang="ko-KR" altLang="en-US" b="0" dirty="0"/>
              <a:t>수 </a:t>
            </a:r>
            <a:r>
              <a:rPr lang="ko-KR" altLang="en-US" b="0" dirty="0" err="1"/>
              <a:t>정규반</a:t>
            </a:r>
            <a:r>
              <a:rPr lang="en-US" altLang="ko-KR" b="0" dirty="0"/>
              <a:t>(</a:t>
            </a:r>
            <a:r>
              <a:rPr lang="ko-KR" altLang="en-US" b="0" dirty="0"/>
              <a:t>강남 </a:t>
            </a:r>
            <a:r>
              <a:rPr lang="en-US" altLang="ko-KR" b="0" dirty="0"/>
              <a:t>PC)</a:t>
            </a:r>
            <a:endParaRPr lang="ko-KR" altLang="en-US" dirty="0"/>
          </a:p>
        </p:txBody>
      </p:sp>
      <p:graphicFrame>
        <p:nvGraphicFramePr>
          <p:cNvPr id="120" name="표 1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4503258"/>
              </p:ext>
            </p:extLst>
          </p:nvPr>
        </p:nvGraphicFramePr>
        <p:xfrm>
          <a:off x="8104412" y="211913"/>
          <a:ext cx="1800000" cy="30037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※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탭 </a:t>
                      </a:r>
                      <a:r>
                        <a:rPr kumimoji="1" lang="en-US" altLang="ko-KR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2 : </a:t>
                      </a:r>
                      <a:r>
                        <a:rPr kumimoji="1" lang="ko-KR" altLang="en-US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최상위권 집결</a:t>
                      </a:r>
                      <a:r>
                        <a:rPr kumimoji="1" lang="en-US" altLang="ko-KR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kumimoji="1" lang="ko-KR" altLang="en-US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러셀 강남</a:t>
                      </a:r>
                      <a:endParaRPr kumimoji="1" lang="en-US" altLang="ko-KR" sz="900" b="1" i="0" u="none" strike="noStrike" cap="none" spc="-100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kumimoji="1" lang="en-US" altLang="ko-KR" sz="900" b="1" i="0" u="none" strike="noStrike" cap="none" spc="-100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러셀 강남 </a:t>
                      </a:r>
                      <a:r>
                        <a:rPr kumimoji="1" lang="en-US" altLang="ko-KR" sz="90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2025 </a:t>
                      </a:r>
                      <a:r>
                        <a:rPr kumimoji="1" lang="ko-KR" altLang="en-US" sz="90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재수생 우선선발반 </a:t>
                      </a:r>
                      <a:r>
                        <a:rPr kumimoji="1" lang="en-US" altLang="ko-KR" sz="90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1" lang="ko-KR" altLang="en-US" sz="90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최상위권 집결</a:t>
                      </a:r>
                      <a:r>
                        <a:rPr kumimoji="1" lang="en-US" altLang="ko-KR" sz="90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kumimoji="1" lang="ko-KR" altLang="en-US" sz="90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러셀 강남 내용과 동일</a:t>
                      </a:r>
                      <a:endParaRPr kumimoji="1" lang="en-US" altLang="ko-KR" sz="900" b="0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kumimoji="1" lang="en-US" altLang="ko-KR" sz="900" b="1" i="0" u="none" strike="noStrike" cap="none" spc="-100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  <a:hlinkClick r:id="rId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https://russelgn.megastudy.net/intro/2024/first/index.asp</a:t>
                      </a:r>
                      <a:endParaRPr kumimoji="0" lang="en-US" altLang="ko-KR" sz="900" b="0" i="0" u="none" strike="noStrike" kern="1200" cap="none" spc="-5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61295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학원명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반영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43433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강남학원 재수생 우선선발반 </a:t>
                      </a:r>
                      <a:r>
                        <a:rPr kumimoji="0" lang="en-US" altLang="ko-KR" sz="9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&gt; </a:t>
                      </a:r>
                      <a:r>
                        <a:rPr kumimoji="0" lang="ko-KR" altLang="en-US" sz="9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최상위권 집결</a:t>
                      </a:r>
                      <a:r>
                        <a:rPr kumimoji="0" lang="en-US" altLang="ko-KR" sz="9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, </a:t>
                      </a:r>
                      <a:r>
                        <a:rPr kumimoji="0" lang="ko-KR" altLang="en-US" sz="9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러셀 강남 탭 중 입시결과 내용 동일</a:t>
                      </a:r>
                      <a:endParaRPr kumimoji="0" lang="en-US" altLang="ko-KR" sz="900" b="0" i="0" u="none" strike="noStrike" kern="1200" cap="none" spc="-5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endParaRPr kumimoji="0" lang="en-US" altLang="ko-KR" sz="900" b="0" i="0" u="none" strike="noStrike" kern="1200" cap="none" spc="-5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  <a:hlinkClick r:id="rId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https://russelgn.megastudy.net/intro/2024/first/index.asp</a:t>
                      </a:r>
                      <a:endParaRPr kumimoji="0" lang="en-US" altLang="ko-KR" sz="900" b="0" i="0" u="none" strike="noStrike" kern="1200" cap="none" spc="-5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27721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클릭 시 데이터 산출 기준 노출</a:t>
                      </a:r>
                      <a:endParaRPr kumimoji="0" lang="en-US" altLang="ko-KR" sz="900" b="0" i="0" u="none" strike="noStrike" kern="1200" cap="none" spc="-5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kumimoji="0" lang="en-US" altLang="ko-KR" sz="900" b="0" i="0" u="none" strike="noStrike" kern="1200" cap="none" spc="-5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altLang="ko-KR" sz="900" b="1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3-1 </a:t>
                      </a:r>
                      <a:r>
                        <a:rPr kumimoji="0" lang="ko-KR" altLang="en-US" sz="900" b="1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상세 내용</a:t>
                      </a:r>
                      <a:endParaRPr kumimoji="0" lang="en-US" altLang="ko-KR" sz="900" b="1" i="0" u="none" strike="noStrike" kern="1200" cap="none" spc="-5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러셀 강남학원 자습전용관 합격 결과 기준</a:t>
                      </a:r>
                      <a:r>
                        <a:rPr kumimoji="0" lang="en-US" altLang="ko-KR" sz="9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(18~23</a:t>
                      </a:r>
                      <a:r>
                        <a:rPr kumimoji="0" lang="ko-KR" altLang="en-US" sz="9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년</a:t>
                      </a:r>
                      <a:r>
                        <a:rPr kumimoji="0" lang="en-US" altLang="ko-KR" sz="9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, </a:t>
                      </a:r>
                      <a:r>
                        <a:rPr kumimoji="0" lang="ko-KR" altLang="en-US" sz="9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단과수강생 제외</a:t>
                      </a:r>
                      <a:r>
                        <a:rPr kumimoji="0" lang="en-US" altLang="ko-KR" sz="9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, </a:t>
                      </a:r>
                      <a:r>
                        <a:rPr kumimoji="0" lang="ko-KR" altLang="en-US" sz="9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복수대학 합격자 포함</a:t>
                      </a:r>
                      <a:r>
                        <a:rPr kumimoji="0" lang="en-US" altLang="ko-KR" sz="9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8105921"/>
                  </a:ext>
                </a:extLst>
              </a:tr>
            </a:tbl>
          </a:graphicData>
        </a:graphic>
      </p:graphicFrame>
      <p:pic>
        <p:nvPicPr>
          <p:cNvPr id="10" name="그림 9">
            <a:extLst>
              <a:ext uri="{FF2B5EF4-FFF2-40B4-BE49-F238E27FC236}">
                <a16:creationId xmlns:a16="http://schemas.microsoft.com/office/drawing/2014/main" id="{A3DB3918-5620-49EB-A5DA-6F2D7083DD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850" y="2085663"/>
            <a:ext cx="6622494" cy="4236853"/>
          </a:xfrm>
          <a:prstGeom prst="rect">
            <a:avLst/>
          </a:prstGeom>
        </p:spPr>
      </p:pic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2EB513DB-84B0-42C9-B269-987E68098A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4466378"/>
              </p:ext>
            </p:extLst>
          </p:nvPr>
        </p:nvGraphicFramePr>
        <p:xfrm>
          <a:off x="57150" y="553976"/>
          <a:ext cx="7912125" cy="6429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37375">
                  <a:extLst>
                    <a:ext uri="{9D8B030D-6E8A-4147-A177-3AD203B41FA5}">
                      <a16:colId xmlns:a16="http://schemas.microsoft.com/office/drawing/2014/main" val="15740895"/>
                    </a:ext>
                  </a:extLst>
                </a:gridCol>
                <a:gridCol w="2637375">
                  <a:extLst>
                    <a:ext uri="{9D8B030D-6E8A-4147-A177-3AD203B41FA5}">
                      <a16:colId xmlns:a16="http://schemas.microsoft.com/office/drawing/2014/main" val="2087388993"/>
                    </a:ext>
                  </a:extLst>
                </a:gridCol>
                <a:gridCol w="2637375">
                  <a:extLst>
                    <a:ext uri="{9D8B030D-6E8A-4147-A177-3AD203B41FA5}">
                      <a16:colId xmlns:a16="http://schemas.microsoft.com/office/drawing/2014/main" val="886931479"/>
                    </a:ext>
                  </a:extLst>
                </a:gridCol>
              </a:tblGrid>
              <a:tr h="64299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000" b="0" spc="-1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ea"/>
                          <a:ea typeface="+mn-ea"/>
                        </a:rPr>
                        <a:t>러셀 강남 모집요강 및 </a:t>
                      </a:r>
                      <a:r>
                        <a:rPr lang="ko-KR" altLang="en-US" sz="1000" b="0" spc="-100" baseline="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ea"/>
                          <a:ea typeface="+mn-ea"/>
                        </a:rPr>
                        <a:t>지원혜택</a:t>
                      </a:r>
                      <a:endParaRPr lang="ko-KR" altLang="en-US" sz="1000" b="0" spc="-100" baseline="0" dirty="0">
                        <a:solidFill>
                          <a:schemeClr val="bg1">
                            <a:lumMod val="6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최상위권 집결</a:t>
                      </a:r>
                      <a:r>
                        <a:rPr kumimoji="0" lang="en-US" altLang="ko-KR" sz="1000" b="1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kumimoji="0" lang="ko-KR" altLang="en-US" sz="1000" b="1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러셀 강남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41414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수능에 최적화된</a:t>
                      </a:r>
                      <a:r>
                        <a:rPr kumimoji="0" lang="en-US" altLang="ko-KR" sz="10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0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7267955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2E041688-5009-4C75-83BF-3C9994B6B801}"/>
              </a:ext>
            </a:extLst>
          </p:cNvPr>
          <p:cNvSpPr txBox="1"/>
          <p:nvPr/>
        </p:nvSpPr>
        <p:spPr>
          <a:xfrm>
            <a:off x="704850" y="1348932"/>
            <a:ext cx="66246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spc="-100" dirty="0">
                <a:latin typeface="+mn-ea"/>
                <a:ea typeface="+mn-ea"/>
              </a:rPr>
              <a:t>전국 최상위권이 러셀 강남을 선택하는 이유</a:t>
            </a:r>
            <a:r>
              <a:rPr lang="en-US" altLang="ko-KR" sz="1600" b="1" spc="-100" dirty="0">
                <a:latin typeface="+mn-ea"/>
                <a:ea typeface="+mn-ea"/>
              </a:rPr>
              <a:t>!</a:t>
            </a:r>
          </a:p>
          <a:p>
            <a:pPr algn="ctr"/>
            <a:r>
              <a:rPr lang="ko-KR" altLang="en-US" sz="1600" b="1" spc="-100" dirty="0">
                <a:solidFill>
                  <a:srgbClr val="0070C0"/>
                </a:solidFill>
                <a:latin typeface="+mn-ea"/>
                <a:ea typeface="+mn-ea"/>
              </a:rPr>
              <a:t>매해 더 나은 </a:t>
            </a:r>
            <a:r>
              <a:rPr lang="ko-KR" altLang="en-US" sz="1600" b="1" spc="-100" dirty="0" err="1">
                <a:solidFill>
                  <a:srgbClr val="0070C0"/>
                </a:solidFill>
                <a:latin typeface="+mn-ea"/>
                <a:ea typeface="+mn-ea"/>
              </a:rPr>
              <a:t>입결과</a:t>
            </a:r>
            <a:r>
              <a:rPr lang="ko-KR" altLang="en-US" sz="1600" b="1" spc="-100" dirty="0">
                <a:solidFill>
                  <a:srgbClr val="0070C0"/>
                </a:solidFill>
                <a:latin typeface="+mn-ea"/>
                <a:ea typeface="+mn-ea"/>
              </a:rPr>
              <a:t> 후기가 입증</a:t>
            </a:r>
            <a:r>
              <a:rPr lang="ko-KR" altLang="en-US" sz="1600" b="1" spc="-100" dirty="0">
                <a:latin typeface="+mn-ea"/>
                <a:ea typeface="+mn-ea"/>
              </a:rPr>
              <a:t>하고 있습니다</a:t>
            </a:r>
            <a:r>
              <a:rPr lang="en-US" altLang="ko-KR" sz="1600" b="1" spc="-100" dirty="0">
                <a:latin typeface="+mn-ea"/>
                <a:ea typeface="+mn-ea"/>
              </a:rPr>
              <a:t>.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C9B7F0F-9460-454F-8C20-E4A914EF2877}"/>
              </a:ext>
            </a:extLst>
          </p:cNvPr>
          <p:cNvSpPr/>
          <p:nvPr/>
        </p:nvSpPr>
        <p:spPr>
          <a:xfrm>
            <a:off x="3512840" y="1299660"/>
            <a:ext cx="936104" cy="401148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61C14CD-B005-4F8F-8093-E307A69DF686}"/>
              </a:ext>
            </a:extLst>
          </p:cNvPr>
          <p:cNvSpPr/>
          <p:nvPr/>
        </p:nvSpPr>
        <p:spPr>
          <a:xfrm>
            <a:off x="3433176" y="1185360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22171A2-12B0-4A58-9CAE-B64CE3357EEF}"/>
              </a:ext>
            </a:extLst>
          </p:cNvPr>
          <p:cNvSpPr/>
          <p:nvPr/>
        </p:nvSpPr>
        <p:spPr>
          <a:xfrm>
            <a:off x="625186" y="2009463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</a:t>
            </a:r>
            <a:endParaRPr lang="ko-KR" altLang="en-US" sz="1000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A280468-4D0A-4861-9C96-503EE2915BD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11" t="31169" r="3646" b="16178"/>
          <a:stretch/>
        </p:blipFill>
        <p:spPr>
          <a:xfrm>
            <a:off x="6412224" y="6371788"/>
            <a:ext cx="3384376" cy="436695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98E12300-4CC1-4A3E-831B-7CD1F6D00B03}"/>
              </a:ext>
            </a:extLst>
          </p:cNvPr>
          <p:cNvSpPr/>
          <p:nvPr/>
        </p:nvSpPr>
        <p:spPr>
          <a:xfrm>
            <a:off x="6177136" y="2272758"/>
            <a:ext cx="864096" cy="220138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83EDC25-6198-4766-BCEE-20236954AB0B}"/>
              </a:ext>
            </a:extLst>
          </p:cNvPr>
          <p:cNvSpPr/>
          <p:nvPr/>
        </p:nvSpPr>
        <p:spPr>
          <a:xfrm>
            <a:off x="6953913" y="2168912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3</a:t>
            </a:r>
            <a:endParaRPr lang="ko-KR" altLang="en-US" sz="1000" b="1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E439F2D-C780-406E-B311-F8E969CFE8EB}"/>
              </a:ext>
            </a:extLst>
          </p:cNvPr>
          <p:cNvSpPr/>
          <p:nvPr/>
        </p:nvSpPr>
        <p:spPr>
          <a:xfrm>
            <a:off x="6099545" y="6371788"/>
            <a:ext cx="460971" cy="14611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3-1</a:t>
            </a:r>
            <a:endParaRPr lang="ko-KR" alt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31698445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2025 N</a:t>
            </a:r>
            <a:r>
              <a:rPr lang="ko-KR" altLang="en-US" b="0" dirty="0"/>
              <a:t>수 </a:t>
            </a:r>
            <a:r>
              <a:rPr lang="ko-KR" altLang="en-US" b="0" dirty="0" err="1"/>
              <a:t>정규반</a:t>
            </a:r>
            <a:r>
              <a:rPr lang="en-US" altLang="ko-KR" b="0" dirty="0"/>
              <a:t>(</a:t>
            </a:r>
            <a:r>
              <a:rPr lang="ko-KR" altLang="en-US" b="0" dirty="0"/>
              <a:t>강남 </a:t>
            </a:r>
            <a:r>
              <a:rPr lang="en-US" altLang="ko-KR" b="0" dirty="0"/>
              <a:t>PC)</a:t>
            </a:r>
            <a:endParaRPr lang="ko-KR" altLang="en-US" dirty="0"/>
          </a:p>
        </p:txBody>
      </p:sp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01843A60-75C2-42DB-AD02-722CD54F77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069239"/>
              </p:ext>
            </p:extLst>
          </p:nvPr>
        </p:nvGraphicFramePr>
        <p:xfrm>
          <a:off x="8104412" y="211913"/>
          <a:ext cx="1800000" cy="5143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※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탭 </a:t>
                      </a:r>
                      <a:r>
                        <a:rPr kumimoji="1" lang="en-US" altLang="ko-KR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2 : </a:t>
                      </a:r>
                      <a:r>
                        <a:rPr kumimoji="1" lang="ko-KR" altLang="en-US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최상위권 집결</a:t>
                      </a:r>
                      <a:r>
                        <a:rPr kumimoji="1" lang="en-US" altLang="ko-KR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kumimoji="1" lang="ko-KR" altLang="en-US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러셀 강남</a:t>
                      </a:r>
                      <a:endParaRPr kumimoji="1" lang="en-US" altLang="ko-KR" sz="900" b="1" i="0" u="none" strike="noStrike" cap="none" spc="-100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78678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강남 학원 합격생 후기로만 노출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0287691"/>
                  </a:ext>
                </a:extLst>
              </a:tr>
            </a:tbl>
          </a:graphicData>
        </a:graphic>
      </p:graphicFrame>
      <p:sp>
        <p:nvSpPr>
          <p:cNvPr id="56" name="직사각형 55">
            <a:extLst>
              <a:ext uri="{FF2B5EF4-FFF2-40B4-BE49-F238E27FC236}">
                <a16:creationId xmlns:a16="http://schemas.microsoft.com/office/drawing/2014/main" id="{0BFE3E6E-A92E-474E-BEE4-5AF934866BB7}"/>
              </a:ext>
            </a:extLst>
          </p:cNvPr>
          <p:cNvSpPr/>
          <p:nvPr/>
        </p:nvSpPr>
        <p:spPr>
          <a:xfrm>
            <a:off x="776858" y="1230165"/>
            <a:ext cx="3283525" cy="20520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6EA8CFD3-F26E-4FA6-A1FA-6DA247F7249C}"/>
              </a:ext>
            </a:extLst>
          </p:cNvPr>
          <p:cNvSpPr/>
          <p:nvPr/>
        </p:nvSpPr>
        <p:spPr>
          <a:xfrm>
            <a:off x="778507" y="1310142"/>
            <a:ext cx="3281875" cy="40011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2023</a:t>
            </a:r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학년도 서울대학교</a:t>
            </a:r>
            <a:r>
              <a:rPr lang="en-US" altLang="ko-KR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 </a:t>
            </a:r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의예과 합격</a:t>
            </a:r>
            <a:endParaRPr lang="en-US" altLang="ko-KR" sz="1000" b="1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  <a:p>
            <a:pPr algn="ctr"/>
            <a:r>
              <a:rPr lang="ko-KR" altLang="en-US" sz="10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러셀 강남 이윤서</a:t>
            </a:r>
            <a:endParaRPr lang="en-US" altLang="ko-KR" sz="1000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82BD5589-130E-4EF2-92DE-A670AFEB6B84}"/>
              </a:ext>
            </a:extLst>
          </p:cNvPr>
          <p:cNvGrpSpPr/>
          <p:nvPr/>
        </p:nvGrpSpPr>
        <p:grpSpPr>
          <a:xfrm>
            <a:off x="1784189" y="1704010"/>
            <a:ext cx="1268862" cy="437877"/>
            <a:chOff x="1673192" y="1029594"/>
            <a:chExt cx="1268862" cy="437877"/>
          </a:xfrm>
        </p:grpSpPr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EB7E710F-FCB8-46CF-86AF-8878B2C4DBB3}"/>
                </a:ext>
              </a:extLst>
            </p:cNvPr>
            <p:cNvSpPr/>
            <p:nvPr/>
          </p:nvSpPr>
          <p:spPr>
            <a:xfrm>
              <a:off x="1673192" y="1029594"/>
              <a:ext cx="1108331" cy="437877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2023</a:t>
              </a:r>
              <a:r>
                <a:rPr lang="ko-KR" altLang="en-US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학년도 </a:t>
              </a:r>
              <a:r>
                <a:rPr lang="en-US" altLang="ko-KR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298</a:t>
              </a:r>
              <a:r>
                <a:rPr lang="ko-KR" altLang="en-US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점</a:t>
              </a:r>
              <a:endParaRPr lang="en-US" altLang="ko-KR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2022</a:t>
              </a:r>
              <a:r>
                <a:rPr lang="ko-KR" altLang="en-US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학년도 </a:t>
              </a:r>
              <a:r>
                <a:rPr lang="en-US" altLang="ko-KR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270</a:t>
              </a:r>
              <a:r>
                <a:rPr lang="ko-KR" altLang="en-US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점</a:t>
              </a:r>
              <a:endPara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endParaRPr>
            </a:p>
          </p:txBody>
        </p:sp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5AF1AC47-4445-4461-A580-4ADFBF16BB79}"/>
                </a:ext>
              </a:extLst>
            </p:cNvPr>
            <p:cNvSpPr/>
            <p:nvPr/>
          </p:nvSpPr>
          <p:spPr bwMode="auto">
            <a:xfrm>
              <a:off x="2654054" y="1114316"/>
              <a:ext cx="288000" cy="288000"/>
            </a:xfrm>
            <a:prstGeom prst="ellipse">
              <a:avLst/>
            </a:prstGeom>
            <a:solidFill>
              <a:srgbClr val="99CCFF"/>
            </a:solidFill>
            <a:ln w="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700" b="1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93.3%</a:t>
              </a:r>
            </a:p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700" b="1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상승</a:t>
              </a:r>
            </a:p>
          </p:txBody>
        </p:sp>
      </p:grp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71591CCC-70E9-40C3-AC7A-A3CF7A608973}"/>
              </a:ext>
            </a:extLst>
          </p:cNvPr>
          <p:cNvSpPr/>
          <p:nvPr/>
        </p:nvSpPr>
        <p:spPr>
          <a:xfrm>
            <a:off x="4117971" y="1230165"/>
            <a:ext cx="3283525" cy="20520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D419D500-1D06-4B9D-9F36-3FA0D161365E}"/>
              </a:ext>
            </a:extLst>
          </p:cNvPr>
          <p:cNvSpPr/>
          <p:nvPr/>
        </p:nvSpPr>
        <p:spPr>
          <a:xfrm>
            <a:off x="4132760" y="2245303"/>
            <a:ext cx="3268736" cy="23083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“</a:t>
            </a:r>
            <a:r>
              <a:rPr lang="ko-KR" altLang="en-US" sz="900" b="1" spc="-10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러셀에서</a:t>
            </a:r>
            <a:r>
              <a:rPr lang="ko-KR" altLang="en-US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 좋았던 점은 모의고사 이후 총평 적는 것입니다</a:t>
            </a:r>
            <a:r>
              <a:rPr lang="en-US" altLang="ko-KR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..”</a:t>
            </a:r>
            <a:endParaRPr lang="ko-KR" altLang="en-US" sz="900" b="1" spc="-100" dirty="0">
              <a:ln>
                <a:solidFill>
                  <a:srgbClr val="00CC99">
                    <a:alpha val="0"/>
                  </a:srgbClr>
                </a:solidFill>
              </a:ln>
              <a:solidFill>
                <a:schemeClr val="tx1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64F8A118-200E-4B42-880C-6763C07A6183}"/>
              </a:ext>
            </a:extLst>
          </p:cNvPr>
          <p:cNvSpPr/>
          <p:nvPr/>
        </p:nvSpPr>
        <p:spPr>
          <a:xfrm>
            <a:off x="4119620" y="1310142"/>
            <a:ext cx="3281875" cy="40011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2023</a:t>
            </a:r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학년도 경희대학교</a:t>
            </a:r>
            <a:r>
              <a:rPr lang="en-US" altLang="ko-KR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 </a:t>
            </a:r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의예과 합격</a:t>
            </a:r>
            <a:endParaRPr lang="en-US" altLang="ko-KR" sz="1000" b="1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  <a:p>
            <a:pPr algn="ctr"/>
            <a:r>
              <a:rPr lang="ko-KR" altLang="en-US" sz="10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러셀 강남 </a:t>
            </a:r>
            <a:r>
              <a:rPr lang="ko-KR" altLang="en-US" sz="1000" spc="-8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정연욱</a:t>
            </a:r>
            <a:endParaRPr lang="en-US" altLang="ko-KR" sz="1000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2A24C803-BA57-4266-A27E-4B1779D8BCE4}"/>
              </a:ext>
            </a:extLst>
          </p:cNvPr>
          <p:cNvSpPr/>
          <p:nvPr/>
        </p:nvSpPr>
        <p:spPr>
          <a:xfrm>
            <a:off x="4127060" y="2629446"/>
            <a:ext cx="327443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“</a:t>
            </a:r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모의고사를 풀고 난 직후 다시 그때 상황을 복기해서 나의 약점이나 부족했던 부분들을 찾아내는 게 </a:t>
            </a:r>
            <a:r>
              <a:rPr lang="ko-KR" altLang="en-US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학습 방향성</a:t>
            </a:r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을 정하는 데에 큰 도움이 되었습니다</a:t>
            </a:r>
            <a:r>
              <a: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.”</a:t>
            </a:r>
            <a:endParaRPr lang="ko-KR" altLang="en-US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C952127D-3512-4524-BC75-9BE4C9E560E1}"/>
              </a:ext>
            </a:extLst>
          </p:cNvPr>
          <p:cNvGrpSpPr/>
          <p:nvPr/>
        </p:nvGrpSpPr>
        <p:grpSpPr>
          <a:xfrm>
            <a:off x="5125302" y="1704010"/>
            <a:ext cx="1268862" cy="437877"/>
            <a:chOff x="1673192" y="1029594"/>
            <a:chExt cx="1268862" cy="437877"/>
          </a:xfrm>
        </p:grpSpPr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CA9BD470-8579-4492-9222-4E219A0D86EA}"/>
                </a:ext>
              </a:extLst>
            </p:cNvPr>
            <p:cNvSpPr/>
            <p:nvPr/>
          </p:nvSpPr>
          <p:spPr>
            <a:xfrm>
              <a:off x="1673192" y="1029594"/>
              <a:ext cx="1108331" cy="437877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2023</a:t>
              </a:r>
              <a:r>
                <a:rPr lang="ko-KR" altLang="en-US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학년도 </a:t>
              </a:r>
              <a:r>
                <a:rPr lang="en-US" altLang="ko-KR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293.5</a:t>
              </a:r>
              <a:r>
                <a:rPr lang="ko-KR" altLang="en-US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점</a:t>
              </a:r>
              <a:endParaRPr lang="en-US" altLang="ko-KR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2022</a:t>
              </a:r>
              <a:r>
                <a:rPr lang="ko-KR" altLang="en-US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학년도 </a:t>
              </a:r>
              <a:r>
                <a:rPr lang="en-US" altLang="ko-KR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276</a:t>
              </a:r>
              <a:r>
                <a:rPr lang="ko-KR" altLang="en-US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점</a:t>
              </a:r>
              <a:endPara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endParaRPr>
            </a:p>
          </p:txBody>
        </p:sp>
        <p:sp>
          <p:nvSpPr>
            <p:cNvPr id="67" name="타원 66">
              <a:extLst>
                <a:ext uri="{FF2B5EF4-FFF2-40B4-BE49-F238E27FC236}">
                  <a16:creationId xmlns:a16="http://schemas.microsoft.com/office/drawing/2014/main" id="{B3E20764-A963-430B-9C11-2E369C25FBE7}"/>
                </a:ext>
              </a:extLst>
            </p:cNvPr>
            <p:cNvSpPr/>
            <p:nvPr/>
          </p:nvSpPr>
          <p:spPr bwMode="auto">
            <a:xfrm>
              <a:off x="2654054" y="1114316"/>
              <a:ext cx="288000" cy="288000"/>
            </a:xfrm>
            <a:prstGeom prst="ellipse">
              <a:avLst/>
            </a:prstGeom>
            <a:solidFill>
              <a:srgbClr val="99CCFF"/>
            </a:solidFill>
            <a:ln w="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700" b="1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72.9%</a:t>
              </a:r>
            </a:p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700" b="1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상승</a:t>
              </a:r>
            </a:p>
          </p:txBody>
        </p:sp>
      </p:grp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8911E876-C31E-42B1-BC9D-0D166D9444B0}"/>
              </a:ext>
            </a:extLst>
          </p:cNvPr>
          <p:cNvSpPr/>
          <p:nvPr/>
        </p:nvSpPr>
        <p:spPr>
          <a:xfrm>
            <a:off x="776858" y="3333043"/>
            <a:ext cx="3283525" cy="20520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51DF1F50-BCAF-4F5E-8FC6-55AC852A8650}"/>
              </a:ext>
            </a:extLst>
          </p:cNvPr>
          <p:cNvSpPr/>
          <p:nvPr/>
        </p:nvSpPr>
        <p:spPr>
          <a:xfrm>
            <a:off x="791647" y="4316623"/>
            <a:ext cx="3268736" cy="36933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“</a:t>
            </a:r>
            <a:r>
              <a:rPr lang="ko-KR" altLang="en-US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항시 바자관 내에 조교 선생님들이 관리 감독을 해 주시기에 </a:t>
            </a:r>
          </a:p>
          <a:p>
            <a:pPr algn="ctr"/>
            <a:r>
              <a:rPr lang="ko-KR" altLang="en-US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딴짓을 하는 학생들이 거의 없었습니다</a:t>
            </a:r>
            <a:r>
              <a:rPr lang="en-US" altLang="ko-KR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.”</a:t>
            </a:r>
            <a:endParaRPr lang="ko-KR" altLang="en-US" sz="900" b="1" spc="-100" dirty="0">
              <a:ln>
                <a:solidFill>
                  <a:srgbClr val="00CC99">
                    <a:alpha val="0"/>
                  </a:srgbClr>
                </a:solidFill>
              </a:ln>
              <a:solidFill>
                <a:schemeClr val="tx1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E41914FD-4E76-4B92-A192-C1ABE18E56AA}"/>
              </a:ext>
            </a:extLst>
          </p:cNvPr>
          <p:cNvSpPr/>
          <p:nvPr/>
        </p:nvSpPr>
        <p:spPr>
          <a:xfrm>
            <a:off x="778507" y="3413020"/>
            <a:ext cx="3281875" cy="40011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2023</a:t>
            </a:r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학년도 한양대학교</a:t>
            </a:r>
            <a:r>
              <a:rPr lang="en-US" altLang="ko-KR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(ERICA) </a:t>
            </a:r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약학과 합격</a:t>
            </a:r>
            <a:endParaRPr lang="en-US" altLang="ko-KR" sz="1000" b="1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  <a:p>
            <a:pPr algn="ctr"/>
            <a:r>
              <a:rPr lang="ko-KR" altLang="en-US" sz="10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러셀 강남 김상훈</a:t>
            </a:r>
            <a:endParaRPr lang="en-US" altLang="ko-KR" sz="1000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42AA1551-E04E-42F0-9013-3002BF36BCC6}"/>
              </a:ext>
            </a:extLst>
          </p:cNvPr>
          <p:cNvSpPr/>
          <p:nvPr/>
        </p:nvSpPr>
        <p:spPr>
          <a:xfrm>
            <a:off x="785947" y="4732324"/>
            <a:ext cx="327443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“</a:t>
            </a:r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또한 넓은 책상과 책장 그리고 낡은 곳이 없는 깨끗한 인테리어가 좋았습니다</a:t>
            </a:r>
            <a:r>
              <a: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. </a:t>
            </a:r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마지막으로 </a:t>
            </a:r>
            <a:r>
              <a:rPr lang="ko-KR" altLang="en-US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표준 시간표</a:t>
            </a:r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가 있어 </a:t>
            </a:r>
            <a:r>
              <a:rPr lang="ko-KR" altLang="en-US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수능 리듬에 맞춰 공부</a:t>
            </a:r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할 수 있었던 것 또한 장점이라고 생각합니다</a:t>
            </a:r>
            <a:r>
              <a: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.”</a:t>
            </a:r>
            <a:endParaRPr lang="ko-KR" altLang="en-US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D5CDC21D-D372-462B-892E-9ABC17A2F0D5}"/>
              </a:ext>
            </a:extLst>
          </p:cNvPr>
          <p:cNvGrpSpPr/>
          <p:nvPr/>
        </p:nvGrpSpPr>
        <p:grpSpPr>
          <a:xfrm>
            <a:off x="1784189" y="3806888"/>
            <a:ext cx="1268862" cy="437877"/>
            <a:chOff x="1673192" y="1029594"/>
            <a:chExt cx="1268862" cy="437877"/>
          </a:xfrm>
        </p:grpSpPr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F4442874-F0C1-427A-BB42-3C176D94D257}"/>
                </a:ext>
              </a:extLst>
            </p:cNvPr>
            <p:cNvSpPr/>
            <p:nvPr/>
          </p:nvSpPr>
          <p:spPr>
            <a:xfrm>
              <a:off x="1673192" y="1029594"/>
              <a:ext cx="1108331" cy="437877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2023</a:t>
              </a:r>
              <a:r>
                <a:rPr lang="ko-KR" altLang="en-US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학년도 </a:t>
              </a:r>
              <a:r>
                <a:rPr lang="en-US" altLang="ko-KR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293</a:t>
              </a:r>
              <a:r>
                <a:rPr lang="ko-KR" altLang="en-US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점</a:t>
              </a:r>
              <a:endParaRPr lang="en-US" altLang="ko-KR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2022</a:t>
              </a:r>
              <a:r>
                <a:rPr lang="ko-KR" altLang="en-US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학년도 </a:t>
              </a:r>
              <a:r>
                <a:rPr lang="en-US" altLang="ko-KR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230</a:t>
              </a:r>
              <a:r>
                <a:rPr lang="ko-KR" altLang="en-US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점</a:t>
              </a:r>
              <a:endPara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endParaRPr>
            </a:p>
          </p:txBody>
        </p:sp>
        <p:sp>
          <p:nvSpPr>
            <p:cNvPr id="74" name="타원 73">
              <a:extLst>
                <a:ext uri="{FF2B5EF4-FFF2-40B4-BE49-F238E27FC236}">
                  <a16:creationId xmlns:a16="http://schemas.microsoft.com/office/drawing/2014/main" id="{996CE8F4-875C-40E9-8DF5-0780D8B67D77}"/>
                </a:ext>
              </a:extLst>
            </p:cNvPr>
            <p:cNvSpPr/>
            <p:nvPr/>
          </p:nvSpPr>
          <p:spPr bwMode="auto">
            <a:xfrm>
              <a:off x="2654054" y="1114316"/>
              <a:ext cx="288000" cy="288000"/>
            </a:xfrm>
            <a:prstGeom prst="ellipse">
              <a:avLst/>
            </a:prstGeom>
            <a:solidFill>
              <a:srgbClr val="99CCFF"/>
            </a:solidFill>
            <a:ln w="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700" b="1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90%</a:t>
              </a:r>
            </a:p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700" b="1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상승</a:t>
              </a:r>
            </a:p>
          </p:txBody>
        </p:sp>
      </p:grp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A622F42F-245D-4E50-A547-F6265E0CB0AD}"/>
              </a:ext>
            </a:extLst>
          </p:cNvPr>
          <p:cNvSpPr/>
          <p:nvPr/>
        </p:nvSpPr>
        <p:spPr>
          <a:xfrm>
            <a:off x="4117971" y="3333043"/>
            <a:ext cx="3283525" cy="20520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29854291-86B2-40BD-A8FC-69989C6BBE3B}"/>
              </a:ext>
            </a:extLst>
          </p:cNvPr>
          <p:cNvSpPr/>
          <p:nvPr/>
        </p:nvSpPr>
        <p:spPr>
          <a:xfrm>
            <a:off x="4132760" y="4316623"/>
            <a:ext cx="3268736" cy="23083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“</a:t>
            </a:r>
            <a:r>
              <a:rPr lang="ko-KR" altLang="en-US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러셀의 장점은 학생을 최우선으로 고려한다는 점입니다</a:t>
            </a:r>
            <a:r>
              <a:rPr lang="en-US" altLang="ko-KR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.”</a:t>
            </a:r>
            <a:endParaRPr lang="ko-KR" altLang="en-US" sz="900" b="1" spc="-100" dirty="0">
              <a:ln>
                <a:solidFill>
                  <a:srgbClr val="00CC99">
                    <a:alpha val="0"/>
                  </a:srgbClr>
                </a:solidFill>
              </a:ln>
              <a:solidFill>
                <a:schemeClr val="tx1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660758A9-CF6B-4A20-A9A5-2364B92556E1}"/>
              </a:ext>
            </a:extLst>
          </p:cNvPr>
          <p:cNvSpPr/>
          <p:nvPr/>
        </p:nvSpPr>
        <p:spPr>
          <a:xfrm>
            <a:off x="4119620" y="3413020"/>
            <a:ext cx="3281875" cy="40011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2023</a:t>
            </a:r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학년도 조선대학교</a:t>
            </a:r>
            <a:r>
              <a:rPr lang="en-US" altLang="ko-KR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 </a:t>
            </a:r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의예과 합격</a:t>
            </a:r>
            <a:endParaRPr lang="en-US" altLang="ko-KR" sz="1000" b="1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  <a:p>
            <a:pPr algn="ctr"/>
            <a:r>
              <a:rPr lang="ko-KR" altLang="en-US" sz="10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러셀 강남 김한수</a:t>
            </a:r>
            <a:endParaRPr lang="en-US" altLang="ko-KR" sz="1000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467E63BE-82DE-4598-BB35-F114CFBA1966}"/>
              </a:ext>
            </a:extLst>
          </p:cNvPr>
          <p:cNvSpPr/>
          <p:nvPr/>
        </p:nvSpPr>
        <p:spPr>
          <a:xfrm>
            <a:off x="4127060" y="4732324"/>
            <a:ext cx="327443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“</a:t>
            </a:r>
            <a:r>
              <a:rPr lang="ko-KR" altLang="en-US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시간표의 구성</a:t>
            </a:r>
            <a:r>
              <a:rPr lang="en-US" altLang="ko-KR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, </a:t>
            </a:r>
            <a:r>
              <a:rPr lang="ko-KR" altLang="en-US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자습 자리의 배치</a:t>
            </a:r>
            <a:r>
              <a:rPr lang="en-US" altLang="ko-KR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, </a:t>
            </a:r>
            <a:r>
              <a:rPr lang="ko-KR" altLang="en-US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면학분위기 조성 </a:t>
            </a:r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등 사소할 수 있는 부분까지도 학생들을 고려해서 짜였다는 점이 다른 학원과 대비되는 가장 큰 장점인 것 같습니다</a:t>
            </a:r>
            <a:r>
              <a: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.”</a:t>
            </a:r>
            <a:endParaRPr lang="ko-KR" altLang="en-US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grpSp>
        <p:nvGrpSpPr>
          <p:cNvPr id="131" name="그룹 130">
            <a:extLst>
              <a:ext uri="{FF2B5EF4-FFF2-40B4-BE49-F238E27FC236}">
                <a16:creationId xmlns:a16="http://schemas.microsoft.com/office/drawing/2014/main" id="{DCC24600-FCA5-43DA-931E-D201CBDE671F}"/>
              </a:ext>
            </a:extLst>
          </p:cNvPr>
          <p:cNvGrpSpPr/>
          <p:nvPr/>
        </p:nvGrpSpPr>
        <p:grpSpPr>
          <a:xfrm>
            <a:off x="5125302" y="3806888"/>
            <a:ext cx="1268862" cy="437877"/>
            <a:chOff x="1673192" y="1029594"/>
            <a:chExt cx="1268862" cy="437877"/>
          </a:xfrm>
        </p:grpSpPr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C31A0711-DB02-4307-B0BA-AE97E934C3EC}"/>
                </a:ext>
              </a:extLst>
            </p:cNvPr>
            <p:cNvSpPr/>
            <p:nvPr/>
          </p:nvSpPr>
          <p:spPr>
            <a:xfrm>
              <a:off x="1673192" y="1029594"/>
              <a:ext cx="1108331" cy="437877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2023</a:t>
              </a:r>
              <a:r>
                <a:rPr lang="ko-KR" altLang="en-US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학년도 </a:t>
              </a:r>
              <a:r>
                <a:rPr lang="en-US" altLang="ko-KR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294.5</a:t>
              </a:r>
              <a:r>
                <a:rPr lang="ko-KR" altLang="en-US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점</a:t>
              </a:r>
              <a:endParaRPr lang="en-US" altLang="ko-KR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2022</a:t>
              </a:r>
              <a:r>
                <a:rPr lang="ko-KR" altLang="en-US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학년도 </a:t>
              </a:r>
              <a:r>
                <a:rPr lang="en-US" altLang="ko-KR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269.5</a:t>
              </a:r>
              <a:r>
                <a:rPr lang="ko-KR" altLang="en-US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점</a:t>
              </a:r>
              <a:endPara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endParaRPr>
            </a:p>
          </p:txBody>
        </p:sp>
        <p:sp>
          <p:nvSpPr>
            <p:cNvPr id="133" name="타원 132">
              <a:extLst>
                <a:ext uri="{FF2B5EF4-FFF2-40B4-BE49-F238E27FC236}">
                  <a16:creationId xmlns:a16="http://schemas.microsoft.com/office/drawing/2014/main" id="{B5FE2F87-FD09-4DC1-A4F8-E258E06484C5}"/>
                </a:ext>
              </a:extLst>
            </p:cNvPr>
            <p:cNvSpPr/>
            <p:nvPr/>
          </p:nvSpPr>
          <p:spPr bwMode="auto">
            <a:xfrm>
              <a:off x="2654054" y="1114316"/>
              <a:ext cx="288000" cy="288000"/>
            </a:xfrm>
            <a:prstGeom prst="ellipse">
              <a:avLst/>
            </a:prstGeom>
            <a:solidFill>
              <a:srgbClr val="99CCFF"/>
            </a:solidFill>
            <a:ln w="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700" b="1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82%</a:t>
              </a:r>
            </a:p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700" b="1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상승</a:t>
              </a:r>
            </a:p>
          </p:txBody>
        </p:sp>
      </p:grp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B2671483-F851-440B-87A4-1944608556A7}"/>
              </a:ext>
            </a:extLst>
          </p:cNvPr>
          <p:cNvSpPr/>
          <p:nvPr/>
        </p:nvSpPr>
        <p:spPr>
          <a:xfrm>
            <a:off x="560512" y="1091925"/>
            <a:ext cx="7200800" cy="467415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46510427-4E01-47E7-9602-5013B8B283E4}"/>
              </a:ext>
            </a:extLst>
          </p:cNvPr>
          <p:cNvSpPr/>
          <p:nvPr/>
        </p:nvSpPr>
        <p:spPr>
          <a:xfrm>
            <a:off x="480848" y="1015725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AF4E380C-9EB3-4BDC-BA7C-33FD98D04C29}"/>
              </a:ext>
            </a:extLst>
          </p:cNvPr>
          <p:cNvSpPr/>
          <p:nvPr/>
        </p:nvSpPr>
        <p:spPr>
          <a:xfrm>
            <a:off x="791647" y="2245303"/>
            <a:ext cx="3268736" cy="36933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“</a:t>
            </a:r>
            <a:r>
              <a:rPr lang="ko-KR" altLang="en-US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학원에 공부를 잘하고</a:t>
            </a:r>
            <a:r>
              <a:rPr lang="en-US" altLang="ko-KR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, </a:t>
            </a:r>
            <a:r>
              <a:rPr lang="ko-KR" altLang="en-US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열심히 하는 친구들이 많아</a:t>
            </a:r>
            <a:endParaRPr lang="en-US" altLang="ko-KR" sz="900" b="1" spc="-100" dirty="0">
              <a:ln>
                <a:solidFill>
                  <a:srgbClr val="00CC99">
                    <a:alpha val="0"/>
                  </a:srgbClr>
                </a:solidFill>
              </a:ln>
              <a:solidFill>
                <a:schemeClr val="tx1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  <a:p>
            <a:pPr algn="ctr"/>
            <a:r>
              <a:rPr lang="ko-KR" altLang="en-US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면학분위기가 잘 조성되어 있어 선택하게 되었습니다</a:t>
            </a:r>
            <a:r>
              <a:rPr lang="en-US" altLang="ko-KR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.”</a:t>
            </a:r>
            <a:endParaRPr lang="ko-KR" altLang="en-US" sz="900" b="1" spc="-100" dirty="0">
              <a:ln>
                <a:solidFill>
                  <a:srgbClr val="00CC99">
                    <a:alpha val="0"/>
                  </a:srgbClr>
                </a:solidFill>
              </a:ln>
              <a:solidFill>
                <a:schemeClr val="tx1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7B7C3411-4B86-46A9-820F-14054F1FCE83}"/>
              </a:ext>
            </a:extLst>
          </p:cNvPr>
          <p:cNvSpPr/>
          <p:nvPr/>
        </p:nvSpPr>
        <p:spPr>
          <a:xfrm>
            <a:off x="785947" y="2629446"/>
            <a:ext cx="327443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“</a:t>
            </a:r>
            <a:r>
              <a:rPr lang="ko-KR" altLang="en-US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러셀의 장점은 </a:t>
            </a:r>
            <a:r>
              <a:rPr lang="ko-KR" altLang="en-US" b="1" spc="-8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면학분위기입니다</a:t>
            </a:r>
            <a:r>
              <a:rPr lang="en-US" altLang="ko-KR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. </a:t>
            </a:r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주변 학생들이 열심히 공부하니 자극도 받고</a:t>
            </a:r>
            <a:r>
              <a: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, </a:t>
            </a:r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생활패턴을 보고 배울 수 있어서 좋았습니다</a:t>
            </a:r>
            <a:r>
              <a: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. </a:t>
            </a:r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또한</a:t>
            </a:r>
            <a:r>
              <a: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, </a:t>
            </a:r>
            <a:r>
              <a:rPr lang="ko-KR" altLang="en-US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수능 시간표에 맞춰서 생활할 수 있게 지도</a:t>
            </a:r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해주는 것이 가장 좋았습니다</a:t>
            </a:r>
            <a:r>
              <a: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.”</a:t>
            </a:r>
            <a:endParaRPr lang="ko-KR" altLang="en-US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3F7A53D2-1222-416C-84AD-885AE7E1025D}"/>
              </a:ext>
            </a:extLst>
          </p:cNvPr>
          <p:cNvSpPr txBox="1"/>
          <p:nvPr/>
        </p:nvSpPr>
        <p:spPr>
          <a:xfrm>
            <a:off x="776857" y="5393110"/>
            <a:ext cx="6624637" cy="20774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algn="r">
              <a:defRPr sz="700" spc="-10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defRPr>
            </a:lvl1pPr>
          </a:lstStyle>
          <a:p>
            <a:pPr algn="l"/>
            <a:r>
              <a:rPr lang="en-US" altLang="ko-KR" dirty="0"/>
              <a:t> ※ </a:t>
            </a:r>
            <a:r>
              <a:rPr lang="ko-KR" altLang="en-US" dirty="0"/>
              <a:t>백분위 성적 기준 </a:t>
            </a:r>
            <a:r>
              <a:rPr lang="en-US" altLang="ko-KR" dirty="0"/>
              <a:t>: </a:t>
            </a:r>
            <a:r>
              <a:rPr lang="ko-KR" altLang="en-US" dirty="0"/>
              <a:t>국어</a:t>
            </a:r>
            <a:r>
              <a:rPr lang="en-US" altLang="ko-KR" dirty="0"/>
              <a:t>, </a:t>
            </a:r>
            <a:r>
              <a:rPr lang="ko-KR" altLang="en-US" dirty="0"/>
              <a:t>수학</a:t>
            </a:r>
            <a:r>
              <a:rPr lang="en-US" altLang="ko-KR" dirty="0"/>
              <a:t>, </a:t>
            </a:r>
            <a:r>
              <a:rPr lang="ko-KR" altLang="en-US" dirty="0"/>
              <a:t>탐구평균 성적 합계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901290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2025 N</a:t>
            </a:r>
            <a:r>
              <a:rPr lang="ko-KR" altLang="en-US" b="0" dirty="0"/>
              <a:t>수 </a:t>
            </a:r>
            <a:r>
              <a:rPr lang="ko-KR" altLang="en-US" b="0" dirty="0" err="1"/>
              <a:t>정규반</a:t>
            </a:r>
            <a:r>
              <a:rPr lang="en-US" altLang="ko-KR" b="0" dirty="0"/>
              <a:t>(</a:t>
            </a:r>
            <a:r>
              <a:rPr lang="ko-KR" altLang="en-US" b="0" dirty="0"/>
              <a:t>강남 </a:t>
            </a:r>
            <a:r>
              <a:rPr lang="en-US" altLang="ko-KR" b="0" dirty="0"/>
              <a:t>PC)</a:t>
            </a:r>
            <a:endParaRPr lang="ko-KR" altLang="en-US" dirty="0"/>
          </a:p>
        </p:txBody>
      </p:sp>
      <p:graphicFrame>
        <p:nvGraphicFramePr>
          <p:cNvPr id="55" name="표 54">
            <a:extLst>
              <a:ext uri="{FF2B5EF4-FFF2-40B4-BE49-F238E27FC236}">
                <a16:creationId xmlns:a16="http://schemas.microsoft.com/office/drawing/2014/main" id="{1E531B4D-DF40-405C-98D8-91B478EFBB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1379973"/>
              </p:ext>
            </p:extLst>
          </p:nvPr>
        </p:nvGraphicFramePr>
        <p:xfrm>
          <a:off x="8112801" y="211913"/>
          <a:ext cx="1800000" cy="3908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※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탭 </a:t>
                      </a:r>
                      <a:r>
                        <a:rPr kumimoji="1" lang="en-US" altLang="ko-KR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3 : </a:t>
                      </a:r>
                      <a:r>
                        <a:rPr kumimoji="1" lang="ko-KR" altLang="en-US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수능에 최적화된 시스템</a:t>
                      </a:r>
                      <a:endParaRPr kumimoji="1" lang="en-US" altLang="ko-KR" sz="900" b="1" i="0" u="none" strike="noStrike" cap="none" spc="-100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61295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100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학원명</a:t>
                      </a:r>
                      <a:r>
                        <a:rPr kumimoji="1" lang="ko-KR" altLang="en-US" sz="90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반영</a:t>
                      </a:r>
                      <a:endParaRPr kumimoji="1" lang="en-US" altLang="ko-KR" sz="900" b="0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0194709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76A397BF-484A-44D4-8911-ED297A800050}"/>
              </a:ext>
            </a:extLst>
          </p:cNvPr>
          <p:cNvSpPr txBox="1"/>
          <p:nvPr/>
        </p:nvSpPr>
        <p:spPr>
          <a:xfrm>
            <a:off x="780494" y="1748320"/>
            <a:ext cx="66246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spc="-100" dirty="0">
                <a:latin typeface="+mn-ea"/>
                <a:ea typeface="+mn-ea"/>
              </a:rPr>
              <a:t>러셀 강남에서 최상위권 </a:t>
            </a:r>
            <a:r>
              <a:rPr lang="ko-KR" altLang="en-US" sz="1600" b="1" spc="-100" dirty="0" err="1">
                <a:latin typeface="+mn-ea"/>
                <a:ea typeface="+mn-ea"/>
              </a:rPr>
              <a:t>대입성공이</a:t>
            </a:r>
            <a:r>
              <a:rPr lang="en-US" altLang="ko-KR" sz="1600" b="1" spc="-100" dirty="0">
                <a:latin typeface="+mn-ea"/>
                <a:ea typeface="+mn-ea"/>
              </a:rPr>
              <a:t> </a:t>
            </a:r>
            <a:r>
              <a:rPr lang="ko-KR" altLang="en-US" sz="1600" b="1" spc="-100" dirty="0">
                <a:latin typeface="+mn-ea"/>
                <a:ea typeface="+mn-ea"/>
              </a:rPr>
              <a:t>가능한 이유</a:t>
            </a:r>
            <a:r>
              <a:rPr lang="en-US" altLang="ko-KR" sz="1600" b="1" spc="-100" dirty="0">
                <a:latin typeface="+mn-ea"/>
                <a:ea typeface="+mn-ea"/>
              </a:rPr>
              <a:t>!</a:t>
            </a:r>
          </a:p>
          <a:p>
            <a:pPr algn="ctr"/>
            <a:r>
              <a:rPr lang="ko-KR" altLang="en-US" sz="1600" b="1" spc="-100" dirty="0">
                <a:latin typeface="+mn-ea"/>
                <a:ea typeface="+mn-ea"/>
              </a:rPr>
              <a:t>러셀 강남만의 </a:t>
            </a:r>
            <a:r>
              <a:rPr lang="ko-KR" altLang="en-US" sz="1600" b="1" spc="-100" dirty="0">
                <a:solidFill>
                  <a:srgbClr val="0070C0"/>
                </a:solidFill>
                <a:latin typeface="+mn-ea"/>
                <a:ea typeface="+mn-ea"/>
              </a:rPr>
              <a:t>수능에 최적화된 시스템</a:t>
            </a:r>
            <a:r>
              <a:rPr lang="ko-KR" altLang="en-US" sz="1600" b="1" spc="-100" dirty="0">
                <a:latin typeface="+mn-ea"/>
                <a:ea typeface="+mn-ea"/>
              </a:rPr>
              <a:t>이었습니다</a:t>
            </a:r>
            <a:r>
              <a:rPr lang="en-US" altLang="ko-KR" sz="1600" b="1" spc="-100" dirty="0">
                <a:latin typeface="+mn-ea"/>
                <a:ea typeface="+mn-ea"/>
              </a:rPr>
              <a:t>.</a:t>
            </a: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F74D7D54-F93F-469F-AFBD-05A910147515}"/>
              </a:ext>
            </a:extLst>
          </p:cNvPr>
          <p:cNvSpPr/>
          <p:nvPr/>
        </p:nvSpPr>
        <p:spPr bwMode="auto">
          <a:xfrm>
            <a:off x="2652812" y="2964292"/>
            <a:ext cx="2880000" cy="2880000"/>
          </a:xfrm>
          <a:prstGeom prst="ellipse">
            <a:avLst/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" name="모서리가 둥근 직사각형 5">
            <a:extLst>
              <a:ext uri="{FF2B5EF4-FFF2-40B4-BE49-F238E27FC236}">
                <a16:creationId xmlns:a16="http://schemas.microsoft.com/office/drawing/2014/main" id="{1794D062-CDB2-469F-B273-1908EDC4B589}"/>
              </a:ext>
            </a:extLst>
          </p:cNvPr>
          <p:cNvSpPr/>
          <p:nvPr/>
        </p:nvSpPr>
        <p:spPr bwMode="auto">
          <a:xfrm>
            <a:off x="3192019" y="2656272"/>
            <a:ext cx="1800000" cy="936000"/>
          </a:xfrm>
          <a:prstGeom prst="roundRect">
            <a:avLst/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모서리가 둥근 직사각형 32">
            <a:extLst>
              <a:ext uri="{FF2B5EF4-FFF2-40B4-BE49-F238E27FC236}">
                <a16:creationId xmlns:a16="http://schemas.microsoft.com/office/drawing/2014/main" id="{185E1949-1A5A-4F59-9B89-E11634B2DCE9}"/>
              </a:ext>
            </a:extLst>
          </p:cNvPr>
          <p:cNvSpPr/>
          <p:nvPr/>
        </p:nvSpPr>
        <p:spPr bwMode="auto">
          <a:xfrm>
            <a:off x="1573425" y="3864292"/>
            <a:ext cx="1800000" cy="936000"/>
          </a:xfrm>
          <a:prstGeom prst="roundRect">
            <a:avLst/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모서리가 둥근 직사각형 33">
            <a:extLst>
              <a:ext uri="{FF2B5EF4-FFF2-40B4-BE49-F238E27FC236}">
                <a16:creationId xmlns:a16="http://schemas.microsoft.com/office/drawing/2014/main" id="{BBB98691-7980-453E-8483-60E1B97807D9}"/>
              </a:ext>
            </a:extLst>
          </p:cNvPr>
          <p:cNvSpPr/>
          <p:nvPr/>
        </p:nvSpPr>
        <p:spPr bwMode="auto">
          <a:xfrm>
            <a:off x="4812199" y="3864292"/>
            <a:ext cx="1800000" cy="936000"/>
          </a:xfrm>
          <a:prstGeom prst="roundRect">
            <a:avLst/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6" name="모서리가 둥근 직사각형 34">
            <a:extLst>
              <a:ext uri="{FF2B5EF4-FFF2-40B4-BE49-F238E27FC236}">
                <a16:creationId xmlns:a16="http://schemas.microsoft.com/office/drawing/2014/main" id="{5DF083EE-C470-43C9-835A-2A4BE4F9AF94}"/>
              </a:ext>
            </a:extLst>
          </p:cNvPr>
          <p:cNvSpPr/>
          <p:nvPr/>
        </p:nvSpPr>
        <p:spPr bwMode="auto">
          <a:xfrm>
            <a:off x="2148324" y="5124532"/>
            <a:ext cx="1800000" cy="936000"/>
          </a:xfrm>
          <a:prstGeom prst="roundRect">
            <a:avLst/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7" name="모서리가 둥근 직사각형 35">
            <a:extLst>
              <a:ext uri="{FF2B5EF4-FFF2-40B4-BE49-F238E27FC236}">
                <a16:creationId xmlns:a16="http://schemas.microsoft.com/office/drawing/2014/main" id="{4D4699D1-66E0-4D40-A689-60733DF6AB0E}"/>
              </a:ext>
            </a:extLst>
          </p:cNvPr>
          <p:cNvSpPr/>
          <p:nvPr/>
        </p:nvSpPr>
        <p:spPr bwMode="auto">
          <a:xfrm>
            <a:off x="4240968" y="5124532"/>
            <a:ext cx="1800000" cy="936000"/>
          </a:xfrm>
          <a:prstGeom prst="roundRect">
            <a:avLst/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DAC5ED26-3BEB-464E-B2BC-614697806300}"/>
              </a:ext>
            </a:extLst>
          </p:cNvPr>
          <p:cNvSpPr/>
          <p:nvPr/>
        </p:nvSpPr>
        <p:spPr>
          <a:xfrm>
            <a:off x="3371839" y="4191285"/>
            <a:ext cx="144036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200" b="1" spc="-100" dirty="0">
                <a:latin typeface="+mn-ea"/>
                <a:ea typeface="+mn-ea"/>
              </a:rPr>
              <a:t>수능에</a:t>
            </a:r>
            <a:endParaRPr lang="en-US" altLang="ko-KR" sz="1200" b="1" spc="-100" dirty="0">
              <a:latin typeface="+mn-ea"/>
              <a:ea typeface="+mn-ea"/>
            </a:endParaRPr>
          </a:p>
          <a:p>
            <a:pPr algn="ctr"/>
            <a:r>
              <a:rPr lang="ko-KR" altLang="en-US" sz="1200" b="1" spc="-100" dirty="0">
                <a:latin typeface="+mn-ea"/>
                <a:ea typeface="+mn-ea"/>
              </a:rPr>
              <a:t>최적화된</a:t>
            </a:r>
            <a:r>
              <a:rPr lang="en-US" altLang="ko-KR" sz="1200" b="1" spc="-100" dirty="0">
                <a:latin typeface="+mn-ea"/>
                <a:ea typeface="+mn-ea"/>
              </a:rPr>
              <a:t> </a:t>
            </a:r>
            <a:r>
              <a:rPr lang="ko-KR" altLang="en-US" sz="1200" b="1" spc="-100" dirty="0">
                <a:latin typeface="+mn-ea"/>
                <a:ea typeface="+mn-ea"/>
              </a:rPr>
              <a:t>시스템</a:t>
            </a:r>
            <a:endParaRPr lang="ko-KR" altLang="en-US" sz="1200" dirty="0">
              <a:latin typeface="+mn-ea"/>
              <a:ea typeface="+mn-ea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ED3B6E9-6A7C-40B5-9F39-26BFB3C788F5}"/>
              </a:ext>
            </a:extLst>
          </p:cNvPr>
          <p:cNvSpPr txBox="1"/>
          <p:nvPr/>
        </p:nvSpPr>
        <p:spPr>
          <a:xfrm>
            <a:off x="3341272" y="2970586"/>
            <a:ext cx="15118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spc="-100" dirty="0">
                <a:latin typeface="+mn-ea"/>
                <a:ea typeface="+mn-ea"/>
              </a:rPr>
              <a:t>면학분위기로 소문난</a:t>
            </a:r>
            <a:endParaRPr lang="en-US" altLang="ko-KR" sz="1000" b="1" spc="-100" dirty="0">
              <a:latin typeface="+mn-ea"/>
              <a:ea typeface="+mn-ea"/>
            </a:endParaRPr>
          </a:p>
          <a:p>
            <a:r>
              <a:rPr lang="ko-KR" altLang="en-US" sz="1000" b="1" spc="-100" dirty="0" err="1">
                <a:solidFill>
                  <a:srgbClr val="0070C0"/>
                </a:solidFill>
                <a:latin typeface="+mn-ea"/>
                <a:ea typeface="+mn-ea"/>
              </a:rPr>
              <a:t>바른공부</a:t>
            </a:r>
            <a:r>
              <a:rPr lang="ko-KR" altLang="en-US" sz="1000" b="1" spc="-100" dirty="0">
                <a:solidFill>
                  <a:srgbClr val="0070C0"/>
                </a:solidFill>
                <a:latin typeface="+mn-ea"/>
                <a:ea typeface="+mn-ea"/>
              </a:rPr>
              <a:t> </a:t>
            </a:r>
            <a:r>
              <a:rPr lang="ko-KR" altLang="en-US" sz="1000" b="1" spc="-100" dirty="0" err="1">
                <a:solidFill>
                  <a:srgbClr val="0070C0"/>
                </a:solidFill>
                <a:latin typeface="+mn-ea"/>
                <a:ea typeface="+mn-ea"/>
              </a:rPr>
              <a:t>자습전용관</a:t>
            </a:r>
            <a:endParaRPr lang="en-US" altLang="ko-KR" sz="1000" b="1" spc="-100" dirty="0">
              <a:solidFill>
                <a:srgbClr val="0070C0"/>
              </a:solidFill>
              <a:latin typeface="+mn-ea"/>
              <a:ea typeface="+mn-ea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F8EA10B-268B-4C18-8D92-84E17FE9E240}"/>
              </a:ext>
            </a:extLst>
          </p:cNvPr>
          <p:cNvSpPr txBox="1"/>
          <p:nvPr/>
        </p:nvSpPr>
        <p:spPr>
          <a:xfrm>
            <a:off x="3201264" y="2657399"/>
            <a:ext cx="791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i="1" spc="-100" dirty="0">
                <a:solidFill>
                  <a:schemeClr val="bg1">
                    <a:lumMod val="85000"/>
                  </a:schemeClr>
                </a:solidFill>
                <a:latin typeface="+mn-ea"/>
                <a:ea typeface="+mn-ea"/>
              </a:rPr>
              <a:t>01</a:t>
            </a:r>
            <a:endParaRPr lang="ko-KR" altLang="en-US" sz="1200" i="1" spc="-100" dirty="0">
              <a:solidFill>
                <a:schemeClr val="bg1">
                  <a:lumMod val="8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9649D87-F8F4-4912-B1C0-E33F4C635C3C}"/>
              </a:ext>
            </a:extLst>
          </p:cNvPr>
          <p:cNvSpPr txBox="1"/>
          <p:nvPr/>
        </p:nvSpPr>
        <p:spPr>
          <a:xfrm>
            <a:off x="4960962" y="4180295"/>
            <a:ext cx="157984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spc="-100" dirty="0" err="1">
                <a:latin typeface="+mn-ea"/>
                <a:ea typeface="+mn-ea"/>
              </a:rPr>
              <a:t>메가스터디</a:t>
            </a:r>
            <a:r>
              <a:rPr lang="ko-KR" altLang="en-US" sz="1000" b="1" spc="-100" dirty="0">
                <a:latin typeface="+mn-ea"/>
                <a:ea typeface="+mn-ea"/>
              </a:rPr>
              <a:t> </a:t>
            </a:r>
            <a:r>
              <a:rPr lang="ko-KR" altLang="en-US" sz="1000" b="1" spc="-100" dirty="0" err="1">
                <a:latin typeface="+mn-ea"/>
                <a:ea typeface="+mn-ea"/>
              </a:rPr>
              <a:t>온∙오프</a:t>
            </a:r>
            <a:endParaRPr lang="en-US" altLang="ko-KR" sz="1000" b="1" spc="-100" dirty="0">
              <a:latin typeface="+mn-ea"/>
              <a:ea typeface="+mn-ea"/>
            </a:endParaRPr>
          </a:p>
          <a:p>
            <a:r>
              <a:rPr lang="ko-KR" altLang="en-US" sz="1000" b="1" spc="-100" dirty="0">
                <a:latin typeface="+mn-ea"/>
                <a:ea typeface="+mn-ea"/>
              </a:rPr>
              <a:t>수능 전문 강사진의</a:t>
            </a:r>
            <a:endParaRPr lang="en-US" altLang="ko-KR" sz="1000" b="1" spc="-100" dirty="0">
              <a:latin typeface="+mn-ea"/>
              <a:ea typeface="+mn-ea"/>
            </a:endParaRPr>
          </a:p>
          <a:p>
            <a:r>
              <a:rPr lang="ko-KR" altLang="en-US" sz="1000" b="1" spc="-100" dirty="0">
                <a:solidFill>
                  <a:srgbClr val="0070C0"/>
                </a:solidFill>
                <a:latin typeface="+mn-ea"/>
                <a:ea typeface="+mn-ea"/>
              </a:rPr>
              <a:t>최상위권 수준별 맞춤 단과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539A602-ADE2-44D8-8A71-480047CC76C1}"/>
              </a:ext>
            </a:extLst>
          </p:cNvPr>
          <p:cNvSpPr txBox="1"/>
          <p:nvPr/>
        </p:nvSpPr>
        <p:spPr>
          <a:xfrm>
            <a:off x="4820955" y="3867108"/>
            <a:ext cx="791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i="1" spc="-100" dirty="0">
                <a:solidFill>
                  <a:schemeClr val="bg1">
                    <a:lumMod val="85000"/>
                  </a:schemeClr>
                </a:solidFill>
                <a:latin typeface="+mn-ea"/>
                <a:ea typeface="+mn-ea"/>
              </a:rPr>
              <a:t>02</a:t>
            </a:r>
            <a:endParaRPr lang="ko-KR" altLang="en-US" sz="1200" i="1" spc="-100" dirty="0">
              <a:solidFill>
                <a:schemeClr val="bg1">
                  <a:lumMod val="8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7024B42-D3D8-4F4A-9580-F9FD389FBC94}"/>
              </a:ext>
            </a:extLst>
          </p:cNvPr>
          <p:cNvSpPr txBox="1"/>
          <p:nvPr/>
        </p:nvSpPr>
        <p:spPr>
          <a:xfrm>
            <a:off x="4376936" y="5445224"/>
            <a:ext cx="157984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spc="-100" dirty="0">
                <a:latin typeface="+mn-ea"/>
                <a:ea typeface="+mn-ea"/>
              </a:rPr>
              <a:t>최상위권 전문</a:t>
            </a:r>
            <a:endParaRPr lang="en-US" altLang="ko-KR" sz="1000" b="1" spc="-100" dirty="0">
              <a:latin typeface="+mn-ea"/>
              <a:ea typeface="+mn-ea"/>
            </a:endParaRPr>
          </a:p>
          <a:p>
            <a:r>
              <a:rPr lang="ko-KR" altLang="en-US" sz="1000" b="1" spc="-100" dirty="0">
                <a:latin typeface="+mn-ea"/>
                <a:ea typeface="+mn-ea"/>
              </a:rPr>
              <a:t>입시 담임선생님의</a:t>
            </a:r>
            <a:endParaRPr lang="en-US" altLang="ko-KR" sz="1000" b="1" spc="-100" dirty="0">
              <a:latin typeface="+mn-ea"/>
              <a:ea typeface="+mn-ea"/>
            </a:endParaRPr>
          </a:p>
          <a:p>
            <a:r>
              <a:rPr lang="ko-KR" altLang="en-US" sz="1000" b="1" spc="-100" dirty="0">
                <a:solidFill>
                  <a:srgbClr val="0070C0"/>
                </a:solidFill>
                <a:latin typeface="+mn-ea"/>
                <a:ea typeface="+mn-ea"/>
              </a:rPr>
              <a:t>체계적인 관리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11F8CC3-86BC-4D3F-A77E-1BF3A14EE51C}"/>
              </a:ext>
            </a:extLst>
          </p:cNvPr>
          <p:cNvSpPr txBox="1"/>
          <p:nvPr/>
        </p:nvSpPr>
        <p:spPr>
          <a:xfrm>
            <a:off x="4236929" y="5132037"/>
            <a:ext cx="791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i="1" spc="-100" dirty="0">
                <a:solidFill>
                  <a:schemeClr val="bg1">
                    <a:lumMod val="85000"/>
                  </a:schemeClr>
                </a:solidFill>
                <a:latin typeface="+mn-ea"/>
                <a:ea typeface="+mn-ea"/>
              </a:rPr>
              <a:t>03</a:t>
            </a:r>
            <a:endParaRPr lang="ko-KR" altLang="en-US" sz="1200" i="1" spc="-100" dirty="0">
              <a:solidFill>
                <a:schemeClr val="bg1">
                  <a:lumMod val="8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24071E0-A9A1-4566-A898-036D310E2610}"/>
              </a:ext>
            </a:extLst>
          </p:cNvPr>
          <p:cNvSpPr txBox="1"/>
          <p:nvPr/>
        </p:nvSpPr>
        <p:spPr>
          <a:xfrm>
            <a:off x="2288931" y="5445224"/>
            <a:ext cx="15798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spc="-100" dirty="0">
                <a:latin typeface="+mn-ea"/>
                <a:ea typeface="+mn-ea"/>
              </a:rPr>
              <a:t>학습 의욕을 높여주는</a:t>
            </a:r>
            <a:endParaRPr lang="en-US" altLang="ko-KR" sz="1000" b="1" spc="-100" dirty="0">
              <a:latin typeface="+mn-ea"/>
              <a:ea typeface="+mn-ea"/>
            </a:endParaRPr>
          </a:p>
          <a:p>
            <a:r>
              <a:rPr lang="ko-KR" altLang="en-US" sz="1000" b="1" spc="-100" dirty="0" err="1">
                <a:solidFill>
                  <a:srgbClr val="0070C0"/>
                </a:solidFill>
                <a:latin typeface="+mn-ea"/>
                <a:ea typeface="+mn-ea"/>
              </a:rPr>
              <a:t>승반∙강반</a:t>
            </a:r>
            <a:r>
              <a:rPr lang="en-US" altLang="ko-KR" sz="1000" b="1" spc="-100" dirty="0">
                <a:solidFill>
                  <a:srgbClr val="0070C0"/>
                </a:solidFill>
                <a:latin typeface="+mn-ea"/>
                <a:ea typeface="+mn-ea"/>
              </a:rPr>
              <a:t>/</a:t>
            </a:r>
            <a:r>
              <a:rPr lang="ko-KR" altLang="en-US" sz="1000" b="1" spc="-100" dirty="0">
                <a:solidFill>
                  <a:srgbClr val="0070C0"/>
                </a:solidFill>
                <a:latin typeface="+mn-ea"/>
                <a:ea typeface="+mn-ea"/>
              </a:rPr>
              <a:t>장학 제도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F39588F-47E8-47A6-B515-7FD1C4F58765}"/>
              </a:ext>
            </a:extLst>
          </p:cNvPr>
          <p:cNvSpPr txBox="1"/>
          <p:nvPr/>
        </p:nvSpPr>
        <p:spPr>
          <a:xfrm>
            <a:off x="2148924" y="5132037"/>
            <a:ext cx="791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i="1" spc="-100" dirty="0">
                <a:solidFill>
                  <a:schemeClr val="bg1">
                    <a:lumMod val="85000"/>
                  </a:schemeClr>
                </a:solidFill>
                <a:latin typeface="+mn-ea"/>
                <a:ea typeface="+mn-ea"/>
              </a:rPr>
              <a:t>04</a:t>
            </a:r>
            <a:endParaRPr lang="ko-KR" altLang="en-US" sz="1200" i="1" spc="-100" dirty="0">
              <a:solidFill>
                <a:schemeClr val="bg1">
                  <a:lumMod val="8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0E605EDD-D39F-4B72-8DAF-898EE718164D}"/>
              </a:ext>
            </a:extLst>
          </p:cNvPr>
          <p:cNvSpPr txBox="1"/>
          <p:nvPr/>
        </p:nvSpPr>
        <p:spPr>
          <a:xfrm>
            <a:off x="1712081" y="4183772"/>
            <a:ext cx="157984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spc="-100" dirty="0">
                <a:latin typeface="+mn-ea"/>
                <a:ea typeface="+mn-ea"/>
              </a:rPr>
              <a:t>최상위권 대학에 합격한</a:t>
            </a:r>
            <a:endParaRPr lang="en-US" altLang="ko-KR" sz="1000" b="1" spc="-100" dirty="0">
              <a:latin typeface="+mn-ea"/>
              <a:ea typeface="+mn-ea"/>
            </a:endParaRPr>
          </a:p>
          <a:p>
            <a:r>
              <a:rPr lang="ko-KR" altLang="en-US" sz="1000" b="1" spc="-100" dirty="0">
                <a:latin typeface="+mn-ea"/>
                <a:ea typeface="+mn-ea"/>
              </a:rPr>
              <a:t>선배들이 학습한</a:t>
            </a:r>
            <a:endParaRPr lang="en-US" altLang="ko-KR" sz="1000" b="1" spc="-100" dirty="0">
              <a:latin typeface="+mn-ea"/>
              <a:ea typeface="+mn-ea"/>
            </a:endParaRPr>
          </a:p>
          <a:p>
            <a:r>
              <a:rPr lang="ko-KR" altLang="en-US" sz="1000" b="1" spc="-100" dirty="0">
                <a:solidFill>
                  <a:srgbClr val="0070C0"/>
                </a:solidFill>
                <a:latin typeface="+mn-ea"/>
                <a:ea typeface="+mn-ea"/>
              </a:rPr>
              <a:t>실전 학습 콘텐츠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6414AA2A-8BE4-49C3-B2ED-ECEEEA0E4DDA}"/>
              </a:ext>
            </a:extLst>
          </p:cNvPr>
          <p:cNvSpPr txBox="1"/>
          <p:nvPr/>
        </p:nvSpPr>
        <p:spPr>
          <a:xfrm>
            <a:off x="1572074" y="3870585"/>
            <a:ext cx="791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i="1" spc="-100" dirty="0">
                <a:solidFill>
                  <a:schemeClr val="bg1">
                    <a:lumMod val="85000"/>
                  </a:schemeClr>
                </a:solidFill>
                <a:latin typeface="+mn-ea"/>
                <a:ea typeface="+mn-ea"/>
              </a:rPr>
              <a:t>05</a:t>
            </a:r>
            <a:endParaRPr lang="ko-KR" altLang="en-US" sz="1200" i="1" spc="-100" dirty="0">
              <a:solidFill>
                <a:schemeClr val="bg1">
                  <a:lumMod val="8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F293A339-6682-4258-A0CD-C86BBAAA1F59}"/>
              </a:ext>
            </a:extLst>
          </p:cNvPr>
          <p:cNvSpPr/>
          <p:nvPr/>
        </p:nvSpPr>
        <p:spPr>
          <a:xfrm>
            <a:off x="2013696" y="1789345"/>
            <a:ext cx="864000" cy="25200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1D0F64DA-E1AC-4794-9473-1D339C351E79}"/>
              </a:ext>
            </a:extLst>
          </p:cNvPr>
          <p:cNvSpPr/>
          <p:nvPr/>
        </p:nvSpPr>
        <p:spPr>
          <a:xfrm>
            <a:off x="1941545" y="1690286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D83D6C98-76F3-4AAF-A7E4-14B07BE9A3A2}"/>
              </a:ext>
            </a:extLst>
          </p:cNvPr>
          <p:cNvSpPr/>
          <p:nvPr/>
        </p:nvSpPr>
        <p:spPr>
          <a:xfrm>
            <a:off x="1942901" y="2043051"/>
            <a:ext cx="864000" cy="25200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DB1605C5-7F81-4081-A2A6-EAD89F635867}"/>
              </a:ext>
            </a:extLst>
          </p:cNvPr>
          <p:cNvSpPr/>
          <p:nvPr/>
        </p:nvSpPr>
        <p:spPr>
          <a:xfrm>
            <a:off x="1870750" y="1943992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graphicFrame>
        <p:nvGraphicFramePr>
          <p:cNvPr id="69" name="표 68">
            <a:extLst>
              <a:ext uri="{FF2B5EF4-FFF2-40B4-BE49-F238E27FC236}">
                <a16:creationId xmlns:a16="http://schemas.microsoft.com/office/drawing/2014/main" id="{3A47ABB8-C92B-453E-A49F-0DD50BAF17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2011693"/>
              </p:ext>
            </p:extLst>
          </p:nvPr>
        </p:nvGraphicFramePr>
        <p:xfrm>
          <a:off x="132794" y="953364"/>
          <a:ext cx="7912125" cy="6429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37375">
                  <a:extLst>
                    <a:ext uri="{9D8B030D-6E8A-4147-A177-3AD203B41FA5}">
                      <a16:colId xmlns:a16="http://schemas.microsoft.com/office/drawing/2014/main" val="15740895"/>
                    </a:ext>
                  </a:extLst>
                </a:gridCol>
                <a:gridCol w="2637375">
                  <a:extLst>
                    <a:ext uri="{9D8B030D-6E8A-4147-A177-3AD203B41FA5}">
                      <a16:colId xmlns:a16="http://schemas.microsoft.com/office/drawing/2014/main" val="2087388993"/>
                    </a:ext>
                  </a:extLst>
                </a:gridCol>
                <a:gridCol w="2637375">
                  <a:extLst>
                    <a:ext uri="{9D8B030D-6E8A-4147-A177-3AD203B41FA5}">
                      <a16:colId xmlns:a16="http://schemas.microsoft.com/office/drawing/2014/main" val="886931479"/>
                    </a:ext>
                  </a:extLst>
                </a:gridCol>
              </a:tblGrid>
              <a:tr h="64299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000" b="0" spc="-1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ea"/>
                          <a:ea typeface="+mn-ea"/>
                        </a:rPr>
                        <a:t>러셀 강남 모집요강 및 </a:t>
                      </a:r>
                      <a:r>
                        <a:rPr lang="ko-KR" altLang="en-US" sz="1000" b="0" spc="-100" baseline="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ea"/>
                          <a:ea typeface="+mn-ea"/>
                        </a:rPr>
                        <a:t>지원혜택</a:t>
                      </a:r>
                      <a:endParaRPr lang="ko-KR" altLang="en-US" sz="1000" b="0" spc="-100" baseline="0" dirty="0">
                        <a:solidFill>
                          <a:schemeClr val="bg1">
                            <a:lumMod val="6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최상위권 집결</a:t>
                      </a:r>
                      <a:r>
                        <a:rPr kumimoji="0" lang="en-US" altLang="ko-KR" sz="10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kumimoji="0" lang="ko-KR" altLang="en-US" sz="10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러셀 강남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수능에 최적화된</a:t>
                      </a:r>
                      <a:r>
                        <a:rPr kumimoji="0" lang="en-US" altLang="ko-KR" sz="1000" b="1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000" b="1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41414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72679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83461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2025 N</a:t>
            </a:r>
            <a:r>
              <a:rPr lang="ko-KR" altLang="en-US" b="0" dirty="0"/>
              <a:t>수 </a:t>
            </a:r>
            <a:r>
              <a:rPr lang="ko-KR" altLang="en-US" b="0" dirty="0" err="1"/>
              <a:t>정규반</a:t>
            </a:r>
            <a:r>
              <a:rPr lang="en-US" altLang="ko-KR" b="0" dirty="0"/>
              <a:t>(</a:t>
            </a:r>
            <a:r>
              <a:rPr lang="ko-KR" altLang="en-US" b="0" dirty="0"/>
              <a:t>강남 </a:t>
            </a:r>
            <a:r>
              <a:rPr lang="en-US" altLang="ko-KR" b="0" dirty="0"/>
              <a:t>PC)</a:t>
            </a:r>
            <a:endParaRPr lang="ko-KR" altLang="en-US" dirty="0"/>
          </a:p>
        </p:txBody>
      </p:sp>
      <p:graphicFrame>
        <p:nvGraphicFramePr>
          <p:cNvPr id="49" name="표 4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672283"/>
              </p:ext>
            </p:extLst>
          </p:nvPr>
        </p:nvGraphicFramePr>
        <p:xfrm>
          <a:off x="8104412" y="211913"/>
          <a:ext cx="1800000" cy="18207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※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탭 </a:t>
                      </a:r>
                      <a:r>
                        <a:rPr kumimoji="1" lang="en-US" altLang="ko-KR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3 : </a:t>
                      </a:r>
                      <a:r>
                        <a:rPr kumimoji="1" lang="ko-KR" altLang="en-US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수능에 최적화된 시스템</a:t>
                      </a:r>
                      <a:endParaRPr kumimoji="1" lang="en-US" altLang="ko-KR" sz="900" b="1" i="0" u="none" strike="noStrike" cap="none" spc="-100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kumimoji="1" lang="en-US" altLang="ko-KR" sz="900" b="1" i="0" u="none" strike="noStrike" cap="none" spc="-100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2025 </a:t>
                      </a:r>
                      <a:r>
                        <a:rPr kumimoji="1" lang="ko-KR" altLang="en-US" sz="90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재수생 우선 </a:t>
                      </a:r>
                      <a:r>
                        <a:rPr kumimoji="1" lang="ko-KR" altLang="en-US" sz="900" b="0" i="0" u="none" strike="noStrike" cap="none" spc="-100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선발반</a:t>
                      </a:r>
                      <a:r>
                        <a:rPr kumimoji="1" lang="ko-KR" altLang="en-US" sz="90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kumimoji="1" lang="en-US" altLang="ko-KR" sz="90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1" lang="ko-KR" altLang="en-US" sz="90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최상위권 대입 성공의 경쟁력 재수생 맞춤 시스템 </a:t>
                      </a:r>
                      <a:r>
                        <a:rPr kumimoji="1" lang="en-US" altLang="ko-KR" sz="90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</a:t>
                      </a:r>
                      <a:r>
                        <a:rPr kumimoji="1" lang="ko-KR" altLang="en-US" sz="90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면학분위기로 소문난 </a:t>
                      </a:r>
                      <a:r>
                        <a:rPr kumimoji="1" lang="ko-KR" altLang="en-US" sz="900" b="0" i="0" u="none" strike="noStrike" cap="none" spc="-100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바른공부</a:t>
                      </a:r>
                      <a:r>
                        <a:rPr kumimoji="1" lang="ko-KR" altLang="en-US" sz="90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자습 전용관 내용과 동일</a:t>
                      </a:r>
                      <a:endParaRPr kumimoji="1" lang="en-US" altLang="ko-KR" sz="900" b="0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kumimoji="1" lang="en-US" altLang="ko-KR" sz="900" b="1" i="0" u="none" strike="noStrike" cap="none" spc="-100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  <a:hlinkClick r:id="rId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https://russelgn.megastudy.net/intro/2024/first/index.asp</a:t>
                      </a:r>
                      <a:endParaRPr kumimoji="0" lang="en-US" altLang="ko-KR" sz="900" b="0" i="0" u="none" strike="noStrike" kern="1200" cap="none" spc="-5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3058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4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개의 탭으로 구성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탭 자동 롤링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(7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초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43433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각 </a:t>
                      </a:r>
                      <a:r>
                        <a:rPr kumimoji="1" lang="ko-KR" altLang="en-US" sz="900" b="0" i="0" u="none" strike="noStrike" cap="none" spc="-50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탭별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내용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9~12p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참고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0287691"/>
                  </a:ext>
                </a:extLst>
              </a:tr>
            </a:tbl>
          </a:graphicData>
        </a:graphic>
      </p:graphicFrame>
      <p:sp>
        <p:nvSpPr>
          <p:cNvPr id="40" name="직사각형 39">
            <a:extLst>
              <a:ext uri="{FF2B5EF4-FFF2-40B4-BE49-F238E27FC236}">
                <a16:creationId xmlns:a16="http://schemas.microsoft.com/office/drawing/2014/main" id="{16A961C3-E9FA-438B-AA24-B7F9EF3812D5}"/>
              </a:ext>
            </a:extLst>
          </p:cNvPr>
          <p:cNvSpPr/>
          <p:nvPr/>
        </p:nvSpPr>
        <p:spPr>
          <a:xfrm>
            <a:off x="920552" y="2276872"/>
            <a:ext cx="6624637" cy="3865412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pc="-100" dirty="0">
                <a:solidFill>
                  <a:schemeClr val="tx1"/>
                </a:solidFill>
                <a:latin typeface="+mn-ea"/>
              </a:rPr>
              <a:t>각 </a:t>
            </a:r>
            <a:r>
              <a:rPr lang="ko-KR" altLang="en-US" spc="-100" dirty="0" err="1">
                <a:solidFill>
                  <a:schemeClr val="tx1"/>
                </a:solidFill>
                <a:latin typeface="+mn-ea"/>
              </a:rPr>
              <a:t>탭별</a:t>
            </a:r>
            <a:r>
              <a:rPr lang="ko-KR" altLang="en-US" spc="-100" dirty="0">
                <a:solidFill>
                  <a:schemeClr val="tx1"/>
                </a:solidFill>
                <a:latin typeface="+mn-ea"/>
              </a:rPr>
              <a:t> 내용 노출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4D70C51-106D-4C25-AB9F-13FEC914FD8F}"/>
              </a:ext>
            </a:extLst>
          </p:cNvPr>
          <p:cNvSpPr txBox="1"/>
          <p:nvPr/>
        </p:nvSpPr>
        <p:spPr>
          <a:xfrm>
            <a:off x="920552" y="853589"/>
            <a:ext cx="662463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spc="-100" dirty="0">
                <a:latin typeface="+mn-ea"/>
                <a:ea typeface="+mn-ea"/>
              </a:rPr>
              <a:t>면학분위기로 소문난 </a:t>
            </a:r>
            <a:r>
              <a:rPr lang="ko-KR" altLang="en-US" sz="1200" b="1" spc="-100" dirty="0" err="1">
                <a:solidFill>
                  <a:srgbClr val="0070C0"/>
                </a:solidFill>
                <a:latin typeface="+mn-ea"/>
                <a:ea typeface="+mn-ea"/>
              </a:rPr>
              <a:t>바른공부</a:t>
            </a:r>
            <a:r>
              <a:rPr lang="ko-KR" altLang="en-US" sz="1200" b="1" spc="-100" dirty="0">
                <a:solidFill>
                  <a:srgbClr val="0070C0"/>
                </a:solidFill>
                <a:latin typeface="+mn-ea"/>
                <a:ea typeface="+mn-ea"/>
              </a:rPr>
              <a:t> </a:t>
            </a:r>
            <a:r>
              <a:rPr lang="ko-KR" altLang="en-US" sz="1200" b="1" spc="-100" dirty="0" err="1">
                <a:solidFill>
                  <a:srgbClr val="0070C0"/>
                </a:solidFill>
                <a:latin typeface="+mn-ea"/>
                <a:ea typeface="+mn-ea"/>
              </a:rPr>
              <a:t>자습전용관</a:t>
            </a:r>
            <a:endParaRPr lang="en-US" altLang="ko-KR" sz="1200" b="1" spc="-100" dirty="0">
              <a:solidFill>
                <a:srgbClr val="0070C0"/>
              </a:solidFill>
              <a:latin typeface="+mn-ea"/>
              <a:ea typeface="+mn-ea"/>
            </a:endParaRPr>
          </a:p>
          <a:p>
            <a:pPr algn="ctr"/>
            <a:endParaRPr lang="en-US" altLang="ko-KR" sz="1000" spc="-100" dirty="0">
              <a:latin typeface="+mn-ea"/>
              <a:ea typeface="+mn-ea"/>
            </a:endParaRPr>
          </a:p>
          <a:p>
            <a:pPr algn="ctr"/>
            <a:r>
              <a:rPr lang="ko-KR" altLang="en-US" sz="1000" spc="-100" dirty="0">
                <a:latin typeface="+mn-ea"/>
                <a:ea typeface="+mn-ea"/>
              </a:rPr>
              <a:t>전국 최상위권 학생들이 </a:t>
            </a:r>
            <a:r>
              <a:rPr lang="ko-KR" altLang="en-US" sz="1000" spc="-100" dirty="0" err="1">
                <a:latin typeface="+mn-ea"/>
                <a:ea typeface="+mn-ea"/>
              </a:rPr>
              <a:t>바자관에</a:t>
            </a:r>
            <a:r>
              <a:rPr lang="ko-KR" altLang="en-US" sz="1000" spc="-100" dirty="0">
                <a:latin typeface="+mn-ea"/>
                <a:ea typeface="+mn-ea"/>
              </a:rPr>
              <a:t> 모여</a:t>
            </a:r>
            <a:endParaRPr lang="en-US" altLang="ko-KR" sz="1000" spc="-100" dirty="0">
              <a:latin typeface="+mn-ea"/>
              <a:ea typeface="+mn-ea"/>
            </a:endParaRPr>
          </a:p>
          <a:p>
            <a:pPr algn="ctr"/>
            <a:r>
              <a:rPr lang="ko-KR" altLang="en-US" sz="1000" b="1" spc="-100" dirty="0">
                <a:latin typeface="+mn-ea"/>
                <a:ea typeface="+mn-ea"/>
              </a:rPr>
              <a:t>경쟁하는 긍정적인 학습환경</a:t>
            </a:r>
            <a:r>
              <a:rPr lang="ko-KR" altLang="en-US" sz="1000" spc="-100" dirty="0">
                <a:latin typeface="+mn-ea"/>
                <a:ea typeface="+mn-ea"/>
              </a:rPr>
              <a:t>이 만들어져 있습니다</a:t>
            </a:r>
            <a:r>
              <a:rPr lang="en-US" altLang="ko-KR" sz="1000" spc="-100" dirty="0">
                <a:latin typeface="+mn-ea"/>
                <a:ea typeface="+mn-ea"/>
              </a:rPr>
              <a:t>.</a:t>
            </a:r>
            <a:endParaRPr lang="ko-KR" altLang="en-US" sz="1000" spc="-100" dirty="0">
              <a:latin typeface="+mn-ea"/>
              <a:ea typeface="+mn-ea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2EEB9A1-46C4-4A6E-8B45-AAF63A42747F}"/>
              </a:ext>
            </a:extLst>
          </p:cNvPr>
          <p:cNvSpPr txBox="1"/>
          <p:nvPr/>
        </p:nvSpPr>
        <p:spPr>
          <a:xfrm>
            <a:off x="1136254" y="868978"/>
            <a:ext cx="7917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i="1" spc="-100" dirty="0">
                <a:solidFill>
                  <a:schemeClr val="bg1">
                    <a:lumMod val="85000"/>
                  </a:schemeClr>
                </a:solidFill>
                <a:latin typeface="+mn-ea"/>
                <a:ea typeface="+mn-ea"/>
              </a:rPr>
              <a:t>01</a:t>
            </a:r>
            <a:endParaRPr lang="ko-KR" altLang="en-US" sz="2800" i="1" spc="-100" dirty="0">
              <a:solidFill>
                <a:schemeClr val="bg1">
                  <a:lumMod val="85000"/>
                </a:schemeClr>
              </a:solidFill>
              <a:latin typeface="+mn-ea"/>
              <a:ea typeface="+mn-ea"/>
            </a:endParaRPr>
          </a:p>
        </p:txBody>
      </p:sp>
      <p:graphicFrame>
        <p:nvGraphicFramePr>
          <p:cNvPr id="51" name="표 50">
            <a:extLst>
              <a:ext uri="{FF2B5EF4-FFF2-40B4-BE49-F238E27FC236}">
                <a16:creationId xmlns:a16="http://schemas.microsoft.com/office/drawing/2014/main" id="{6501F326-9E5E-437B-BCA4-E1C8965C1E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8288441"/>
              </p:ext>
            </p:extLst>
          </p:nvPr>
        </p:nvGraphicFramePr>
        <p:xfrm>
          <a:off x="914745" y="1748910"/>
          <a:ext cx="6630444" cy="3713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57611">
                  <a:extLst>
                    <a:ext uri="{9D8B030D-6E8A-4147-A177-3AD203B41FA5}">
                      <a16:colId xmlns:a16="http://schemas.microsoft.com/office/drawing/2014/main" val="1584099027"/>
                    </a:ext>
                  </a:extLst>
                </a:gridCol>
                <a:gridCol w="1657611">
                  <a:extLst>
                    <a:ext uri="{9D8B030D-6E8A-4147-A177-3AD203B41FA5}">
                      <a16:colId xmlns:a16="http://schemas.microsoft.com/office/drawing/2014/main" val="48837894"/>
                    </a:ext>
                  </a:extLst>
                </a:gridCol>
                <a:gridCol w="1657611">
                  <a:extLst>
                    <a:ext uri="{9D8B030D-6E8A-4147-A177-3AD203B41FA5}">
                      <a16:colId xmlns:a16="http://schemas.microsoft.com/office/drawing/2014/main" val="4138853252"/>
                    </a:ext>
                  </a:extLst>
                </a:gridCol>
                <a:gridCol w="1657611">
                  <a:extLst>
                    <a:ext uri="{9D8B030D-6E8A-4147-A177-3AD203B41FA5}">
                      <a16:colId xmlns:a16="http://schemas.microsoft.com/office/drawing/2014/main" val="2036928748"/>
                    </a:ext>
                  </a:extLst>
                </a:gridCol>
              </a:tblGrid>
              <a:tr h="37130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u="sng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집단적인 면학분위기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학습 동선 최소화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충분한 </a:t>
                      </a:r>
                      <a:r>
                        <a:rPr lang="ko-KR" altLang="en-US" sz="900" dirty="0" err="1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자습시간</a:t>
                      </a:r>
                      <a:r>
                        <a:rPr lang="ko-KR" altLang="en-US" sz="9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 확보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개방형 구조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246342434"/>
                  </a:ext>
                </a:extLst>
              </a:tr>
            </a:tbl>
          </a:graphicData>
        </a:graphic>
      </p:graphicFrame>
      <p:sp>
        <p:nvSpPr>
          <p:cNvPr id="55" name="직사각형 54">
            <a:extLst>
              <a:ext uri="{FF2B5EF4-FFF2-40B4-BE49-F238E27FC236}">
                <a16:creationId xmlns:a16="http://schemas.microsoft.com/office/drawing/2014/main" id="{CBC375FF-5351-4FD7-B70C-7802575484C4}"/>
              </a:ext>
            </a:extLst>
          </p:cNvPr>
          <p:cNvSpPr/>
          <p:nvPr/>
        </p:nvSpPr>
        <p:spPr>
          <a:xfrm>
            <a:off x="914744" y="1733521"/>
            <a:ext cx="6630445" cy="38669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0FC037E2-20E1-4807-8897-82BCB42AAF7E}"/>
              </a:ext>
            </a:extLst>
          </p:cNvPr>
          <p:cNvSpPr/>
          <p:nvPr/>
        </p:nvSpPr>
        <p:spPr>
          <a:xfrm>
            <a:off x="842593" y="1657320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AEC338CD-17C4-464A-84E4-C0C3796F4282}"/>
              </a:ext>
            </a:extLst>
          </p:cNvPr>
          <p:cNvSpPr/>
          <p:nvPr/>
        </p:nvSpPr>
        <p:spPr>
          <a:xfrm>
            <a:off x="842593" y="2222463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</a:t>
            </a:r>
            <a:endParaRPr lang="ko-KR" alt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1219189881"/>
      </p:ext>
    </p:extLst>
  </p:cSld>
  <p:clrMapOvr>
    <a:masterClrMapping/>
  </p:clrMapOvr>
</p:sld>
</file>

<file path=ppt/theme/theme1.xml><?xml version="1.0" encoding="utf-8"?>
<a:theme xmlns:a="http://schemas.openxmlformats.org/drawingml/2006/main" name="3_기본 디자인">
  <a:themeElements>
    <a:clrScheme name="기본 디자인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기본 디자인">
      <a:majorFont>
        <a:latin typeface="Verdana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28575" cap="flat" cmpd="sng" algn="ctr">
          <a:solidFill>
            <a:srgbClr val="C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90000" bIns="46800" numCol="1" rtlCol="0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sz="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  <a:ea typeface="돋움체" pitchFamily="49" charset="-127"/>
          </a:defRPr>
        </a:defPPr>
      </a:lstStyle>
    </a:spDef>
    <a:lnDef>
      <a:spPr bwMode="auto">
        <a:noFill/>
        <a:ln w="19050" cap="flat" cmpd="sng" algn="ctr">
          <a:solidFill>
            <a:srgbClr val="C00000"/>
          </a:solidFill>
          <a:prstDash val="solid"/>
          <a:round/>
          <a:headEnd type="none" w="med" len="med"/>
          <a:tailEnd type="arrow"/>
        </a:ln>
        <a:effectLst/>
      </a:spPr>
      <a:bodyPr/>
      <a:lstStyle/>
    </a:lnDef>
  </a:objectDefaults>
  <a:extraClrSchemeLst>
    <a:extraClrScheme>
      <a:clrScheme name="기본 디자인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0.xml><?xml version="1.0" encoding="utf-8"?>
<a:theme xmlns:a="http://schemas.openxmlformats.org/drawingml/2006/main" name="상세내용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1_SOMA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6">
      <a:majorFont>
        <a:latin typeface="맑은 고딕"/>
        <a:ea typeface="맑은 고딕"/>
        <a:cs typeface=""/>
      </a:majorFont>
      <a:minorFont>
        <a:latin typeface="맑은 고딕"/>
        <a:ea typeface="맑은 고딕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4_기본 디자인">
  <a:themeElements>
    <a:clrScheme name="기본 디자인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기본 디자인">
      <a:majorFont>
        <a:latin typeface="Verdana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28575" cap="flat" cmpd="sng" algn="ctr">
          <a:solidFill>
            <a:srgbClr val="C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90000" bIns="46800" numCol="1" rtlCol="0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sz="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  <a:ea typeface="돋움체" pitchFamily="49" charset="-127"/>
          </a:defRPr>
        </a:defPPr>
      </a:lstStyle>
    </a:spDef>
    <a:lnDef>
      <a:spPr bwMode="auto">
        <a:noFill/>
        <a:ln w="19050" cap="flat" cmpd="sng" algn="ctr">
          <a:solidFill>
            <a:srgbClr val="C00000"/>
          </a:solidFill>
          <a:prstDash val="solid"/>
          <a:round/>
          <a:headEnd type="none" w="med" len="med"/>
          <a:tailEnd type="arrow"/>
        </a:ln>
        <a:effectLst/>
      </a:spPr>
      <a:bodyPr/>
      <a:lstStyle/>
    </a:lnDef>
  </a:objectDefaults>
  <a:extraClrSchemeLst>
    <a:extraClrScheme>
      <a:clrScheme name="기본 디자인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5_기본 디자인">
  <a:themeElements>
    <a:clrScheme name="기본 디자인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기본 디자인">
      <a:majorFont>
        <a:latin typeface="Verdana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28575" cap="flat" cmpd="sng" algn="ctr">
          <a:solidFill>
            <a:srgbClr val="C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90000" bIns="46800" numCol="1" rtlCol="0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sz="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  <a:ea typeface="돋움체" pitchFamily="49" charset="-127"/>
          </a:defRPr>
        </a:defPPr>
      </a:lstStyle>
    </a:spDef>
    <a:lnDef>
      <a:spPr bwMode="auto">
        <a:noFill/>
        <a:ln w="19050" cap="flat" cmpd="sng" algn="ctr">
          <a:solidFill>
            <a:srgbClr val="C00000"/>
          </a:solidFill>
          <a:prstDash val="solid"/>
          <a:round/>
          <a:headEnd type="none" w="med" len="med"/>
          <a:tailEnd type="arrow"/>
        </a:ln>
        <a:effectLst/>
      </a:spPr>
      <a:bodyPr/>
      <a:lstStyle/>
    </a:lnDef>
  </a:objectDefaults>
  <a:extraClrSchemeLst>
    <a:extraClrScheme>
      <a:clrScheme name="기본 디자인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6_기본 디자인">
  <a:themeElements>
    <a:clrScheme name="기본 디자인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기본 디자인">
      <a:majorFont>
        <a:latin typeface="Verdana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28575" cap="flat" cmpd="sng" algn="ctr">
          <a:solidFill>
            <a:srgbClr val="C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90000" bIns="46800" numCol="1" rtlCol="0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sz="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  <a:ea typeface="돋움체" pitchFamily="49" charset="-127"/>
          </a:defRPr>
        </a:defPPr>
      </a:lstStyle>
    </a:spDef>
    <a:lnDef>
      <a:spPr bwMode="auto">
        <a:noFill/>
        <a:ln w="19050" cap="flat" cmpd="sng" algn="ctr">
          <a:solidFill>
            <a:srgbClr val="C00000"/>
          </a:solidFill>
          <a:prstDash val="solid"/>
          <a:round/>
          <a:headEnd type="none" w="med" len="med"/>
          <a:tailEnd type="arrow"/>
        </a:ln>
        <a:effectLst/>
      </a:spPr>
      <a:bodyPr/>
      <a:lstStyle/>
    </a:lnDef>
  </a:objectDefaults>
  <a:extraClrSchemeLst>
    <a:extraClrScheme>
      <a:clrScheme name="기본 디자인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9_기본 디자인">
  <a:themeElements>
    <a:clrScheme name="기본 디자인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기본 디자인">
      <a:majorFont>
        <a:latin typeface="Verdana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28575" cap="flat" cmpd="sng" algn="ctr">
          <a:solidFill>
            <a:srgbClr val="FF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90000" bIns="46800" numCol="1" rtlCol="0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sz="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  <a:ea typeface="돋움체" pitchFamily="49" charset="-127"/>
          </a:defRPr>
        </a:defPPr>
      </a:lstStyle>
    </a:spDef>
    <a:lnDef>
      <a:spPr bwMode="auto">
        <a:noFill/>
        <a:ln w="19050" cap="flat" cmpd="sng" algn="ctr">
          <a:solidFill>
            <a:srgbClr val="C00000"/>
          </a:solidFill>
          <a:prstDash val="solid"/>
          <a:round/>
          <a:headEnd type="none" w="med" len="med"/>
          <a:tailEnd type="arrow"/>
        </a:ln>
        <a:effectLst/>
      </a:spPr>
      <a:bodyPr/>
      <a:lstStyle/>
    </a:lnDef>
  </a:objectDefaults>
  <a:extraClrSchemeLst>
    <a:extraClrScheme>
      <a:clrScheme name="기본 디자인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10_기본 디자인">
  <a:themeElements>
    <a:clrScheme name="기본 디자인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기본 디자인">
      <a:majorFont>
        <a:latin typeface="Verdana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28575" cap="flat" cmpd="sng" algn="ctr">
          <a:solidFill>
            <a:srgbClr val="FF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90000" bIns="46800" numCol="1" rtlCol="0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sz="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  <a:ea typeface="돋움체" pitchFamily="49" charset="-127"/>
          </a:defRPr>
        </a:defPPr>
      </a:lstStyle>
    </a:spDef>
    <a:lnDef>
      <a:spPr bwMode="auto">
        <a:noFill/>
        <a:ln w="19050" cap="flat" cmpd="sng" algn="ctr">
          <a:solidFill>
            <a:srgbClr val="C00000"/>
          </a:solidFill>
          <a:prstDash val="solid"/>
          <a:round/>
          <a:headEnd type="none" w="med" len="med"/>
          <a:tailEnd type="arrow"/>
        </a:ln>
        <a:effectLst/>
      </a:spPr>
      <a:bodyPr/>
      <a:lstStyle/>
    </a:lnDef>
  </a:objectDefaults>
  <a:extraClrSchemeLst>
    <a:extraClrScheme>
      <a:clrScheme name="기본 디자인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SOMA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6">
      <a:majorFont>
        <a:latin typeface="맑은 고딕"/>
        <a:ea typeface="맑은 고딕"/>
        <a:cs typeface=""/>
      </a:majorFont>
      <a:minorFont>
        <a:latin typeface="맑은 고딕"/>
        <a:ea typeface="맑은 고딕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7_기본 디자인">
  <a:themeElements>
    <a:clrScheme name="기본 디자인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0" cap="flat" cmpd="sng" algn="ctr">
          <a:solidFill>
            <a:schemeClr val="bg1">
              <a:lumMod val="75000"/>
            </a:schemeClr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90000" bIns="46800" numCol="1" rtlCol="0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sz="1100" spc="-100" dirty="0" smtClean="0">
            <a:latin typeface="맑은 고딕" panose="020B0503020000020004" pitchFamily="50" charset="-127"/>
            <a:ea typeface="맑은 고딕" panose="020B0503020000020004" pitchFamily="50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3175" cap="flat" cmpd="sng" algn="ctr">
          <a:solidFill>
            <a:schemeClr val="folHlink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90000" bIns="4680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  <a:ea typeface="돋움체" pitchFamily="49" charset="-127"/>
          </a:defRPr>
        </a:defPPr>
      </a:lstStyle>
    </a:lnDef>
  </a:objectDefaults>
  <a:extraClrSchemeLst>
    <a:extraClrScheme>
      <a:clrScheme name="기본 디자인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emplate>메가화면안</Template>
  <TotalTime>94045</TotalTime>
  <Words>6546</Words>
  <Application>Microsoft Office PowerPoint</Application>
  <PresentationFormat>A4 용지(210x297mm)</PresentationFormat>
  <Paragraphs>1507</Paragraphs>
  <Slides>40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11</vt:i4>
      </vt:variant>
      <vt:variant>
        <vt:lpstr>슬라이드 제목</vt:lpstr>
      </vt:variant>
      <vt:variant>
        <vt:i4>40</vt:i4>
      </vt:variant>
    </vt:vector>
  </HeadingPairs>
  <TitlesOfParts>
    <vt:vector size="62" baseType="lpstr">
      <vt:lpstr>굴림</vt:lpstr>
      <vt:lpstr>돋움</vt:lpstr>
      <vt:lpstr>돋움체</vt:lpstr>
      <vt:lpstr>맑은 고딕</vt:lpstr>
      <vt:lpstr>바탕체</vt:lpstr>
      <vt:lpstr>Arial</vt:lpstr>
      <vt:lpstr>Calibri</vt:lpstr>
      <vt:lpstr>Calibri Light</vt:lpstr>
      <vt:lpstr>Segoe UI</vt:lpstr>
      <vt:lpstr>Verdana</vt:lpstr>
      <vt:lpstr>Wingdings</vt:lpstr>
      <vt:lpstr>3_기본 디자인</vt:lpstr>
      <vt:lpstr>4_기본 디자인</vt:lpstr>
      <vt:lpstr>5_기본 디자인</vt:lpstr>
      <vt:lpstr>6_기본 디자인</vt:lpstr>
      <vt:lpstr>9_기본 디자인</vt:lpstr>
      <vt:lpstr>10_기본 디자인</vt:lpstr>
      <vt:lpstr>Office 테마</vt:lpstr>
      <vt:lpstr>SOMA</vt:lpstr>
      <vt:lpstr>7_기본 디자인</vt:lpstr>
      <vt:lpstr>상세내용</vt:lpstr>
      <vt:lpstr>1_SOMA</vt:lpstr>
      <vt:lpstr>PowerPoint 프레젠테이션</vt:lpstr>
      <vt:lpstr>PowerPoint 프레젠테이션</vt:lpstr>
      <vt:lpstr>2025 N수 정규반(강남 PC)</vt:lpstr>
      <vt:lpstr>2025 N수 정규반(강남 PC)</vt:lpstr>
      <vt:lpstr>2025 N수 정규반(강남 PC)</vt:lpstr>
      <vt:lpstr>2025 N수 정규반(강남 PC)</vt:lpstr>
      <vt:lpstr>2025 N수 정규반(강남 PC)</vt:lpstr>
      <vt:lpstr>2025 N수 정규반(강남 PC)</vt:lpstr>
      <vt:lpstr>2025 N수 정규반(강남 PC)</vt:lpstr>
      <vt:lpstr>2025 N수 정규반(강남 PC)</vt:lpstr>
      <vt:lpstr>2025 N수 정규반(강남 PC)</vt:lpstr>
      <vt:lpstr>2025 N수 정규반(강남 PC)</vt:lpstr>
      <vt:lpstr>2025 N수 정규반(강남 PC)</vt:lpstr>
      <vt:lpstr>2025 N수 정규반(강남 PC)</vt:lpstr>
      <vt:lpstr>2025 N수 정규반(강남 PC)</vt:lpstr>
      <vt:lpstr>2025 N수 정규반(강남 PC)</vt:lpstr>
      <vt:lpstr>2025 N수 정규반(강남 PC)</vt:lpstr>
      <vt:lpstr>2025 N수 정규반(강남 PC)</vt:lpstr>
      <vt:lpstr>2025 N수 정규반(강남 PC)</vt:lpstr>
      <vt:lpstr>2025 N수 정규반(강남 PC)</vt:lpstr>
      <vt:lpstr>2025 N수 정규반(강남 PC)</vt:lpstr>
      <vt:lpstr>2025 N수 정규반(강남 PC)</vt:lpstr>
      <vt:lpstr>2025 N수 정규반(강남 PC)</vt:lpstr>
      <vt:lpstr>2025 N수 정규반(강남 MO)</vt:lpstr>
      <vt:lpstr>2025 N수 정규반(강남 MO)</vt:lpstr>
      <vt:lpstr>2025 N수 정규반(강남 MO)</vt:lpstr>
      <vt:lpstr>2025 N수 정규반(강남 MO)</vt:lpstr>
      <vt:lpstr>2025 N수 정규반(강남 MO)</vt:lpstr>
      <vt:lpstr>2025 N수 정규반(강남 MO)</vt:lpstr>
      <vt:lpstr>2025 N수 정규반(강남 MO)</vt:lpstr>
      <vt:lpstr>2025 N수 정규반(강남 MO)</vt:lpstr>
      <vt:lpstr>2025 N수 정규반(강남 MO)</vt:lpstr>
      <vt:lpstr>2025 N수 정규반(강남 MO)</vt:lpstr>
      <vt:lpstr>2025 N수 정규반(강남 MO)</vt:lpstr>
      <vt:lpstr>2025 N수 정규반(강남 MO)</vt:lpstr>
      <vt:lpstr>2025 N수 정규반(강남 MO)</vt:lpstr>
      <vt:lpstr>2025 N수 정규반(강남 MO)</vt:lpstr>
      <vt:lpstr>2025 N수 정규반(강남 MO)</vt:lpstr>
      <vt:lpstr>2025 N수 정규반(강남 MO)</vt:lpstr>
      <vt:lpstr>2025 N수 정규반(강남 MO)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0</dc:title>
  <dc:creator>User</dc:creator>
  <cp:lastModifiedBy>MEGA</cp:lastModifiedBy>
  <cp:revision>15199</cp:revision>
  <cp:lastPrinted>2021-11-15T10:46:54Z</cp:lastPrinted>
  <dcterms:created xsi:type="dcterms:W3CDTF">2010-04-05T09:26:10Z</dcterms:created>
  <dcterms:modified xsi:type="dcterms:W3CDTF">2023-11-27T06:33:52Z</dcterms:modified>
</cp:coreProperties>
</file>